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8.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1011" r:id="rId2"/>
    <p:sldId id="1012" r:id="rId3"/>
    <p:sldId id="1013" r:id="rId4"/>
    <p:sldId id="1014" r:id="rId5"/>
    <p:sldId id="1015" r:id="rId6"/>
    <p:sldId id="1016" r:id="rId7"/>
    <p:sldId id="1017" r:id="rId8"/>
    <p:sldId id="1018" r:id="rId9"/>
    <p:sldId id="1019" r:id="rId10"/>
    <p:sldId id="1020" r:id="rId11"/>
    <p:sldId id="1021" r:id="rId12"/>
    <p:sldId id="1022" r:id="rId13"/>
    <p:sldId id="1023" r:id="rId14"/>
    <p:sldId id="1024" r:id="rId15"/>
    <p:sldId id="1025" r:id="rId16"/>
    <p:sldId id="1026" r:id="rId17"/>
    <p:sldId id="1027" r:id="rId18"/>
    <p:sldId id="1028" r:id="rId19"/>
    <p:sldId id="1029" r:id="rId20"/>
    <p:sldId id="1030" r:id="rId21"/>
    <p:sldId id="1031" r:id="rId22"/>
    <p:sldId id="1032" r:id="rId23"/>
    <p:sldId id="1033" r:id="rId24"/>
    <p:sldId id="1034" r:id="rId25"/>
    <p:sldId id="1035" r:id="rId26"/>
    <p:sldId id="1036" r:id="rId27"/>
    <p:sldId id="1037" r:id="rId28"/>
    <p:sldId id="1038" r:id="rId29"/>
    <p:sldId id="1039" r:id="rId30"/>
    <p:sldId id="1040" r:id="rId31"/>
    <p:sldId id="1041" r:id="rId32"/>
    <p:sldId id="1042" r:id="rId33"/>
    <p:sldId id="1043" r:id="rId34"/>
    <p:sldId id="1044" r:id="rId35"/>
    <p:sldId id="1045" r:id="rId36"/>
    <p:sldId id="1046" r:id="rId37"/>
    <p:sldId id="1047" r:id="rId38"/>
    <p:sldId id="1048" r:id="rId39"/>
    <p:sldId id="1049" r:id="rId40"/>
    <p:sldId id="1050" r:id="rId41"/>
    <p:sldId id="1051" r:id="rId42"/>
    <p:sldId id="1052" r:id="rId43"/>
    <p:sldId id="1053" r:id="rId44"/>
    <p:sldId id="1054" r:id="rId45"/>
    <p:sldId id="1055" r:id="rId46"/>
    <p:sldId id="1056" r:id="rId47"/>
    <p:sldId id="1057" r:id="rId48"/>
    <p:sldId id="1058" r:id="rId49"/>
    <p:sldId id="1059" r:id="rId50"/>
    <p:sldId id="1060" r:id="rId51"/>
    <p:sldId id="1061" r:id="rId52"/>
    <p:sldId id="1062" r:id="rId53"/>
    <p:sldId id="1063" r:id="rId54"/>
    <p:sldId id="1064" r:id="rId55"/>
    <p:sldId id="1065" r:id="rId56"/>
    <p:sldId id="1066" r:id="rId57"/>
    <p:sldId id="1067" r:id="rId58"/>
    <p:sldId id="1068" r:id="rId59"/>
    <p:sldId id="1069" r:id="rId60"/>
    <p:sldId id="1070" r:id="rId61"/>
    <p:sldId id="1071" r:id="rId62"/>
    <p:sldId id="1072" r:id="rId63"/>
    <p:sldId id="1073" r:id="rId64"/>
    <p:sldId id="1074" r:id="rId65"/>
    <p:sldId id="903" r:id="rId66"/>
    <p:sldId id="904" r:id="rId67"/>
    <p:sldId id="905" r:id="rId68"/>
    <p:sldId id="906" r:id="rId69"/>
    <p:sldId id="907" r:id="rId70"/>
    <p:sldId id="908" r:id="rId71"/>
    <p:sldId id="909" r:id="rId72"/>
    <p:sldId id="910" r:id="rId73"/>
    <p:sldId id="911" r:id="rId74"/>
    <p:sldId id="913" r:id="rId75"/>
    <p:sldId id="919" r:id="rId76"/>
    <p:sldId id="951" r:id="rId77"/>
    <p:sldId id="952" r:id="rId78"/>
    <p:sldId id="953" r:id="rId79"/>
    <p:sldId id="954" r:id="rId80"/>
    <p:sldId id="955" r:id="rId81"/>
    <p:sldId id="956" r:id="rId82"/>
    <p:sldId id="957" r:id="rId83"/>
    <p:sldId id="958" r:id="rId84"/>
    <p:sldId id="959" r:id="rId85"/>
    <p:sldId id="960" r:id="rId86"/>
    <p:sldId id="961" r:id="rId87"/>
    <p:sldId id="962" r:id="rId88"/>
    <p:sldId id="963" r:id="rId89"/>
    <p:sldId id="964" r:id="rId90"/>
    <p:sldId id="965" r:id="rId91"/>
    <p:sldId id="966" r:id="rId92"/>
    <p:sldId id="1075" r:id="rId93"/>
    <p:sldId id="1076" r:id="rId94"/>
    <p:sldId id="1077" r:id="rId95"/>
    <p:sldId id="1078" r:id="rId96"/>
    <p:sldId id="1079" r:id="rId97"/>
    <p:sldId id="1080" r:id="rId98"/>
    <p:sldId id="1081" r:id="rId99"/>
    <p:sldId id="1082" r:id="rId100"/>
    <p:sldId id="1083" r:id="rId101"/>
    <p:sldId id="1084" r:id="rId102"/>
    <p:sldId id="1085" r:id="rId103"/>
    <p:sldId id="1086" r:id="rId104"/>
    <p:sldId id="1087" r:id="rId105"/>
    <p:sldId id="1088" r:id="rId106"/>
    <p:sldId id="1089" r:id="rId107"/>
    <p:sldId id="930" r:id="rId108"/>
    <p:sldId id="931" r:id="rId109"/>
    <p:sldId id="932" r:id="rId110"/>
    <p:sldId id="934" r:id="rId111"/>
    <p:sldId id="935" r:id="rId112"/>
    <p:sldId id="936" r:id="rId113"/>
    <p:sldId id="968" r:id="rId114"/>
    <p:sldId id="969" r:id="rId115"/>
    <p:sldId id="970" r:id="rId116"/>
    <p:sldId id="971" r:id="rId117"/>
    <p:sldId id="972" r:id="rId118"/>
    <p:sldId id="973" r:id="rId119"/>
    <p:sldId id="974" r:id="rId120"/>
    <p:sldId id="975" r:id="rId121"/>
    <p:sldId id="976" r:id="rId122"/>
    <p:sldId id="977" r:id="rId123"/>
    <p:sldId id="978" r:id="rId124"/>
    <p:sldId id="979" r:id="rId125"/>
    <p:sldId id="980" r:id="rId126"/>
    <p:sldId id="981" r:id="rId127"/>
    <p:sldId id="982" r:id="rId128"/>
    <p:sldId id="983" r:id="rId129"/>
    <p:sldId id="984" r:id="rId130"/>
    <p:sldId id="985" r:id="rId131"/>
    <p:sldId id="986" r:id="rId132"/>
    <p:sldId id="987" r:id="rId133"/>
    <p:sldId id="988" r:id="rId134"/>
    <p:sldId id="989" r:id="rId135"/>
    <p:sldId id="990" r:id="rId136"/>
    <p:sldId id="991" r:id="rId137"/>
    <p:sldId id="992" r:id="rId138"/>
    <p:sldId id="993" r:id="rId139"/>
    <p:sldId id="994" r:id="rId140"/>
    <p:sldId id="995" r:id="rId141"/>
    <p:sldId id="996" r:id="rId142"/>
    <p:sldId id="997" r:id="rId143"/>
    <p:sldId id="998" r:id="rId144"/>
    <p:sldId id="999" r:id="rId145"/>
    <p:sldId id="1000" r:id="rId146"/>
    <p:sldId id="1001" r:id="rId147"/>
    <p:sldId id="1002" r:id="rId148"/>
    <p:sldId id="1003" r:id="rId149"/>
    <p:sldId id="1004" r:id="rId150"/>
    <p:sldId id="1005" r:id="rId151"/>
    <p:sldId id="1006" r:id="rId152"/>
    <p:sldId id="1007" r:id="rId153"/>
    <p:sldId id="1008" r:id="rId154"/>
    <p:sldId id="1009" r:id="rId155"/>
    <p:sldId id="1010" r:id="rId156"/>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86188" autoAdjust="0"/>
  </p:normalViewPr>
  <p:slideViewPr>
    <p:cSldViewPr>
      <p:cViewPr varScale="1">
        <p:scale>
          <a:sx n="121" d="100"/>
          <a:sy n="121" d="100"/>
        </p:scale>
        <p:origin x="1248" y="184"/>
      </p:cViewPr>
      <p:guideLst>
        <p:guide orient="horz" pos="2160"/>
        <p:guide pos="2880"/>
        <p:guide orient="horz" pos="162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05" y="3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71F840E-7900-4B4C-B0D6-8894066895DB}" type="slidenum">
              <a:rPr lang="en-US"/>
              <a:pPr/>
              <a:t>‹#›</a:t>
            </a:fld>
            <a:endParaRPr lang="en-US"/>
          </a:p>
        </p:txBody>
      </p:sp>
    </p:spTree>
    <p:extLst>
      <p:ext uri="{BB962C8B-B14F-4D97-AF65-F5344CB8AC3E}">
        <p14:creationId xmlns:p14="http://schemas.microsoft.com/office/powerpoint/2010/main" val="3135193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eepai.org/machine-learning-glossary-and-terms/vector"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deepai.org/machine-learning-glossary-and-terms/activation-function" TargetMode="External"/><Relationship Id="rId4" Type="http://schemas.openxmlformats.org/officeDocument/2006/relationships/hyperlink" Target="https://deepai.org/machine-learning-glossary-and-terms/neural-network"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A Perceptron is a</a:t>
            </a:r>
            <a:r>
              <a:rPr lang="en-US" sz="1200" b="0" i="0" kern="1200" baseline="0" dirty="0">
                <a:solidFill>
                  <a:schemeClr val="tx1"/>
                </a:solidFill>
                <a:effectLst/>
                <a:latin typeface="Arial" panose="020B0604020202020204" pitchFamily="34" charset="0"/>
                <a:ea typeface="+mn-ea"/>
                <a:cs typeface="Arial" panose="020B0604020202020204" pitchFamily="34" charset="0"/>
              </a:rPr>
              <a:t> simple binary classifier</a:t>
            </a:r>
            <a:r>
              <a:rPr lang="en-US" sz="1200" b="0" i="0" kern="1200" dirty="0">
                <a:solidFill>
                  <a:schemeClr val="tx1"/>
                </a:solidFill>
                <a:effectLst/>
                <a:latin typeface="Arial" panose="020B0604020202020204" pitchFamily="34" charset="0"/>
                <a:ea typeface="+mn-ea"/>
                <a:cs typeface="Arial" panose="020B0604020202020204" pitchFamily="34" charset="0"/>
              </a:rPr>
              <a:t>. Binary classifiers decide whether an input, usually represented by a series of </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vectors</a:t>
            </a:r>
            <a:r>
              <a:rPr lang="en-US" sz="1200" b="0" i="0" kern="1200" dirty="0">
                <a:solidFill>
                  <a:schemeClr val="tx1"/>
                </a:solidFill>
                <a:effectLst/>
                <a:latin typeface="Arial" panose="020B0604020202020204" pitchFamily="34" charset="0"/>
                <a:ea typeface="+mn-ea"/>
                <a:cs typeface="Arial" panose="020B0604020202020204" pitchFamily="34" charset="0"/>
              </a:rPr>
              <a:t>, belongs to a specific class.</a:t>
            </a:r>
          </a:p>
          <a:p>
            <a:r>
              <a:rPr lang="en-US" sz="1200" b="0" i="0" kern="1200" dirty="0">
                <a:solidFill>
                  <a:schemeClr val="tx1"/>
                </a:solidFill>
                <a:effectLst/>
                <a:latin typeface="Arial" panose="020B0604020202020204" pitchFamily="34" charset="0"/>
                <a:ea typeface="+mn-ea"/>
                <a:cs typeface="Arial" panose="020B0604020202020204" pitchFamily="34" charset="0"/>
              </a:rPr>
              <a:t>In short, a perceptron is a single-layer </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4"/>
              </a:rPr>
              <a:t>neural network</a:t>
            </a:r>
            <a:r>
              <a:rPr lang="en-US" sz="1200" b="0" i="0" kern="1200" dirty="0">
                <a:solidFill>
                  <a:schemeClr val="tx1"/>
                </a:solidFill>
                <a:effectLst/>
                <a:latin typeface="Arial" panose="020B0604020202020204" pitchFamily="34" charset="0"/>
                <a:ea typeface="+mn-ea"/>
                <a:cs typeface="Arial" panose="020B0604020202020204" pitchFamily="34" charset="0"/>
              </a:rPr>
              <a:t>. They consist of four main parts including input values, weights and bias, sum, and an </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5"/>
              </a:rPr>
              <a:t>activation function</a:t>
            </a:r>
            <a:r>
              <a:rPr lang="en-US" sz="1200" b="0" i="0" kern="1200" dirty="0">
                <a:solidFill>
                  <a:schemeClr val="tx1"/>
                </a:solidFill>
                <a:effectLst/>
                <a:latin typeface="Arial" panose="020B0604020202020204" pitchFamily="34" charset="0"/>
                <a:ea typeface="+mn-ea"/>
                <a:cs typeface="Arial" panose="020B0604020202020204" pitchFamily="34" charset="0"/>
              </a:rPr>
              <a:t>.</a:t>
            </a:r>
          </a:p>
          <a:p>
            <a:r>
              <a:rPr lang="en-US" sz="1200" b="1" i="0" kern="1200" dirty="0">
                <a:solidFill>
                  <a:schemeClr val="tx1"/>
                </a:solidFill>
                <a:effectLst/>
                <a:latin typeface="Arial" panose="020B0604020202020204" pitchFamily="34" charset="0"/>
                <a:ea typeface="+mn-ea"/>
                <a:cs typeface="Arial" panose="020B0604020202020204" pitchFamily="34" charset="0"/>
              </a:rPr>
              <a:t>How does a Perceptron work?</a:t>
            </a:r>
          </a:p>
          <a:p>
            <a:r>
              <a:rPr lang="en-US" sz="1200" b="0" i="0" kern="1200" dirty="0">
                <a:solidFill>
                  <a:schemeClr val="tx1"/>
                </a:solidFill>
                <a:effectLst/>
                <a:latin typeface="Arial" panose="020B0604020202020204" pitchFamily="34" charset="0"/>
                <a:ea typeface="+mn-ea"/>
                <a:cs typeface="Arial" panose="020B0604020202020204" pitchFamily="34" charset="0"/>
              </a:rPr>
              <a:t>The process begins by taking all the input values and multiplying them by their weights. Then, all of these multiplied values are added together to create the weighted sum. An activation function is applied to the weighted, producing the perceptron's output. The activation function plays the integral role of ensuring the output is mapped between required values such as (0,1) or (-1,1). It is important to note that the weight of an input is indicative of the strength of a node. </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There</a:t>
            </a:r>
            <a:r>
              <a:rPr lang="en-US" sz="1200" b="0" i="0" kern="1200" baseline="0" dirty="0">
                <a:solidFill>
                  <a:schemeClr val="tx1"/>
                </a:solidFill>
                <a:effectLst/>
                <a:latin typeface="Arial" panose="020B0604020202020204" pitchFamily="34" charset="0"/>
                <a:ea typeface="+mn-ea"/>
                <a:cs typeface="Arial" panose="020B0604020202020204" pitchFamily="34" charset="0"/>
              </a:rPr>
              <a:t> is usually an additional term, called bias, </a:t>
            </a:r>
            <a:r>
              <a:rPr lang="en-US" sz="1200" b="0" i="0" kern="1200" dirty="0">
                <a:solidFill>
                  <a:schemeClr val="tx1"/>
                </a:solidFill>
                <a:effectLst/>
                <a:latin typeface="Arial" panose="020B0604020202020204" pitchFamily="34" charset="0"/>
                <a:ea typeface="+mn-ea"/>
                <a:cs typeface="Arial" panose="020B0604020202020204" pitchFamily="34" charset="0"/>
              </a:rPr>
              <a:t>which gives the ability to shift the activation function curve up or down. For</a:t>
            </a:r>
            <a:r>
              <a:rPr lang="en-US" sz="1200" b="0" i="0" kern="1200" baseline="0" dirty="0">
                <a:solidFill>
                  <a:schemeClr val="tx1"/>
                </a:solidFill>
                <a:effectLst/>
                <a:latin typeface="Arial" panose="020B0604020202020204" pitchFamily="34" charset="0"/>
                <a:ea typeface="+mn-ea"/>
                <a:cs typeface="Arial" panose="020B0604020202020204" pitchFamily="34" charset="0"/>
              </a:rPr>
              <a:t> now, let’s ignore the bias term. </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br>
              <a:rPr lang="en-US" sz="1200" b="0" i="0" kern="1200" dirty="0">
                <a:solidFill>
                  <a:schemeClr val="tx1"/>
                </a:solidFill>
                <a:effectLst/>
                <a:latin typeface="Arial" panose="020B0604020202020204" pitchFamily="34" charset="0"/>
                <a:ea typeface="+mn-ea"/>
                <a:cs typeface="Arial" panose="020B0604020202020204" pitchFamily="34" charset="0"/>
              </a:rPr>
            </a:b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571F840E-7900-4B4C-B0D6-8894066895DB}" type="slidenum">
              <a:rPr lang="en-US" smtClean="0"/>
              <a:pPr/>
              <a:t>3</a:t>
            </a:fld>
            <a:endParaRPr lang="en-US"/>
          </a:p>
        </p:txBody>
      </p:sp>
    </p:spTree>
    <p:extLst>
      <p:ext uri="{BB962C8B-B14F-4D97-AF65-F5344CB8AC3E}">
        <p14:creationId xmlns:p14="http://schemas.microsoft.com/office/powerpoint/2010/main" val="1099772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Min/max = 0, infinity</a:t>
            </a:r>
            <a:endParaRPr lang="en-US" b="0" dirty="0">
              <a:effectLst/>
            </a:endParaRPr>
          </a:p>
        </p:txBody>
      </p:sp>
      <p:sp>
        <p:nvSpPr>
          <p:cNvPr id="4" name="Slide Number Placeholder 3"/>
          <p:cNvSpPr>
            <a:spLocks noGrp="1"/>
          </p:cNvSpPr>
          <p:nvPr>
            <p:ph type="sldNum" sz="quarter" idx="5"/>
          </p:nvPr>
        </p:nvSpPr>
        <p:spPr/>
        <p:txBody>
          <a:bodyPr/>
          <a:lstStyle/>
          <a:p>
            <a:fld id="{2673916B-D2F7-E340-96C7-8D932FD23B54}" type="slidenum">
              <a:rPr lang="en-US" smtClean="0"/>
              <a:pPr/>
              <a:t>52</a:t>
            </a:fld>
            <a:endParaRPr lang="en-US"/>
          </a:p>
        </p:txBody>
      </p:sp>
    </p:spTree>
    <p:extLst>
      <p:ext uri="{BB962C8B-B14F-4D97-AF65-F5344CB8AC3E}">
        <p14:creationId xmlns:p14="http://schemas.microsoft.com/office/powerpoint/2010/main" val="119695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Shape 8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1" name="Shape 8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Softmax classifier (aka Multinomial LR) is the second most common multiclass linear classifier. Generalization of logistic regression, if you're familiar with that.  </a:t>
            </a:r>
            <a:endParaRPr/>
          </a:p>
        </p:txBody>
      </p:sp>
    </p:spTree>
    <p:extLst>
      <p:ext uri="{BB962C8B-B14F-4D97-AF65-F5344CB8AC3E}">
        <p14:creationId xmlns:p14="http://schemas.microsoft.com/office/powerpoint/2010/main" val="189227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Shape 8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3" name="Shape 8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Basically a different functional form of the loss function. We'll interpret these scores as "unnormalized log probabilities". We'll convert them into probabilities by a trick: First exponentiate to get "unnormalized class probs", and then normalize them to get "normalized class probs". </a:t>
            </a:r>
            <a:endParaRPr/>
          </a:p>
        </p:txBody>
      </p:sp>
    </p:spTree>
    <p:extLst>
      <p:ext uri="{BB962C8B-B14F-4D97-AF65-F5344CB8AC3E}">
        <p14:creationId xmlns:p14="http://schemas.microsoft.com/office/powerpoint/2010/main" val="57610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Shape 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8" name="Shape 8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basically mapping "unnormalized lgo probs" back to "normalzied probs"</a:t>
            </a:r>
            <a:endParaRPr/>
          </a:p>
        </p:txBody>
      </p:sp>
    </p:spTree>
    <p:extLst>
      <p:ext uri="{BB962C8B-B14F-4D97-AF65-F5344CB8AC3E}">
        <p14:creationId xmlns:p14="http://schemas.microsoft.com/office/powerpoint/2010/main" val="174892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5" name="Shape 8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particular function is called softmax. This is the class probability, then in the probabilistic world what we want is quite clear: maximize the probaility of the correct class, that is "Maximize the likelihood".</a:t>
            </a:r>
            <a:endParaRPr/>
          </a:p>
        </p:txBody>
      </p:sp>
    </p:spTree>
    <p:extLst>
      <p:ext uri="{BB962C8B-B14F-4D97-AF65-F5344CB8AC3E}">
        <p14:creationId xmlns:p14="http://schemas.microsoft.com/office/powerpoint/2010/main" val="897734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4" name="Shape 8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MLE is equivalent to minimizing the negative log-likelihood</a:t>
            </a:r>
            <a:endParaRPr/>
          </a:p>
        </p:txBody>
      </p:sp>
    </p:spTree>
    <p:extLst>
      <p:ext uri="{BB962C8B-B14F-4D97-AF65-F5344CB8AC3E}">
        <p14:creationId xmlns:p14="http://schemas.microsoft.com/office/powerpoint/2010/main" val="151409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2" name="Shape 8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the loss function per example</a:t>
            </a:r>
            <a:endParaRPr/>
          </a:p>
        </p:txBody>
      </p:sp>
    </p:spTree>
    <p:extLst>
      <p:ext uri="{BB962C8B-B14F-4D97-AF65-F5344CB8AC3E}">
        <p14:creationId xmlns:p14="http://schemas.microsoft.com/office/powerpoint/2010/main" val="1647971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3" name="Shape 9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Let's look at a particular example...</a:t>
            </a:r>
            <a:endParaRPr/>
          </a:p>
        </p:txBody>
      </p:sp>
    </p:spTree>
    <p:extLst>
      <p:ext uri="{BB962C8B-B14F-4D97-AF65-F5344CB8AC3E}">
        <p14:creationId xmlns:p14="http://schemas.microsoft.com/office/powerpoint/2010/main" val="2068294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9" name="Shape 9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15414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2" name="Shape 9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Probability assign to this image being a cat is 0.13, and so on..</a:t>
            </a:r>
            <a:endParaRPr/>
          </a:p>
        </p:txBody>
      </p:sp>
    </p:spTree>
    <p:extLst>
      <p:ext uri="{BB962C8B-B14F-4D97-AF65-F5344CB8AC3E}">
        <p14:creationId xmlns:p14="http://schemas.microsoft.com/office/powerpoint/2010/main" val="734229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5769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6</a:t>
            </a:fld>
            <a:endParaRPr lang="en-US" sz="1200">
              <a:solidFill>
                <a:srgbClr val="000000"/>
              </a:solidFill>
              <a:latin typeface="Calibri" charset="0"/>
            </a:endParaRPr>
          </a:p>
        </p:txBody>
      </p:sp>
    </p:spTree>
    <p:extLst>
      <p:ext uri="{BB962C8B-B14F-4D97-AF65-F5344CB8AC3E}">
        <p14:creationId xmlns:p14="http://schemas.microsoft.com/office/powerpoint/2010/main" val="163772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2" name="Shape 9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57905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Here is a very small computational graph corresponding to the function … We have example inputs...</a:t>
            </a:r>
            <a:endParaRPr/>
          </a:p>
        </p:txBody>
      </p:sp>
    </p:spTree>
    <p:extLst>
      <p:ext uri="{BB962C8B-B14F-4D97-AF65-F5344CB8AC3E}">
        <p14:creationId xmlns:p14="http://schemas.microsoft.com/office/powerpoint/2010/main" val="1505184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Define q, f. We see the intermediate partial derivatives. To compute the value of f() wrt. To the inputs -2, … , we'll perform a forward pass. (Go over q and f steps.). To compute the partial derivatives df/dx, … we'll do a "backward pass", we start from the output and progressively move towards the input (back to front). </a:t>
            </a:r>
            <a:endParaRPr/>
          </a:p>
        </p:txBody>
      </p:sp>
    </p:spTree>
    <p:extLst>
      <p:ext uri="{BB962C8B-B14F-4D97-AF65-F5344CB8AC3E}">
        <p14:creationId xmlns:p14="http://schemas.microsoft.com/office/powerpoint/2010/main" val="992324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base case is the ID function. What's the gradient?</a:t>
            </a:r>
            <a:endParaRPr/>
          </a:p>
          <a:p>
            <a:pPr marL="0" lvl="0" indent="0" rtl="0">
              <a:spcBef>
                <a:spcPts val="0"/>
              </a:spcBef>
              <a:spcAft>
                <a:spcPts val="0"/>
              </a:spcAft>
              <a:buNone/>
            </a:pPr>
            <a:r>
              <a:rPr lang="en"/>
              <a:t>Write the gradients (aka the backward signal) on the bottom of the arrows. </a:t>
            </a:r>
            <a:endParaRPr/>
          </a:p>
        </p:txBody>
      </p:sp>
    </p:spTree>
    <p:extLst>
      <p:ext uri="{BB962C8B-B14F-4D97-AF65-F5344CB8AC3E}">
        <p14:creationId xmlns:p14="http://schemas.microsoft.com/office/powerpoint/2010/main" val="60797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Gradient on z is 3 → increasing z by h, increases f by 3h. That is, f reacts positively on changes in z.</a:t>
            </a:r>
            <a:endParaRPr/>
          </a:p>
        </p:txBody>
      </p:sp>
    </p:spTree>
    <p:extLst>
      <p:ext uri="{BB962C8B-B14F-4D97-AF65-F5344CB8AC3E}">
        <p14:creationId xmlns:p14="http://schemas.microsoft.com/office/powerpoint/2010/main" val="1587779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28975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If q were to increase, the f will decrease</a:t>
            </a:r>
            <a:endParaRPr>
              <a:solidFill>
                <a:schemeClr val="dk1"/>
              </a:solidFill>
            </a:endParaRPr>
          </a:p>
          <a:p>
            <a:pPr marL="0" lvl="0" indent="0" rtl="0">
              <a:spcBef>
                <a:spcPts val="0"/>
              </a:spcBef>
              <a:spcAft>
                <a:spcPts val="0"/>
              </a:spcAft>
              <a:buNone/>
            </a:pPr>
            <a:endParaRPr/>
          </a:p>
        </p:txBody>
      </p:sp>
    </p:spTree>
    <p:extLst>
      <p:ext uri="{BB962C8B-B14F-4D97-AF65-F5344CB8AC3E}">
        <p14:creationId xmlns:p14="http://schemas.microsoft.com/office/powerpoint/2010/main" val="801529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do you compute this? You can use Calculus 101 -- there are many ways to do this , but the way I'd like to do is by chain rule. </a:t>
            </a:r>
            <a:endParaRPr/>
          </a:p>
        </p:txBody>
      </p:sp>
    </p:spTree>
    <p:extLst>
      <p:ext uri="{BB962C8B-B14F-4D97-AF65-F5344CB8AC3E}">
        <p14:creationId xmlns:p14="http://schemas.microsoft.com/office/powerpoint/2010/main" val="1212525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Chain rule says that df/dx is equivalent to … </a:t>
            </a:r>
            <a:endParaRPr/>
          </a:p>
          <a:p>
            <a:pPr marL="0" lvl="0" indent="0">
              <a:spcBef>
                <a:spcPts val="0"/>
              </a:spcBef>
              <a:spcAft>
                <a:spcPts val="0"/>
              </a:spcAft>
              <a:buNone/>
            </a:pPr>
            <a:r>
              <a:rPr lang="en"/>
              <a:t>df/dq is the local influence of q on f, and similar for dfq/dx. </a:t>
            </a:r>
            <a:endParaRPr/>
          </a:p>
          <a:p>
            <a:pPr marL="0" lvl="0" indent="0">
              <a:spcBef>
                <a:spcPts val="0"/>
              </a:spcBef>
              <a:spcAft>
                <a:spcPts val="0"/>
              </a:spcAft>
              <a:buNone/>
            </a:pPr>
            <a:r>
              <a:rPr lang="en"/>
              <a:t>Chain rule says we should chain these two things, these two local gradients to find the global influence of y on f: -4 * 1</a:t>
            </a:r>
            <a:endParaRPr/>
          </a:p>
          <a:p>
            <a:pPr marL="0" lvl="0" indent="0">
              <a:spcBef>
                <a:spcPts val="0"/>
              </a:spcBef>
              <a:spcAft>
                <a:spcPts val="0"/>
              </a:spcAft>
              <a:buNone/>
            </a:pPr>
            <a:r>
              <a:rPr lang="en"/>
              <a:t>Talk a bit more about this.</a:t>
            </a:r>
            <a:endParaRPr/>
          </a:p>
          <a:p>
            <a:pPr marL="0" lvl="0" indent="0">
              <a:spcBef>
                <a:spcPts val="0"/>
              </a:spcBef>
              <a:spcAft>
                <a:spcPts val="0"/>
              </a:spcAft>
              <a:buNone/>
            </a:pPr>
            <a:r>
              <a:rPr lang="en"/>
              <a:t>Increasing y by h globally decreases f by 4h. </a:t>
            </a:r>
            <a:endParaRPr/>
          </a:p>
          <a:p>
            <a:pPr marL="0" lvl="0" indent="0" rtl="0">
              <a:spcBef>
                <a:spcPts val="0"/>
              </a:spcBef>
              <a:spcAft>
                <a:spcPts val="0"/>
              </a:spcAft>
              <a:buNone/>
            </a:pPr>
            <a:r>
              <a:rPr lang="en"/>
              <a:t>This is very crucial to understand: we will recursively chain local gradients to obtain global gradients, and this is basically what backprop is all about: avoids dealing with complicated symbolic computations. Instead, we deal only with simple, local gradients, and then use them from output back to input.</a:t>
            </a:r>
            <a:endParaRPr/>
          </a:p>
        </p:txBody>
      </p:sp>
    </p:spTree>
    <p:extLst>
      <p:ext uri="{BB962C8B-B14F-4D97-AF65-F5344CB8AC3E}">
        <p14:creationId xmlns:p14="http://schemas.microsoft.com/office/powerpoint/2010/main" val="124825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Similar for df/dx</a:t>
            </a:r>
            <a:endParaRPr/>
          </a:p>
        </p:txBody>
      </p:sp>
    </p:spTree>
    <p:extLst>
      <p:ext uri="{BB962C8B-B14F-4D97-AF65-F5344CB8AC3E}">
        <p14:creationId xmlns:p14="http://schemas.microsoft.com/office/powerpoint/2010/main" val="1067434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a:defRPr sz="1400"/>
            </a:lvl1pPr>
          </a:lstStyle>
          <a:p>
            <a:r>
              <a:rPr dirty="0"/>
              <a:t>\{ (x_1,y_1), (x_2,y_2), \ldots, (x_N,y_N) \} </a:t>
            </a:r>
          </a:p>
        </p:txBody>
      </p:sp>
    </p:spTree>
    <p:extLst>
      <p:ext uri="{BB962C8B-B14F-4D97-AF65-F5344CB8AC3E}">
        <p14:creationId xmlns:p14="http://schemas.microsoft.com/office/powerpoint/2010/main" val="1980475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 know x's influence on q, and q's influence on f.</a:t>
            </a:r>
            <a:endParaRPr/>
          </a:p>
        </p:txBody>
      </p:sp>
    </p:spTree>
    <p:extLst>
      <p:ext uri="{BB962C8B-B14F-4D97-AF65-F5344CB8AC3E}">
        <p14:creationId xmlns:p14="http://schemas.microsoft.com/office/powerpoint/2010/main" val="1042360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can generalize it as follows. You are a node in the circuit. You receive some input, you do some operations and give z. You don't know what's happening but at the end of forward pass you get the final output (eg, loss).</a:t>
            </a:r>
            <a:endParaRPr/>
          </a:p>
        </p:txBody>
      </p:sp>
    </p:spTree>
    <p:extLst>
      <p:ext uri="{BB962C8B-B14F-4D97-AF65-F5344CB8AC3E}">
        <p14:creationId xmlns:p14="http://schemas.microsoft.com/office/powerpoint/2010/main" val="1074479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the back-ward pass, you tell me what's the influence of my output on the final loss. I know the influence of my inputs on my output. By chaining these knowledge, I can tell the influence of my input, on the final loss. </a:t>
            </a:r>
            <a:endParaRPr/>
          </a:p>
          <a:p>
            <a:pPr marL="0" lvl="0" indent="0">
              <a:spcBef>
                <a:spcPts val="0"/>
              </a:spcBef>
              <a:spcAft>
                <a:spcPts val="0"/>
              </a:spcAft>
              <a:buNone/>
            </a:pPr>
            <a:endParaRPr/>
          </a:p>
          <a:p>
            <a:pPr marL="0" lvl="0" indent="0" rtl="0">
              <a:spcBef>
                <a:spcPts val="0"/>
              </a:spcBef>
              <a:spcAft>
                <a:spcPts val="0"/>
              </a:spcAft>
              <a:buNone/>
            </a:pPr>
            <a:endParaRPr b="1"/>
          </a:p>
        </p:txBody>
      </p:sp>
    </p:spTree>
    <p:extLst>
      <p:ext uri="{BB962C8B-B14F-4D97-AF65-F5344CB8AC3E}">
        <p14:creationId xmlns:p14="http://schemas.microsoft.com/office/powerpoint/2010/main" val="1116256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98604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39580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31369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 name="Shape 4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b="1" dirty="0">
                <a:solidFill>
                  <a:schemeClr val="dk1"/>
                </a:solidFill>
              </a:rPr>
              <a:t>Note: x can a parameter, or really an input from another gate. In training, you need both of them: I need to send the signal back to the input. I also need to compute the gradient wrt. Model parameters. We don't really need to mak  any separation between the parameters and intermediate values.</a:t>
            </a:r>
            <a:endParaRPr b="1" dirty="0">
              <a:solidFill>
                <a:schemeClr val="dk1"/>
              </a:solidFill>
            </a:endParaRPr>
          </a:p>
          <a:p>
            <a:pPr marL="0" lvl="0" indent="0">
              <a:spcBef>
                <a:spcPts val="0"/>
              </a:spcBef>
              <a:spcAft>
                <a:spcPts val="0"/>
              </a:spcAft>
              <a:buClr>
                <a:schemeClr val="dk1"/>
              </a:buClr>
              <a:buSzPts val="1100"/>
              <a:buFont typeface="Arial"/>
              <a:buNone/>
            </a:pPr>
            <a:endParaRPr b="1" dirty="0">
              <a:solidFill>
                <a:schemeClr val="dk1"/>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94470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Now we want to find the x such that it miniimizes f(x). Gradient tells us the direction with maximum increase. </a:t>
            </a:r>
            <a:endParaRPr/>
          </a:p>
          <a:p>
            <a:pPr marL="0" lvl="0" indent="0">
              <a:spcBef>
                <a:spcPts val="0"/>
              </a:spcBef>
              <a:spcAft>
                <a:spcPts val="0"/>
              </a:spcAft>
              <a:buNone/>
            </a:pPr>
            <a:r>
              <a:rPr lang="en"/>
              <a:t>Step_size is the same as learning rate. A headache to choose (together with regularization weight.)</a:t>
            </a:r>
            <a:endParaRPr/>
          </a:p>
        </p:txBody>
      </p:sp>
    </p:spTree>
    <p:extLst>
      <p:ext uri="{BB962C8B-B14F-4D97-AF65-F5344CB8AC3E}">
        <p14:creationId xmlns:p14="http://schemas.microsoft.com/office/powerpoint/2010/main" val="349339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6D09F-E046-C046-8C26-1587CF145DC8}" type="slidenum">
              <a:rPr lang="en-US" smtClean="0"/>
              <a:t>100</a:t>
            </a:fld>
            <a:endParaRPr lang="en-US"/>
          </a:p>
        </p:txBody>
      </p:sp>
    </p:spTree>
    <p:extLst>
      <p:ext uri="{BB962C8B-B14F-4D97-AF65-F5344CB8AC3E}">
        <p14:creationId xmlns:p14="http://schemas.microsoft.com/office/powerpoint/2010/main" val="893986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6D09F-E046-C046-8C26-1587CF145DC8}" type="slidenum">
              <a:rPr lang="en-US" smtClean="0"/>
              <a:t>101</a:t>
            </a:fld>
            <a:endParaRPr lang="en-US"/>
          </a:p>
        </p:txBody>
      </p:sp>
    </p:spTree>
    <p:extLst>
      <p:ext uri="{BB962C8B-B14F-4D97-AF65-F5344CB8AC3E}">
        <p14:creationId xmlns:p14="http://schemas.microsoft.com/office/powerpoint/2010/main" val="449027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a:defRPr sz="1400"/>
            </a:lvl1pPr>
          </a:lstStyle>
          <a:p>
            <a:r>
              <a:t>\{ (x_1,y_1), (x_2,y_2), \ldots, (x_N,y_N) \} </a:t>
            </a:r>
          </a:p>
        </p:txBody>
      </p:sp>
    </p:spTree>
    <p:extLst>
      <p:ext uri="{BB962C8B-B14F-4D97-AF65-F5344CB8AC3E}">
        <p14:creationId xmlns:p14="http://schemas.microsoft.com/office/powerpoint/2010/main" val="17327836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practice, in deep learning, we train over huge datasets -- executing f(x) and grad[f(x)] is infeasible to run. So, approximate the gradient using a minibatch. Normally, you choose a batch_size that is as large as possible.</a:t>
            </a:r>
            <a:endParaRPr/>
          </a:p>
        </p:txBody>
      </p:sp>
    </p:spTree>
    <p:extLst>
      <p:ext uri="{BB962C8B-B14F-4D97-AF65-F5344CB8AC3E}">
        <p14:creationId xmlns:p14="http://schemas.microsoft.com/office/powerpoint/2010/main" val="501285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If this was not mini-batch, you'd expect the curve to be much smoother. Our gradient is approximate, so sometimes gradient increases, sometimes it decreases.</a:t>
            </a:r>
            <a:endParaRPr/>
          </a:p>
        </p:txBody>
      </p:sp>
    </p:spTree>
    <p:extLst>
      <p:ext uri="{BB962C8B-B14F-4D97-AF65-F5344CB8AC3E}">
        <p14:creationId xmlns:p14="http://schemas.microsoft.com/office/powerpoint/2010/main" val="183081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plot of effects of learning rate. Low-learning -&gt; takes forever. Very high learning rate -&gt; explosion of gradients, usually ends in some inf. High-learning rate - get stuck around a local minima, never makes small-enough steps to further reduce the objective value. Most of time you start with a high learning rate and them </a:t>
            </a:r>
            <a:r>
              <a:rPr lang="en" b="1"/>
              <a:t>decay it over time.</a:t>
            </a:r>
            <a:endParaRPr b="1"/>
          </a:p>
        </p:txBody>
      </p:sp>
    </p:spTree>
    <p:extLst>
      <p:ext uri="{BB962C8B-B14F-4D97-AF65-F5344CB8AC3E}">
        <p14:creationId xmlns:p14="http://schemas.microsoft.com/office/powerpoint/2010/main" val="1568789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Different update formulas give you better or worse convergence. SGD works poorly here.</a:t>
            </a:r>
            <a:endParaRPr/>
          </a:p>
        </p:txBody>
      </p:sp>
    </p:spTree>
    <p:extLst>
      <p:ext uri="{BB962C8B-B14F-4D97-AF65-F5344CB8AC3E}">
        <p14:creationId xmlns:p14="http://schemas.microsoft.com/office/powerpoint/2010/main" val="704045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5769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157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5D7715-0015-4844-99BD-D3389B0C5082}" type="slidenum">
              <a:rPr lang="en-US" sz="1200">
                <a:solidFill>
                  <a:srgbClr val="000000"/>
                </a:solidFill>
                <a:latin typeface="Calibri" charset="0"/>
              </a:rPr>
              <a:pPr eaLnBrk="1" hangingPunct="1"/>
              <a:t>114</a:t>
            </a:fld>
            <a:endParaRPr lang="en-US" sz="1200">
              <a:solidFill>
                <a:srgbClr val="000000"/>
              </a:solidFill>
              <a:latin typeface="Calibri" charset="0"/>
            </a:endParaRPr>
          </a:p>
        </p:txBody>
      </p:sp>
    </p:spTree>
    <p:extLst>
      <p:ext uri="{BB962C8B-B14F-4D97-AF65-F5344CB8AC3E}">
        <p14:creationId xmlns:p14="http://schemas.microsoft.com/office/powerpoint/2010/main" val="551267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119</a:t>
            </a:fld>
            <a:endParaRPr lang="en-US"/>
          </a:p>
        </p:txBody>
      </p:sp>
    </p:spTree>
    <p:extLst>
      <p:ext uri="{BB962C8B-B14F-4D97-AF65-F5344CB8AC3E}">
        <p14:creationId xmlns:p14="http://schemas.microsoft.com/office/powerpoint/2010/main" val="1767548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120</a:t>
            </a:fld>
            <a:endParaRPr lang="en-US"/>
          </a:p>
        </p:txBody>
      </p:sp>
    </p:spTree>
    <p:extLst>
      <p:ext uri="{BB962C8B-B14F-4D97-AF65-F5344CB8AC3E}">
        <p14:creationId xmlns:p14="http://schemas.microsoft.com/office/powerpoint/2010/main" val="1424243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121</a:t>
            </a:fld>
            <a:endParaRPr lang="en-US"/>
          </a:p>
        </p:txBody>
      </p:sp>
    </p:spTree>
    <p:extLst>
      <p:ext uri="{BB962C8B-B14F-4D97-AF65-F5344CB8AC3E}">
        <p14:creationId xmlns:p14="http://schemas.microsoft.com/office/powerpoint/2010/main" val="20358007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a:t>
            </a:r>
          </a:p>
        </p:txBody>
      </p:sp>
      <p:sp>
        <p:nvSpPr>
          <p:cNvPr id="4" name="Slide Number Placeholder 3"/>
          <p:cNvSpPr>
            <a:spLocks noGrp="1"/>
          </p:cNvSpPr>
          <p:nvPr>
            <p:ph type="sldNum" sz="quarter" idx="10"/>
          </p:nvPr>
        </p:nvSpPr>
        <p:spPr/>
        <p:txBody>
          <a:bodyPr/>
          <a:lstStyle/>
          <a:p>
            <a:fld id="{88320F15-97ED-674A-A410-8CA38C0D08C2}" type="slidenum">
              <a:rPr lang="en-US" smtClean="0"/>
              <a:t>122</a:t>
            </a:fld>
            <a:endParaRPr lang="en-US"/>
          </a:p>
        </p:txBody>
      </p:sp>
    </p:spTree>
    <p:extLst>
      <p:ext uri="{BB962C8B-B14F-4D97-AF65-F5344CB8AC3E}">
        <p14:creationId xmlns:p14="http://schemas.microsoft.com/office/powerpoint/2010/main" val="325078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320F15-97ED-674A-A410-8CA38C0D08C2}" type="slidenum">
              <a:rPr lang="en-US" smtClean="0"/>
              <a:t>124</a:t>
            </a:fld>
            <a:endParaRPr lang="en-US"/>
          </a:p>
        </p:txBody>
      </p:sp>
    </p:spTree>
    <p:extLst>
      <p:ext uri="{BB962C8B-B14F-4D97-AF65-F5344CB8AC3E}">
        <p14:creationId xmlns:p14="http://schemas.microsoft.com/office/powerpoint/2010/main" val="183023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a:defRPr sz="1400"/>
            </a:lvl1pPr>
          </a:lstStyle>
          <a:p>
            <a:r>
              <a:t>\{ (x_1,y_1), (x_2,y_2), \ldots, (x_N,y_N) \} </a:t>
            </a:r>
          </a:p>
        </p:txBody>
      </p:sp>
    </p:spTree>
    <p:extLst>
      <p:ext uri="{BB962C8B-B14F-4D97-AF65-F5344CB8AC3E}">
        <p14:creationId xmlns:p14="http://schemas.microsoft.com/office/powerpoint/2010/main" val="2134498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148</a:t>
            </a:fld>
            <a:endParaRPr lang="en-US"/>
          </a:p>
        </p:txBody>
      </p:sp>
    </p:spTree>
    <p:extLst>
      <p:ext uri="{BB962C8B-B14F-4D97-AF65-F5344CB8AC3E}">
        <p14:creationId xmlns:p14="http://schemas.microsoft.com/office/powerpoint/2010/main" val="1120135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149</a:t>
            </a:fld>
            <a:endParaRPr lang="en-US"/>
          </a:p>
        </p:txBody>
      </p:sp>
    </p:spTree>
    <p:extLst>
      <p:ext uri="{BB962C8B-B14F-4D97-AF65-F5344CB8AC3E}">
        <p14:creationId xmlns:p14="http://schemas.microsoft.com/office/powerpoint/2010/main" val="350629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150</a:t>
            </a:fld>
            <a:endParaRPr lang="en-US"/>
          </a:p>
        </p:txBody>
      </p:sp>
    </p:spTree>
    <p:extLst>
      <p:ext uri="{BB962C8B-B14F-4D97-AF65-F5344CB8AC3E}">
        <p14:creationId xmlns:p14="http://schemas.microsoft.com/office/powerpoint/2010/main" val="20254522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151</a:t>
            </a:fld>
            <a:endParaRPr lang="en-US"/>
          </a:p>
        </p:txBody>
      </p:sp>
    </p:spTree>
    <p:extLst>
      <p:ext uri="{BB962C8B-B14F-4D97-AF65-F5344CB8AC3E}">
        <p14:creationId xmlns:p14="http://schemas.microsoft.com/office/powerpoint/2010/main" val="5219332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152</a:t>
            </a:fld>
            <a:endParaRPr lang="en-US"/>
          </a:p>
        </p:txBody>
      </p:sp>
    </p:spTree>
    <p:extLst>
      <p:ext uri="{BB962C8B-B14F-4D97-AF65-F5344CB8AC3E}">
        <p14:creationId xmlns:p14="http://schemas.microsoft.com/office/powerpoint/2010/main" val="286475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153</a:t>
            </a:fld>
            <a:endParaRPr lang="en-US"/>
          </a:p>
        </p:txBody>
      </p:sp>
    </p:spTree>
    <p:extLst>
      <p:ext uri="{BB962C8B-B14F-4D97-AF65-F5344CB8AC3E}">
        <p14:creationId xmlns:p14="http://schemas.microsoft.com/office/powerpoint/2010/main" val="172613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155</a:t>
            </a:fld>
            <a:endParaRPr lang="en-US"/>
          </a:p>
        </p:txBody>
      </p:sp>
    </p:spTree>
    <p:extLst>
      <p:ext uri="{BB962C8B-B14F-4D97-AF65-F5344CB8AC3E}">
        <p14:creationId xmlns:p14="http://schemas.microsoft.com/office/powerpoint/2010/main" val="129082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2992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 of using probabilities: allows us to encode uncertainty in the other classes labels into the loss function.</a:t>
            </a:r>
          </a:p>
        </p:txBody>
      </p:sp>
      <p:sp>
        <p:nvSpPr>
          <p:cNvPr id="4" name="Slide Number Placeholder 3"/>
          <p:cNvSpPr>
            <a:spLocks noGrp="1"/>
          </p:cNvSpPr>
          <p:nvPr>
            <p:ph type="sldNum" sz="quarter" idx="5"/>
          </p:nvPr>
        </p:nvSpPr>
        <p:spPr/>
        <p:txBody>
          <a:bodyPr/>
          <a:lstStyle/>
          <a:p>
            <a:fld id="{2673916B-D2F7-E340-96C7-8D932FD23B54}" type="slidenum">
              <a:rPr lang="en-US" smtClean="0"/>
              <a:pPr/>
              <a:t>42</a:t>
            </a:fld>
            <a:endParaRPr lang="en-US"/>
          </a:p>
        </p:txBody>
      </p:sp>
    </p:spTree>
    <p:extLst>
      <p:ext uri="{BB962C8B-B14F-4D97-AF65-F5344CB8AC3E}">
        <p14:creationId xmlns:p14="http://schemas.microsoft.com/office/powerpoint/2010/main" val="1196102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Min/max = 0, infinity</a:t>
            </a:r>
            <a:endParaRPr lang="en-US" b="0" dirty="0">
              <a:effectLst/>
            </a:endParaRPr>
          </a:p>
        </p:txBody>
      </p:sp>
      <p:sp>
        <p:nvSpPr>
          <p:cNvPr id="4" name="Slide Number Placeholder 3"/>
          <p:cNvSpPr>
            <a:spLocks noGrp="1"/>
          </p:cNvSpPr>
          <p:nvPr>
            <p:ph type="sldNum" sz="quarter" idx="5"/>
          </p:nvPr>
        </p:nvSpPr>
        <p:spPr/>
        <p:txBody>
          <a:bodyPr/>
          <a:lstStyle/>
          <a:p>
            <a:fld id="{2673916B-D2F7-E340-96C7-8D932FD23B54}" type="slidenum">
              <a:rPr lang="en-US" smtClean="0"/>
              <a:pPr/>
              <a:t>50</a:t>
            </a:fld>
            <a:endParaRPr lang="en-US"/>
          </a:p>
        </p:txBody>
      </p:sp>
    </p:spTree>
    <p:extLst>
      <p:ext uri="{BB962C8B-B14F-4D97-AF65-F5344CB8AC3E}">
        <p14:creationId xmlns:p14="http://schemas.microsoft.com/office/powerpoint/2010/main" val="17366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Min/max = 0, infinity</a:t>
            </a:r>
            <a:endParaRPr lang="en-US" b="0" dirty="0">
              <a:effectLst/>
            </a:endParaRPr>
          </a:p>
        </p:txBody>
      </p:sp>
      <p:sp>
        <p:nvSpPr>
          <p:cNvPr id="4" name="Slide Number Placeholder 3"/>
          <p:cNvSpPr>
            <a:spLocks noGrp="1"/>
          </p:cNvSpPr>
          <p:nvPr>
            <p:ph type="sldNum" sz="quarter" idx="5"/>
          </p:nvPr>
        </p:nvSpPr>
        <p:spPr/>
        <p:txBody>
          <a:bodyPr/>
          <a:lstStyle/>
          <a:p>
            <a:fld id="{2673916B-D2F7-E340-96C7-8D932FD23B54}" type="slidenum">
              <a:rPr lang="en-US" smtClean="0"/>
              <a:pPr/>
              <a:t>51</a:t>
            </a:fld>
            <a:endParaRPr lang="en-US"/>
          </a:p>
        </p:txBody>
      </p:sp>
    </p:spTree>
    <p:extLst>
      <p:ext uri="{BB962C8B-B14F-4D97-AF65-F5344CB8AC3E}">
        <p14:creationId xmlns:p14="http://schemas.microsoft.com/office/powerpoint/2010/main" val="185781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58722" name="Rectangle 2"/>
          <p:cNvSpPr>
            <a:spLocks noGrp="1" noChangeArrowheads="1"/>
          </p:cNvSpPr>
          <p:nvPr>
            <p:ph type="ctrTitle"/>
          </p:nvPr>
        </p:nvSpPr>
        <p:spPr>
          <a:xfrm>
            <a:off x="685800" y="1597820"/>
            <a:ext cx="7772400" cy="1102519"/>
          </a:xfrm>
        </p:spPr>
        <p:txBody>
          <a:bodyPr/>
          <a:lstStyle>
            <a:lvl1pPr algn="ctr">
              <a:defRPr/>
            </a:lvl1pPr>
          </a:lstStyle>
          <a:p>
            <a:pPr lvl="0"/>
            <a:r>
              <a:rPr lang="en-US" noProof="0"/>
              <a:t>Click to edit Master title style</a:t>
            </a:r>
          </a:p>
        </p:txBody>
      </p:sp>
      <p:sp>
        <p:nvSpPr>
          <p:cNvPr id="158723" name="Rectangle 3"/>
          <p:cNvSpPr>
            <a:spLocks noGrp="1" noChangeArrowheads="1"/>
          </p:cNvSpPr>
          <p:nvPr>
            <p:ph type="subTitle" idx="1"/>
          </p:nvPr>
        </p:nvSpPr>
        <p:spPr>
          <a:xfrm>
            <a:off x="1371600" y="2914650"/>
            <a:ext cx="6400800" cy="1314450"/>
          </a:xfrm>
        </p:spPr>
        <p:txBody>
          <a:bodyPr/>
          <a:lstStyle>
            <a:lvl1pPr marL="0" indent="0" algn="ctr">
              <a:buFontTx/>
              <a:buNone/>
              <a:defRPr/>
            </a:lvl1pPr>
          </a:lstStyle>
          <a:p>
            <a:pPr lvl="0"/>
            <a:r>
              <a:rPr lang="en-US" noProof="0"/>
              <a:t>Click to edit Master subtitle style</a:t>
            </a:r>
          </a:p>
        </p:txBody>
      </p:sp>
      <p:sp>
        <p:nvSpPr>
          <p:cNvPr id="158724" name="Rectangle 4"/>
          <p:cNvSpPr>
            <a:spLocks noGrp="1" noChangeArrowheads="1"/>
          </p:cNvSpPr>
          <p:nvPr>
            <p:ph type="dt" sz="half" idx="2"/>
          </p:nvPr>
        </p:nvSpPr>
        <p:spPr/>
        <p:txBody>
          <a:bodyPr/>
          <a:lstStyle>
            <a:lvl1pPr>
              <a:defRPr/>
            </a:lvl1pPr>
          </a:lstStyle>
          <a:p>
            <a:endParaRPr lang="en-US"/>
          </a:p>
        </p:txBody>
      </p:sp>
      <p:sp>
        <p:nvSpPr>
          <p:cNvPr id="158725" name="Rectangle 5"/>
          <p:cNvSpPr>
            <a:spLocks noGrp="1" noChangeArrowheads="1"/>
          </p:cNvSpPr>
          <p:nvPr>
            <p:ph type="ftr" sz="quarter" idx="3"/>
          </p:nvPr>
        </p:nvSpPr>
        <p:spPr/>
        <p:txBody>
          <a:bodyPr/>
          <a:lstStyle>
            <a:lvl1pPr>
              <a:defRPr/>
            </a:lvl1pPr>
          </a:lstStyle>
          <a:p>
            <a:endParaRPr lang="en-US"/>
          </a:p>
        </p:txBody>
      </p:sp>
      <p:sp>
        <p:nvSpPr>
          <p:cNvPr id="158726" name="Rectangle 6"/>
          <p:cNvSpPr>
            <a:spLocks noGrp="1" noChangeArrowheads="1"/>
          </p:cNvSpPr>
          <p:nvPr>
            <p:ph type="sldNum" sz="quarter" idx="4"/>
          </p:nvPr>
        </p:nvSpPr>
        <p:spPr/>
        <p:txBody>
          <a:bodyPr/>
          <a:lstStyle>
            <a:lvl1pPr>
              <a:defRPr/>
            </a:lvl1pPr>
          </a:lstStyle>
          <a:p>
            <a:fld id="{BA93141F-DE4D-474A-8F24-09A92C4FF49E}"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57BFB887-F8C4-440F-AA63-462D42DE3B47}" type="slidenum">
              <a:rPr lang="en-US"/>
              <a:pPr/>
              <a:t>‹#›</a:t>
            </a:fld>
            <a:endParaRPr lang="en-US"/>
          </a:p>
        </p:txBody>
      </p:sp>
    </p:spTree>
    <p:extLst>
      <p:ext uri="{BB962C8B-B14F-4D97-AF65-F5344CB8AC3E}">
        <p14:creationId xmlns:p14="http://schemas.microsoft.com/office/powerpoint/2010/main" val="3737348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171451"/>
            <a:ext cx="2057400" cy="4423172"/>
          </a:xfrm>
        </p:spPr>
        <p:txBody>
          <a:bodyPr vert="eaVert"/>
          <a:lstStyle/>
          <a:p>
            <a:r>
              <a:rPr lang="tr-TR"/>
              <a:t>Asıl başlık stili için tıklatın</a:t>
            </a:r>
            <a:endParaRPr lang="en-US"/>
          </a:p>
        </p:txBody>
      </p:sp>
      <p:sp>
        <p:nvSpPr>
          <p:cNvPr id="3" name="Dikey Metin Yer Tutucusu 2"/>
          <p:cNvSpPr>
            <a:spLocks noGrp="1"/>
          </p:cNvSpPr>
          <p:nvPr>
            <p:ph type="body" orient="vert" idx="1"/>
          </p:nvPr>
        </p:nvSpPr>
        <p:spPr>
          <a:xfrm>
            <a:off x="457200" y="171451"/>
            <a:ext cx="6019800" cy="4423172"/>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023B5A37-0651-4950-B56D-A97B6AB89674}" type="slidenum">
              <a:rPr lang="en-US"/>
              <a:pPr/>
              <a:t>‹#›</a:t>
            </a:fld>
            <a:endParaRPr lang="en-US"/>
          </a:p>
        </p:txBody>
      </p:sp>
    </p:spTree>
    <p:extLst>
      <p:ext uri="{BB962C8B-B14F-4D97-AF65-F5344CB8AC3E}">
        <p14:creationId xmlns:p14="http://schemas.microsoft.com/office/powerpoint/2010/main" val="4140788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21"/>
        <p:cNvGrpSpPr/>
        <p:nvPr/>
      </p:nvGrpSpPr>
      <p:grpSpPr>
        <a:xfrm>
          <a:off x="0" y="0"/>
          <a:ext cx="0" cy="0"/>
          <a:chOff x="0" y="0"/>
          <a:chExt cx="0" cy="0"/>
        </a:xfrm>
      </p:grpSpPr>
      <p:sp>
        <p:nvSpPr>
          <p:cNvPr id="22" name="Shape 22"/>
          <p:cNvSpPr txBox="1"/>
          <p:nvPr/>
        </p:nvSpPr>
        <p:spPr>
          <a:xfrm>
            <a:off x="5326100" y="4617975"/>
            <a:ext cx="3501300" cy="54162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Lecture 4 -</a:t>
            </a:r>
            <a:endParaRPr sz="2000">
              <a:solidFill>
                <a:srgbClr val="FFFFFF"/>
              </a:solidFill>
            </a:endParaRPr>
          </a:p>
        </p:txBody>
      </p:sp>
      <p:sp>
        <p:nvSpPr>
          <p:cNvPr id="23" name="Shape 23"/>
          <p:cNvSpPr txBox="1">
            <a:spLocks noGrp="1"/>
          </p:cNvSpPr>
          <p:nvPr>
            <p:ph type="sldNum" idx="12"/>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marL="0" lvl="0" indent="0">
              <a:spcBef>
                <a:spcPts val="0"/>
              </a:spcBef>
              <a:spcAft>
                <a:spcPts val="0"/>
              </a:spcAft>
              <a:buNone/>
            </a:pPr>
            <a:fld id="{00000000-1234-1234-1234-123412341234}" type="slidenum">
              <a:rPr lang="en"/>
              <a:t>‹#›</a:t>
            </a:fld>
            <a:endParaRPr/>
          </a:p>
        </p:txBody>
      </p:sp>
      <p:sp>
        <p:nvSpPr>
          <p:cNvPr id="24" name="Shape 24"/>
          <p:cNvSpPr txBox="1"/>
          <p:nvPr/>
        </p:nvSpPr>
        <p:spPr>
          <a:xfrm>
            <a:off x="7535900" y="4617975"/>
            <a:ext cx="3501300" cy="54162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13 Jan 2016</a:t>
            </a:r>
            <a:endParaRPr sz="2000">
              <a:solidFill>
                <a:srgbClr val="FFFFFF"/>
              </a:solidFill>
            </a:endParaRPr>
          </a:p>
        </p:txBody>
      </p:sp>
      <p:sp>
        <p:nvSpPr>
          <p:cNvPr id="25" name="Shape 25"/>
          <p:cNvSpPr txBox="1"/>
          <p:nvPr/>
        </p:nvSpPr>
        <p:spPr>
          <a:xfrm>
            <a:off x="70250" y="4437900"/>
            <a:ext cx="32982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Fei-Fei Li, Andrej Karpathy &amp; Justin Johnson</a:t>
            </a:r>
            <a:endParaRPr>
              <a:solidFill>
                <a:srgbClr val="7F7F7F"/>
              </a:solidFill>
            </a:endParaRPr>
          </a:p>
        </p:txBody>
      </p:sp>
    </p:spTree>
    <p:extLst>
      <p:ext uri="{BB962C8B-B14F-4D97-AF65-F5344CB8AC3E}">
        <p14:creationId xmlns:p14="http://schemas.microsoft.com/office/powerpoint/2010/main" val="350467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21"/>
        <p:cNvGrpSpPr/>
        <p:nvPr/>
      </p:nvGrpSpPr>
      <p:grpSpPr>
        <a:xfrm>
          <a:off x="0" y="0"/>
          <a:ext cx="0" cy="0"/>
          <a:chOff x="0" y="0"/>
          <a:chExt cx="0" cy="0"/>
        </a:xfrm>
      </p:grpSpPr>
      <p:sp>
        <p:nvSpPr>
          <p:cNvPr id="22" name="Shape 22"/>
          <p:cNvSpPr txBox="1"/>
          <p:nvPr/>
        </p:nvSpPr>
        <p:spPr>
          <a:xfrm>
            <a:off x="70250" y="4437900"/>
            <a:ext cx="32982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Fei-Fei Li, Andrej Karpathy &amp; Justin Johnson</a:t>
            </a:r>
            <a:endParaRPr>
              <a:solidFill>
                <a:srgbClr val="7F7F7F"/>
              </a:solidFill>
            </a:endParaRPr>
          </a:p>
        </p:txBody>
      </p:sp>
    </p:spTree>
    <p:extLst>
      <p:ext uri="{BB962C8B-B14F-4D97-AF65-F5344CB8AC3E}">
        <p14:creationId xmlns:p14="http://schemas.microsoft.com/office/powerpoint/2010/main" val="1665371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23"/>
        <p:cNvGrpSpPr/>
        <p:nvPr/>
      </p:nvGrpSpPr>
      <p:grpSpPr>
        <a:xfrm>
          <a:off x="0" y="0"/>
          <a:ext cx="0" cy="0"/>
          <a:chOff x="0" y="0"/>
          <a:chExt cx="0" cy="0"/>
        </a:xfrm>
      </p:grpSpPr>
      <p:sp>
        <p:nvSpPr>
          <p:cNvPr id="24" name="Shape 24"/>
          <p:cNvSpPr txBox="1"/>
          <p:nvPr/>
        </p:nvSpPr>
        <p:spPr>
          <a:xfrm>
            <a:off x="70250" y="4437900"/>
            <a:ext cx="32982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Fei-Fei Li, Andrej Karpathy &amp; Justin Johnson</a:t>
            </a:r>
            <a:endParaRPr>
              <a:solidFill>
                <a:srgbClr val="7F7F7F"/>
              </a:solidFill>
            </a:endParaRPr>
          </a:p>
        </p:txBody>
      </p:sp>
    </p:spTree>
    <p:extLst>
      <p:ext uri="{BB962C8B-B14F-4D97-AF65-F5344CB8AC3E}">
        <p14:creationId xmlns:p14="http://schemas.microsoft.com/office/powerpoint/2010/main" val="150187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Asıl başlık stili için tıklatın</a:t>
            </a:r>
            <a:endParaRPr lang="en-US" dirty="0"/>
          </a:p>
        </p:txBody>
      </p:sp>
      <p:sp>
        <p:nvSpPr>
          <p:cNvPr id="3" name="İçerik Yer Tutucusu 2"/>
          <p:cNvSpPr>
            <a:spLocks noGrp="1"/>
          </p:cNvSpPr>
          <p:nvPr>
            <p:ph idx="1"/>
          </p:nvPr>
        </p:nvSpPr>
        <p:spPr/>
        <p:txBody>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468A8FCF-BE3B-4236-A7B6-D98BF6429173}" type="slidenum">
              <a:rPr lang="en-US"/>
              <a:pPr/>
              <a:t>‹#›</a:t>
            </a:fld>
            <a:endParaRPr lang="en-US"/>
          </a:p>
        </p:txBody>
      </p:sp>
    </p:spTree>
    <p:extLst>
      <p:ext uri="{BB962C8B-B14F-4D97-AF65-F5344CB8AC3E}">
        <p14:creationId xmlns:p14="http://schemas.microsoft.com/office/powerpoint/2010/main" val="469744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623888" y="1282305"/>
            <a:ext cx="7886700" cy="2139553"/>
          </a:xfrm>
        </p:spPr>
        <p:txBody>
          <a:bodyPr anchor="b"/>
          <a:lstStyle>
            <a:lvl1pPr>
              <a:defRPr sz="6000"/>
            </a:lvl1pPr>
          </a:lstStyle>
          <a:p>
            <a:r>
              <a:rPr lang="tr-TR"/>
              <a:t>Asıl başlık stili için tıklatın</a:t>
            </a:r>
            <a:endParaRPr lang="en-US"/>
          </a:p>
        </p:txBody>
      </p:sp>
      <p:sp>
        <p:nvSpPr>
          <p:cNvPr id="3" name="Metin Yer Tutucusu 2"/>
          <p:cNvSpPr>
            <a:spLocks noGrp="1"/>
          </p:cNvSpPr>
          <p:nvPr>
            <p:ph type="body" idx="1"/>
          </p:nvPr>
        </p:nvSpPr>
        <p:spPr>
          <a:xfrm>
            <a:off x="623888" y="3442099"/>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A07D2EAC-F2F9-4438-86B8-59BDD32FEC50}" type="slidenum">
              <a:rPr lang="en-US"/>
              <a:pPr/>
              <a:t>‹#›</a:t>
            </a:fld>
            <a:endParaRPr lang="en-US"/>
          </a:p>
        </p:txBody>
      </p:sp>
    </p:spTree>
    <p:extLst>
      <p:ext uri="{BB962C8B-B14F-4D97-AF65-F5344CB8AC3E}">
        <p14:creationId xmlns:p14="http://schemas.microsoft.com/office/powerpoint/2010/main" val="35488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İçerik Yer Tutucusu 2"/>
          <p:cNvSpPr>
            <a:spLocks noGrp="1"/>
          </p:cNvSpPr>
          <p:nvPr>
            <p:ph sz="half" idx="1"/>
          </p:nvPr>
        </p:nvSpPr>
        <p:spPr>
          <a:xfrm>
            <a:off x="457200" y="800101"/>
            <a:ext cx="4038600" cy="3794522"/>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p:cNvSpPr>
            <a:spLocks noGrp="1"/>
          </p:cNvSpPr>
          <p:nvPr>
            <p:ph sz="half" idx="2"/>
          </p:nvPr>
        </p:nvSpPr>
        <p:spPr>
          <a:xfrm>
            <a:off x="4648200" y="800101"/>
            <a:ext cx="4038600" cy="3794522"/>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p:cNvSpPr>
            <a:spLocks noGrp="1"/>
          </p:cNvSpPr>
          <p:nvPr>
            <p:ph type="dt" sz="half" idx="10"/>
          </p:nvPr>
        </p:nvSpPr>
        <p:spPr/>
        <p:txBody>
          <a:bodyPr/>
          <a:lstStyle>
            <a:lvl1pPr>
              <a:defRPr/>
            </a:lvl1pPr>
          </a:lstStyle>
          <a:p>
            <a:endParaRPr lang="en-US"/>
          </a:p>
        </p:txBody>
      </p:sp>
      <p:sp>
        <p:nvSpPr>
          <p:cNvPr id="6" name="Altbilgi Yer Tutucusu 5"/>
          <p:cNvSpPr>
            <a:spLocks noGrp="1"/>
          </p:cNvSpPr>
          <p:nvPr>
            <p:ph type="ftr" sz="quarter" idx="11"/>
          </p:nvPr>
        </p:nvSpPr>
        <p:spPr/>
        <p:txBody>
          <a:bodyPr/>
          <a:lstStyle>
            <a:lvl1pPr>
              <a:defRPr/>
            </a:lvl1pPr>
          </a:lstStyle>
          <a:p>
            <a:endParaRPr lang="en-US"/>
          </a:p>
        </p:txBody>
      </p:sp>
      <p:sp>
        <p:nvSpPr>
          <p:cNvPr id="7" name="Slayt Numarası Yer Tutucusu 6"/>
          <p:cNvSpPr>
            <a:spLocks noGrp="1"/>
          </p:cNvSpPr>
          <p:nvPr>
            <p:ph type="sldNum" sz="quarter" idx="12"/>
          </p:nvPr>
        </p:nvSpPr>
        <p:spPr/>
        <p:txBody>
          <a:bodyPr/>
          <a:lstStyle>
            <a:lvl1pPr>
              <a:defRPr/>
            </a:lvl1pPr>
          </a:lstStyle>
          <a:p>
            <a:fld id="{6B4B7ED2-365F-4460-9954-64CCE8BBD73A}" type="slidenum">
              <a:rPr lang="en-US"/>
              <a:pPr/>
              <a:t>‹#›</a:t>
            </a:fld>
            <a:endParaRPr lang="en-US"/>
          </a:p>
        </p:txBody>
      </p:sp>
    </p:spTree>
    <p:extLst>
      <p:ext uri="{BB962C8B-B14F-4D97-AF65-F5344CB8AC3E}">
        <p14:creationId xmlns:p14="http://schemas.microsoft.com/office/powerpoint/2010/main" val="218109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630238" y="273844"/>
            <a:ext cx="7886700" cy="994172"/>
          </a:xfrm>
        </p:spPr>
        <p:txBody>
          <a:bodyPr/>
          <a:lstStyle/>
          <a:p>
            <a:r>
              <a:rPr lang="tr-TR"/>
              <a:t>Asıl başlık stili için tıklatın</a:t>
            </a:r>
            <a:endParaRPr lang="en-US"/>
          </a:p>
        </p:txBody>
      </p:sp>
      <p:sp>
        <p:nvSpPr>
          <p:cNvPr id="3" name="Metin Yer Tutucusu 2"/>
          <p:cNvSpPr>
            <a:spLocks noGrp="1"/>
          </p:cNvSpPr>
          <p:nvPr>
            <p:ph type="body" idx="1"/>
          </p:nvPr>
        </p:nvSpPr>
        <p:spPr>
          <a:xfrm>
            <a:off x="630241" y="1260872"/>
            <a:ext cx="3868737"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630241" y="1878806"/>
            <a:ext cx="3868737" cy="2763441"/>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p:cNvSpPr>
            <a:spLocks noGrp="1"/>
          </p:cNvSpPr>
          <p:nvPr>
            <p:ph type="body" sz="quarter" idx="3"/>
          </p:nvPr>
        </p:nvSpPr>
        <p:spPr>
          <a:xfrm>
            <a:off x="4629150" y="1260872"/>
            <a:ext cx="3887788"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4629150" y="1878806"/>
            <a:ext cx="3887788" cy="2763441"/>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p:cNvSpPr>
            <a:spLocks noGrp="1"/>
          </p:cNvSpPr>
          <p:nvPr>
            <p:ph type="dt" sz="half" idx="10"/>
          </p:nvPr>
        </p:nvSpPr>
        <p:spPr/>
        <p:txBody>
          <a:bodyPr/>
          <a:lstStyle>
            <a:lvl1pPr>
              <a:defRPr/>
            </a:lvl1pPr>
          </a:lstStyle>
          <a:p>
            <a:endParaRPr lang="en-US"/>
          </a:p>
        </p:txBody>
      </p:sp>
      <p:sp>
        <p:nvSpPr>
          <p:cNvPr id="8" name="Altbilgi Yer Tutucusu 7"/>
          <p:cNvSpPr>
            <a:spLocks noGrp="1"/>
          </p:cNvSpPr>
          <p:nvPr>
            <p:ph type="ftr" sz="quarter" idx="11"/>
          </p:nvPr>
        </p:nvSpPr>
        <p:spPr/>
        <p:txBody>
          <a:bodyPr/>
          <a:lstStyle>
            <a:lvl1pPr>
              <a:defRPr/>
            </a:lvl1pPr>
          </a:lstStyle>
          <a:p>
            <a:endParaRPr lang="en-US"/>
          </a:p>
        </p:txBody>
      </p:sp>
      <p:sp>
        <p:nvSpPr>
          <p:cNvPr id="9" name="Slayt Numarası Yer Tutucusu 8"/>
          <p:cNvSpPr>
            <a:spLocks noGrp="1"/>
          </p:cNvSpPr>
          <p:nvPr>
            <p:ph type="sldNum" sz="quarter" idx="12"/>
          </p:nvPr>
        </p:nvSpPr>
        <p:spPr/>
        <p:txBody>
          <a:bodyPr/>
          <a:lstStyle>
            <a:lvl1pPr>
              <a:defRPr/>
            </a:lvl1pPr>
          </a:lstStyle>
          <a:p>
            <a:fld id="{BD2D1926-6A87-43ED-9C23-CC375DC60B7B}" type="slidenum">
              <a:rPr lang="en-US"/>
              <a:pPr/>
              <a:t>‹#›</a:t>
            </a:fld>
            <a:endParaRPr lang="en-US"/>
          </a:p>
        </p:txBody>
      </p:sp>
    </p:spTree>
    <p:extLst>
      <p:ext uri="{BB962C8B-B14F-4D97-AF65-F5344CB8AC3E}">
        <p14:creationId xmlns:p14="http://schemas.microsoft.com/office/powerpoint/2010/main" val="3999846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Veri Yer Tutucusu 2"/>
          <p:cNvSpPr>
            <a:spLocks noGrp="1"/>
          </p:cNvSpPr>
          <p:nvPr>
            <p:ph type="dt" sz="half" idx="10"/>
          </p:nvPr>
        </p:nvSpPr>
        <p:spPr/>
        <p:txBody>
          <a:bodyPr/>
          <a:lstStyle>
            <a:lvl1pPr>
              <a:defRPr/>
            </a:lvl1pPr>
          </a:lstStyle>
          <a:p>
            <a:endParaRPr lang="en-US"/>
          </a:p>
        </p:txBody>
      </p:sp>
      <p:sp>
        <p:nvSpPr>
          <p:cNvPr id="4" name="Altbilgi Yer Tutucusu 3"/>
          <p:cNvSpPr>
            <a:spLocks noGrp="1"/>
          </p:cNvSpPr>
          <p:nvPr>
            <p:ph type="ftr" sz="quarter" idx="11"/>
          </p:nvPr>
        </p:nvSpPr>
        <p:spPr/>
        <p:txBody>
          <a:bodyPr/>
          <a:lstStyle>
            <a:lvl1pPr>
              <a:defRPr/>
            </a:lvl1pPr>
          </a:lstStyle>
          <a:p>
            <a:endParaRPr lang="en-US"/>
          </a:p>
        </p:txBody>
      </p:sp>
      <p:sp>
        <p:nvSpPr>
          <p:cNvPr id="5" name="Slayt Numarası Yer Tutucusu 4"/>
          <p:cNvSpPr>
            <a:spLocks noGrp="1"/>
          </p:cNvSpPr>
          <p:nvPr>
            <p:ph type="sldNum" sz="quarter" idx="12"/>
          </p:nvPr>
        </p:nvSpPr>
        <p:spPr/>
        <p:txBody>
          <a:bodyPr/>
          <a:lstStyle>
            <a:lvl1pPr>
              <a:defRPr/>
            </a:lvl1pPr>
          </a:lstStyle>
          <a:p>
            <a:fld id="{5E0DA496-3BAC-4162-8D3D-D5DC7D552BE8}" type="slidenum">
              <a:rPr lang="en-US"/>
              <a:pPr/>
              <a:t>‹#›</a:t>
            </a:fld>
            <a:endParaRPr lang="en-US"/>
          </a:p>
        </p:txBody>
      </p:sp>
    </p:spTree>
    <p:extLst>
      <p:ext uri="{BB962C8B-B14F-4D97-AF65-F5344CB8AC3E}">
        <p14:creationId xmlns:p14="http://schemas.microsoft.com/office/powerpoint/2010/main" val="4045825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lvl1pPr>
          </a:lstStyle>
          <a:p>
            <a:endParaRPr lang="en-US"/>
          </a:p>
        </p:txBody>
      </p:sp>
      <p:sp>
        <p:nvSpPr>
          <p:cNvPr id="3" name="Altbilgi Yer Tutucusu 2"/>
          <p:cNvSpPr>
            <a:spLocks noGrp="1"/>
          </p:cNvSpPr>
          <p:nvPr>
            <p:ph type="ftr" sz="quarter" idx="11"/>
          </p:nvPr>
        </p:nvSpPr>
        <p:spPr/>
        <p:txBody>
          <a:bodyPr/>
          <a:lstStyle>
            <a:lvl1pPr>
              <a:defRPr/>
            </a:lvl1pPr>
          </a:lstStyle>
          <a:p>
            <a:endParaRPr lang="en-US"/>
          </a:p>
        </p:txBody>
      </p:sp>
      <p:sp>
        <p:nvSpPr>
          <p:cNvPr id="4" name="Slayt Numarası Yer Tutucusu 3"/>
          <p:cNvSpPr>
            <a:spLocks noGrp="1"/>
          </p:cNvSpPr>
          <p:nvPr>
            <p:ph type="sldNum" sz="quarter" idx="12"/>
          </p:nvPr>
        </p:nvSpPr>
        <p:spPr/>
        <p:txBody>
          <a:bodyPr/>
          <a:lstStyle>
            <a:lvl1pPr>
              <a:defRPr/>
            </a:lvl1pPr>
          </a:lstStyle>
          <a:p>
            <a:fld id="{D4C276E9-5E37-49A2-848E-88EBB0F11C8E}" type="slidenum">
              <a:rPr lang="en-US"/>
              <a:pPr/>
              <a:t>‹#›</a:t>
            </a:fld>
            <a:endParaRPr lang="en-US"/>
          </a:p>
        </p:txBody>
      </p:sp>
    </p:spTree>
    <p:extLst>
      <p:ext uri="{BB962C8B-B14F-4D97-AF65-F5344CB8AC3E}">
        <p14:creationId xmlns:p14="http://schemas.microsoft.com/office/powerpoint/2010/main" val="350227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630241" y="342900"/>
            <a:ext cx="2949575" cy="1200150"/>
          </a:xfrm>
        </p:spPr>
        <p:txBody>
          <a:bodyPr anchor="b"/>
          <a:lstStyle>
            <a:lvl1pPr>
              <a:defRPr sz="3200"/>
            </a:lvl1pPr>
          </a:lstStyle>
          <a:p>
            <a:r>
              <a:rPr lang="tr-TR"/>
              <a:t>Asıl başlık stili için tıklatın</a:t>
            </a:r>
            <a:endParaRPr lang="en-US"/>
          </a:p>
        </p:txBody>
      </p:sp>
      <p:sp>
        <p:nvSpPr>
          <p:cNvPr id="3" name="İçerik Yer Tutucusu 2"/>
          <p:cNvSpPr>
            <a:spLocks noGrp="1"/>
          </p:cNvSpPr>
          <p:nvPr>
            <p:ph idx="1"/>
          </p:nvPr>
        </p:nvSpPr>
        <p:spPr>
          <a:xfrm>
            <a:off x="3887788" y="740570"/>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p:cNvSpPr>
            <a:spLocks noGrp="1"/>
          </p:cNvSpPr>
          <p:nvPr>
            <p:ph type="body" sz="half" idx="2"/>
          </p:nvPr>
        </p:nvSpPr>
        <p:spPr>
          <a:xfrm>
            <a:off x="630241" y="1543051"/>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en-US"/>
          </a:p>
        </p:txBody>
      </p:sp>
      <p:sp>
        <p:nvSpPr>
          <p:cNvPr id="6" name="Altbilgi Yer Tutucusu 5"/>
          <p:cNvSpPr>
            <a:spLocks noGrp="1"/>
          </p:cNvSpPr>
          <p:nvPr>
            <p:ph type="ftr" sz="quarter" idx="11"/>
          </p:nvPr>
        </p:nvSpPr>
        <p:spPr/>
        <p:txBody>
          <a:bodyPr/>
          <a:lstStyle>
            <a:lvl1pPr>
              <a:defRPr/>
            </a:lvl1pPr>
          </a:lstStyle>
          <a:p>
            <a:endParaRPr lang="en-US"/>
          </a:p>
        </p:txBody>
      </p:sp>
      <p:sp>
        <p:nvSpPr>
          <p:cNvPr id="7" name="Slayt Numarası Yer Tutucusu 6"/>
          <p:cNvSpPr>
            <a:spLocks noGrp="1"/>
          </p:cNvSpPr>
          <p:nvPr>
            <p:ph type="sldNum" sz="quarter" idx="12"/>
          </p:nvPr>
        </p:nvSpPr>
        <p:spPr/>
        <p:txBody>
          <a:bodyPr/>
          <a:lstStyle>
            <a:lvl1pPr>
              <a:defRPr/>
            </a:lvl1pPr>
          </a:lstStyle>
          <a:p>
            <a:fld id="{5E70D896-366C-4023-B2EC-31E1825E4290}" type="slidenum">
              <a:rPr lang="en-US"/>
              <a:pPr/>
              <a:t>‹#›</a:t>
            </a:fld>
            <a:endParaRPr lang="en-US"/>
          </a:p>
        </p:txBody>
      </p:sp>
    </p:spTree>
    <p:extLst>
      <p:ext uri="{BB962C8B-B14F-4D97-AF65-F5344CB8AC3E}">
        <p14:creationId xmlns:p14="http://schemas.microsoft.com/office/powerpoint/2010/main" val="332424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630241" y="342900"/>
            <a:ext cx="2949575" cy="1200150"/>
          </a:xfrm>
        </p:spPr>
        <p:txBody>
          <a:bodyPr anchor="b"/>
          <a:lstStyle>
            <a:lvl1pPr>
              <a:defRPr sz="3200"/>
            </a:lvl1pPr>
          </a:lstStyle>
          <a:p>
            <a:r>
              <a:rPr lang="tr-TR"/>
              <a:t>Asıl başlık stili için tıklatın</a:t>
            </a:r>
            <a:endParaRPr lang="en-US"/>
          </a:p>
        </p:txBody>
      </p:sp>
      <p:sp>
        <p:nvSpPr>
          <p:cNvPr id="3" name="Resim Yer Tutucusu 2"/>
          <p:cNvSpPr>
            <a:spLocks noGrp="1"/>
          </p:cNvSpPr>
          <p:nvPr>
            <p:ph type="pic" idx="1"/>
          </p:nvPr>
        </p:nvSpPr>
        <p:spPr>
          <a:xfrm>
            <a:off x="3887788" y="740570"/>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p:cNvSpPr>
            <a:spLocks noGrp="1"/>
          </p:cNvSpPr>
          <p:nvPr>
            <p:ph type="body" sz="half" idx="2"/>
          </p:nvPr>
        </p:nvSpPr>
        <p:spPr>
          <a:xfrm>
            <a:off x="630241" y="1543051"/>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en-US"/>
          </a:p>
        </p:txBody>
      </p:sp>
      <p:sp>
        <p:nvSpPr>
          <p:cNvPr id="6" name="Altbilgi Yer Tutucusu 5"/>
          <p:cNvSpPr>
            <a:spLocks noGrp="1"/>
          </p:cNvSpPr>
          <p:nvPr>
            <p:ph type="ftr" sz="quarter" idx="11"/>
          </p:nvPr>
        </p:nvSpPr>
        <p:spPr/>
        <p:txBody>
          <a:bodyPr/>
          <a:lstStyle>
            <a:lvl1pPr>
              <a:defRPr/>
            </a:lvl1pPr>
          </a:lstStyle>
          <a:p>
            <a:endParaRPr lang="en-US"/>
          </a:p>
        </p:txBody>
      </p:sp>
      <p:sp>
        <p:nvSpPr>
          <p:cNvPr id="7" name="Slayt Numarası Yer Tutucusu 6"/>
          <p:cNvSpPr>
            <a:spLocks noGrp="1"/>
          </p:cNvSpPr>
          <p:nvPr>
            <p:ph type="sldNum" sz="quarter" idx="12"/>
          </p:nvPr>
        </p:nvSpPr>
        <p:spPr/>
        <p:txBody>
          <a:bodyPr/>
          <a:lstStyle>
            <a:lvl1pPr>
              <a:defRPr/>
            </a:lvl1pPr>
          </a:lstStyle>
          <a:p>
            <a:fld id="{781CDBA9-70ED-492B-A40C-8EB09E0DE2E9}" type="slidenum">
              <a:rPr lang="en-US"/>
              <a:pPr/>
              <a:t>‹#›</a:t>
            </a:fld>
            <a:endParaRPr lang="en-US"/>
          </a:p>
        </p:txBody>
      </p:sp>
    </p:spTree>
    <p:extLst>
      <p:ext uri="{BB962C8B-B14F-4D97-AF65-F5344CB8AC3E}">
        <p14:creationId xmlns:p14="http://schemas.microsoft.com/office/powerpoint/2010/main" val="390720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48828"/>
            <a:ext cx="8229600" cy="5369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800101"/>
            <a:ext cx="8229600" cy="37945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1F9197D4-DDEA-4881-9CF7-D017B4E2C3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7" r:id="rId12"/>
    <p:sldLayoutId id="2147483668" r:id="rId13"/>
    <p:sldLayoutId id="2147483669" r:id="rId14"/>
  </p:sldLayoutIdLst>
  <p:txStyles>
    <p:titleStyle>
      <a:lvl1pPr algn="l" rtl="0" fontAlgn="base">
        <a:spcBef>
          <a:spcPct val="0"/>
        </a:spcBef>
        <a:spcAft>
          <a:spcPct val="0"/>
        </a:spcAft>
        <a:defRPr sz="3600" b="1" i="0" kern="1200">
          <a:solidFill>
            <a:schemeClr val="tx2">
              <a:lumMod val="75000"/>
            </a:schemeClr>
          </a:solidFill>
          <a:latin typeface="Helvetica Neue"/>
          <a:ea typeface="+mj-ea"/>
          <a:cs typeface="Helvetica Neue"/>
        </a:defRPr>
      </a:lvl1pPr>
      <a:lvl2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2pPr>
      <a:lvl3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3pPr>
      <a:lvl4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4pPr>
      <a:lvl5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image" Target="../media/image70.emf"/></Relationships>
</file>

<file path=ppt/slides/_rels/slide10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image" Target="../media/image70.emf"/></Relationships>
</file>

<file path=ppt/slides/_rels/slide10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72.emf"/><Relationship Id="rId4" Type="http://schemas.openxmlformats.org/officeDocument/2006/relationships/image" Target="../media/image70.emf"/></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10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NULL"/></Relationships>
</file>

<file path=ppt/slides/_rels/slide10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5.png"/><Relationship Id="rId4" Type="http://schemas.openxmlformats.org/officeDocument/2006/relationships/image" Target="../media/image14.jpeg"/></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1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png"/></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png"/></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png"/></Relationships>
</file>

<file path=ppt/slides/_rels/slide1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86.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30.png"/></Relationships>
</file>

<file path=ppt/slides/_rels/slide1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86.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70.png"/></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NULL"/><Relationship Id="rId5" Type="http://schemas.openxmlformats.org/officeDocument/2006/relationships/image" Target="../media/image1.png"/><Relationship Id="rId10" Type="http://schemas.openxmlformats.org/officeDocument/2006/relationships/image" Target="../media/image14.jpeg"/><Relationship Id="rId4" Type="http://schemas.openxmlformats.org/officeDocument/2006/relationships/image" Target="NULL"/><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3.png"/><Relationship Id="rId1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NULL"/><Relationship Id="rId5" Type="http://schemas.openxmlformats.org/officeDocument/2006/relationships/image" Target="../media/image1.png"/><Relationship Id="rId10" Type="http://schemas.openxmlformats.org/officeDocument/2006/relationships/image" Target="../media/image14.jpeg"/><Relationship Id="rId4" Type="http://schemas.openxmlformats.org/officeDocument/2006/relationships/image" Target="NULL"/><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3.png"/><Relationship Id="rId1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NULL"/><Relationship Id="rId5" Type="http://schemas.openxmlformats.org/officeDocument/2006/relationships/image" Target="../media/image1.png"/><Relationship Id="rId10" Type="http://schemas.openxmlformats.org/officeDocument/2006/relationships/image" Target="../media/image14.jpeg"/><Relationship Id="rId4" Type="http://schemas.openxmlformats.org/officeDocument/2006/relationships/image" Target="NULL"/><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andbox.open.wolframcloud.com/app/objects/26bc9cd9-50a8-42a9-8dbf-7a265d9e79c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NUL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12"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NULL"/><Relationship Id="rId5" Type="http://schemas.openxmlformats.org/officeDocument/2006/relationships/image" Target="../media/image29.png"/><Relationship Id="rId10" Type="http://schemas.openxmlformats.org/officeDocument/2006/relationships/image" Target="NULL"/><Relationship Id="rId4" Type="http://schemas.openxmlformats.org/officeDocument/2006/relationships/image" Target="../media/image28.png"/><Relationship Id="rId9" Type="http://schemas.openxmlformats.org/officeDocument/2006/relationships/image" Target="NUL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s>
</file>

<file path=ppt/slides/_rels/slide43.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51.png"/></Relationships>
</file>

<file path=ppt/slides/_rels/slide44.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NULL"/></Relationships>
</file>

<file path=ppt/slides/_rels/slide4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4.png"/><Relationship Id="rId10" Type="http://schemas.openxmlformats.org/officeDocument/2006/relationships/image" Target="NULL"/><Relationship Id="rId9"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56.png"/><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48.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49.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61.png"/><Relationship Id="rId10" Type="http://schemas.openxmlformats.org/officeDocument/2006/relationships/image" Target="NULL"/><Relationship Id="rId9" Type="http://schemas.openxmlformats.org/officeDocument/2006/relationships/image" Target="NUL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4.jpeg"/></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7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7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NULL"/></Relationships>
</file>

<file path=ppt/slides/_rels/slide8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4.png"/></Relationships>
</file>

<file path=ppt/slides/_rels/slide8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8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8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44.png"/></Relationships>
</file>

<file path=ppt/slides/_rels/slide8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8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44.png"/></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4.jpeg"/></Relationships>
</file>

<file path=ppt/slides/_rels/slide9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9.png"/><Relationship Id="rId4" Type="http://schemas.openxmlformats.org/officeDocument/2006/relationships/image" Target="../media/image49.png"/><Relationship Id="rId9" Type="http://schemas.openxmlformats.org/officeDocument/2006/relationships/image" Target="../media/image58.png"/></Relationships>
</file>

<file path=ppt/slides/_rels/slide9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9.png"/><Relationship Id="rId4" Type="http://schemas.openxmlformats.org/officeDocument/2006/relationships/image" Target="../media/image49.png"/><Relationship Id="rId9"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 </a:t>
            </a:r>
          </a:p>
        </p:txBody>
      </p:sp>
      <p:sp>
        <p:nvSpPr>
          <p:cNvPr id="3" name="Content Placeholder 2"/>
          <p:cNvSpPr>
            <a:spLocks noGrp="1"/>
          </p:cNvSpPr>
          <p:nvPr>
            <p:ph idx="1"/>
          </p:nvPr>
        </p:nvSpPr>
        <p:spPr/>
        <p:txBody>
          <a:bodyPr>
            <a:normAutofit/>
          </a:bodyPr>
          <a:lstStyle/>
          <a:p>
            <a:r>
              <a:rPr lang="en-US" dirty="0"/>
              <a:t>Perceptron</a:t>
            </a:r>
          </a:p>
          <a:p>
            <a:r>
              <a:rPr lang="en-US" dirty="0"/>
              <a:t>Linear classifier</a:t>
            </a:r>
          </a:p>
          <a:p>
            <a:r>
              <a:rPr lang="en-US" dirty="0"/>
              <a:t>Loss function</a:t>
            </a:r>
          </a:p>
          <a:p>
            <a:r>
              <a:rPr lang="en-US" dirty="0"/>
              <a:t>Gradient descent and backpropagation</a:t>
            </a:r>
          </a:p>
          <a:p>
            <a:r>
              <a:rPr lang="en-US" dirty="0"/>
              <a:t>Introduction to Convolutional Neural Networks</a:t>
            </a:r>
          </a:p>
        </p:txBody>
      </p:sp>
    </p:spTree>
    <p:extLst>
      <p:ext uri="{BB962C8B-B14F-4D97-AF65-F5344CB8AC3E}">
        <p14:creationId xmlns:p14="http://schemas.microsoft.com/office/powerpoint/2010/main" val="1494337519"/>
      </p:ext>
    </p:extLst>
  </p:cSld>
  <p:clrMapOvr>
    <a:masterClrMapping/>
  </p:clrMapOvr>
  <mc:AlternateContent xmlns:mc="http://schemas.openxmlformats.org/markup-compatibility/2006" xmlns:p14="http://schemas.microsoft.com/office/powerpoint/2010/main">
    <mc:Choice Requires="p14">
      <p:transition spd="slow" p14:dur="2000" advTm="31968"/>
    </mc:Choice>
    <mc:Fallback xmlns="">
      <p:transition spd="slow" advTm="319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sz="2800" dirty="0"/>
              <a:t>Perceptron: simplified view with </a:t>
            </a:r>
            <a:r>
              <a:rPr lang="en-US" sz="2800" dirty="0">
                <a:solidFill>
                  <a:srgbClr val="850000"/>
                </a:solidFill>
              </a:rPr>
              <a:t>one </a:t>
            </a:r>
            <a:r>
              <a:rPr lang="en-US" sz="2800" dirty="0"/>
              <a:t>perceptron</a:t>
            </a:r>
          </a:p>
        </p:txBody>
      </p:sp>
      <p:sp>
        <p:nvSpPr>
          <p:cNvPr id="4" name="Line">
            <a:extLst>
              <a:ext uri="{FF2B5EF4-FFF2-40B4-BE49-F238E27FC236}">
                <a16:creationId xmlns:a16="http://schemas.microsoft.com/office/drawing/2014/main" id="{316B4BA9-4CDB-C849-ADBE-A1DDD845CE91}"/>
              </a:ext>
            </a:extLst>
          </p:cNvPr>
          <p:cNvSpPr/>
          <p:nvPr/>
        </p:nvSpPr>
        <p:spPr>
          <a:xfrm>
            <a:off x="4148691" y="315658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1834115" y="1321082"/>
            <a:ext cx="2327003" cy="181153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1576939" y="2251370"/>
            <a:ext cx="2590727" cy="878845"/>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1576941" y="3182558"/>
            <a:ext cx="2590726"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1576941" y="3092593"/>
            <a:ext cx="2590726" cy="163180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3872084"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2"/>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3"/>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4"/>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5"/>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6"/>
          <a:stretch>
            <a:fillRect/>
          </a:stretch>
        </p:blipFill>
        <p:spPr>
          <a:xfrm>
            <a:off x="1569610" y="3746571"/>
            <a:ext cx="47626" cy="323851"/>
          </a:xfrm>
          <a:prstGeom prst="rect">
            <a:avLst/>
          </a:prstGeom>
          <a:ln w="12700">
            <a:miter lim="400000"/>
          </a:ln>
        </p:spPr>
      </p:pic>
      <p:sp>
        <p:nvSpPr>
          <p:cNvPr id="30" name="output">
            <a:extLst>
              <a:ext uri="{FF2B5EF4-FFF2-40B4-BE49-F238E27FC236}">
                <a16:creationId xmlns:a16="http://schemas.microsoft.com/office/drawing/2014/main" id="{021CA2AB-7FE4-CA46-99AA-D5DA4B724320}"/>
              </a:ext>
            </a:extLst>
          </p:cNvPr>
          <p:cNvSpPr txBox="1"/>
          <p:nvPr/>
        </p:nvSpPr>
        <p:spPr>
          <a:xfrm>
            <a:off x="7256882" y="3002695"/>
            <a:ext cx="42800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7039"/>
      </p:ext>
    </p:extLst>
  </p:cSld>
  <p:clrMapOvr>
    <a:masterClrMapping/>
  </p:clrMapOvr>
  <mc:AlternateContent xmlns:mc="http://schemas.openxmlformats.org/markup-compatibility/2006" xmlns:p14="http://schemas.microsoft.com/office/powerpoint/2010/main">
    <mc:Choice Requires="p14">
      <p:transition spd="slow" p14:dur="2000" advTm="17544"/>
    </mc:Choice>
    <mc:Fallback xmlns="">
      <p:transition spd="slow" advTm="17544"/>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Stochastic Gradient Descent (SGD)</a:t>
            </a:r>
          </a:p>
        </p:txBody>
      </p:sp>
      <p:sp>
        <p:nvSpPr>
          <p:cNvPr id="3" name="Content Placeholder 2"/>
          <p:cNvSpPr>
            <a:spLocks noGrp="1"/>
          </p:cNvSpPr>
          <p:nvPr>
            <p:ph idx="1"/>
          </p:nvPr>
        </p:nvSpPr>
        <p:spPr/>
        <p:txBody>
          <a:bodyPr/>
          <a:lstStyle/>
          <a:p>
            <a:r>
              <a:rPr lang="en-US" sz="2800" dirty="0"/>
              <a:t>Initialize </a:t>
            </a:r>
            <a:r>
              <a:rPr lang="en-US" sz="2800" i="1" dirty="0" err="1">
                <a:latin typeface="Times New Roman" charset="0"/>
                <a:ea typeface="Times New Roman" charset="0"/>
                <a:cs typeface="Times New Roman" charset="0"/>
              </a:rPr>
              <a:t>θ</a:t>
            </a:r>
            <a:r>
              <a:rPr lang="en-US" sz="2800" dirty="0"/>
              <a:t> randomly </a:t>
            </a:r>
          </a:p>
          <a:p>
            <a:r>
              <a:rPr lang="en-US" sz="2800" dirty="0"/>
              <a:t>For N Epochs </a:t>
            </a:r>
          </a:p>
          <a:p>
            <a:pPr lvl="1"/>
            <a:r>
              <a:rPr lang="en-US" sz="2400" dirty="0"/>
              <a:t>For each training example </a:t>
            </a:r>
            <a:r>
              <a:rPr lang="en-US" sz="2400" dirty="0">
                <a:latin typeface="Times New Roman" charset="0"/>
                <a:ea typeface="Times New Roman" charset="0"/>
                <a:cs typeface="Times New Roman" charset="0"/>
              </a:rPr>
              <a:t>(</a:t>
            </a:r>
            <a:r>
              <a:rPr lang="en-US" sz="2400" i="1" dirty="0">
                <a:latin typeface="Times New Roman" charset="0"/>
                <a:ea typeface="Times New Roman" charset="0"/>
                <a:cs typeface="Times New Roman" charset="0"/>
              </a:rPr>
              <a:t>x</a:t>
            </a:r>
            <a:r>
              <a:rPr lang="en-US" sz="2400" dirty="0">
                <a:latin typeface="Times New Roman" charset="0"/>
                <a:ea typeface="Times New Roman" charset="0"/>
                <a:cs typeface="Times New Roman" charset="0"/>
              </a:rPr>
              <a:t>, </a:t>
            </a:r>
            <a:r>
              <a:rPr lang="en-US" sz="2400" i="1" dirty="0">
                <a:latin typeface="Times New Roman" charset="0"/>
                <a:ea typeface="Times New Roman" charset="0"/>
                <a:cs typeface="Times New Roman" charset="0"/>
              </a:rPr>
              <a:t>y</a:t>
            </a:r>
            <a:r>
              <a:rPr lang="en-US" sz="2400" dirty="0">
                <a:latin typeface="Times New Roman" charset="0"/>
                <a:ea typeface="Times New Roman" charset="0"/>
                <a:cs typeface="Times New Roman" charset="0"/>
              </a:rPr>
              <a:t>)</a:t>
            </a:r>
            <a:r>
              <a:rPr lang="en-US" sz="2400" dirty="0"/>
              <a:t>: </a:t>
            </a:r>
            <a:br>
              <a:rPr lang="en-US" sz="2400" dirty="0"/>
            </a:br>
            <a:endParaRPr lang="en-US" sz="2400" dirty="0"/>
          </a:p>
          <a:p>
            <a:pPr lvl="2"/>
            <a:r>
              <a:rPr lang="en-US" sz="2000" dirty="0"/>
              <a:t>Compute Loss Gradient: </a:t>
            </a:r>
            <a:br>
              <a:rPr lang="en-US" sz="2000" dirty="0"/>
            </a:br>
            <a:endParaRPr lang="en-US" sz="2000" dirty="0"/>
          </a:p>
          <a:p>
            <a:pPr lvl="2"/>
            <a:r>
              <a:rPr lang="en-US" sz="2000" dirty="0"/>
              <a:t>Update </a:t>
            </a:r>
            <a:r>
              <a:rPr lang="en-US" sz="2000" i="1" dirty="0" err="1">
                <a:latin typeface="Times New Roman" charset="0"/>
                <a:ea typeface="Times New Roman" charset="0"/>
                <a:cs typeface="Times New Roman" charset="0"/>
              </a:rPr>
              <a:t>θ</a:t>
            </a:r>
            <a:r>
              <a:rPr lang="en-US" sz="2000" dirty="0"/>
              <a:t> with update rule: </a:t>
            </a:r>
          </a:p>
          <a:p>
            <a:endParaRPr lang="en-US" sz="2800" dirty="0"/>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100</a:t>
            </a:fld>
            <a:endParaRPr lang="en-US" dirty="0"/>
          </a:p>
        </p:txBody>
      </p:sp>
      <p:pic>
        <p:nvPicPr>
          <p:cNvPr id="8" name="Picture 7"/>
          <p:cNvPicPr>
            <a:picLocks noChangeAspect="1"/>
          </p:cNvPicPr>
          <p:nvPr/>
        </p:nvPicPr>
        <p:blipFill>
          <a:blip r:embed="rId3"/>
          <a:stretch>
            <a:fillRect/>
          </a:stretch>
        </p:blipFill>
        <p:spPr>
          <a:xfrm>
            <a:off x="4267201" y="2506678"/>
            <a:ext cx="701129" cy="674672"/>
          </a:xfrm>
          <a:prstGeom prst="rect">
            <a:avLst/>
          </a:prstGeom>
        </p:spPr>
      </p:pic>
      <p:pic>
        <p:nvPicPr>
          <p:cNvPr id="9" name="Picture 8"/>
          <p:cNvPicPr>
            <a:picLocks noChangeAspect="1"/>
          </p:cNvPicPr>
          <p:nvPr/>
        </p:nvPicPr>
        <p:blipFill>
          <a:blip r:embed="rId4"/>
          <a:stretch>
            <a:fillRect/>
          </a:stretch>
        </p:blipFill>
        <p:spPr>
          <a:xfrm>
            <a:off x="2438401" y="3810000"/>
            <a:ext cx="1841679" cy="742950"/>
          </a:xfrm>
          <a:prstGeom prst="rect">
            <a:avLst/>
          </a:prstGeom>
        </p:spPr>
      </p:pic>
      <p:pic>
        <p:nvPicPr>
          <p:cNvPr id="10" name="Picture 9"/>
          <p:cNvPicPr>
            <a:picLocks noChangeAspect="1"/>
          </p:cNvPicPr>
          <p:nvPr/>
        </p:nvPicPr>
        <p:blipFill rotWithShape="1">
          <a:blip r:embed="rId5"/>
          <a:srcRect l="10434"/>
          <a:stretch/>
        </p:blipFill>
        <p:spPr>
          <a:xfrm>
            <a:off x="5698067" y="994171"/>
            <a:ext cx="3267445" cy="1885950"/>
          </a:xfrm>
          <a:prstGeom prst="rect">
            <a:avLst/>
          </a:prstGeom>
        </p:spPr>
      </p:pic>
    </p:spTree>
    <p:extLst>
      <p:ext uri="{BB962C8B-B14F-4D97-AF65-F5344CB8AC3E}">
        <p14:creationId xmlns:p14="http://schemas.microsoft.com/office/powerpoint/2010/main" val="730532397"/>
      </p:ext>
    </p:extLst>
  </p:cSld>
  <p:clrMapOvr>
    <a:masterClrMapping/>
  </p:clrMapOvr>
  <mc:AlternateContent xmlns:mc="http://schemas.openxmlformats.org/markup-compatibility/2006" xmlns:p14="http://schemas.microsoft.com/office/powerpoint/2010/main">
    <mc:Choice Requires="p14">
      <p:transition spd="slow" p14:dur="2000" advTm="49570"/>
    </mc:Choice>
    <mc:Fallback xmlns="">
      <p:transition spd="slow" advTm="4957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Initialize </a:t>
            </a:r>
            <a:r>
              <a:rPr lang="en-US" sz="2800" i="1" dirty="0" err="1">
                <a:latin typeface="Times New Roman" charset="0"/>
                <a:ea typeface="Times New Roman" charset="0"/>
                <a:cs typeface="Times New Roman" charset="0"/>
              </a:rPr>
              <a:t>θ</a:t>
            </a:r>
            <a:r>
              <a:rPr lang="en-US" sz="2800" dirty="0"/>
              <a:t> randomly </a:t>
            </a:r>
          </a:p>
          <a:p>
            <a:r>
              <a:rPr lang="en-US" sz="2800" dirty="0"/>
              <a:t>For N Epochs </a:t>
            </a:r>
          </a:p>
          <a:p>
            <a:pPr lvl="1"/>
            <a:r>
              <a:rPr lang="en-US" sz="2400" dirty="0"/>
              <a:t>For each training example </a:t>
            </a:r>
            <a:r>
              <a:rPr lang="en-US" sz="2400" dirty="0">
                <a:latin typeface="Times New Roman" charset="0"/>
                <a:ea typeface="Times New Roman" charset="0"/>
                <a:cs typeface="Times New Roman" charset="0"/>
              </a:rPr>
              <a:t>(</a:t>
            </a:r>
            <a:r>
              <a:rPr lang="en-US" sz="2400" i="1" dirty="0">
                <a:latin typeface="Times New Roman" charset="0"/>
                <a:ea typeface="Times New Roman" charset="0"/>
                <a:cs typeface="Times New Roman" charset="0"/>
              </a:rPr>
              <a:t>x</a:t>
            </a:r>
            <a:r>
              <a:rPr lang="en-US" sz="2400" dirty="0">
                <a:latin typeface="Times New Roman" charset="0"/>
                <a:ea typeface="Times New Roman" charset="0"/>
                <a:cs typeface="Times New Roman" charset="0"/>
              </a:rPr>
              <a:t>, </a:t>
            </a:r>
            <a:r>
              <a:rPr lang="en-US" sz="2400" i="1" dirty="0">
                <a:latin typeface="Times New Roman" charset="0"/>
                <a:ea typeface="Times New Roman" charset="0"/>
                <a:cs typeface="Times New Roman" charset="0"/>
              </a:rPr>
              <a:t>y</a:t>
            </a:r>
            <a:r>
              <a:rPr lang="en-US" sz="2400" dirty="0">
                <a:latin typeface="Times New Roman" charset="0"/>
                <a:ea typeface="Times New Roman" charset="0"/>
                <a:cs typeface="Times New Roman" charset="0"/>
              </a:rPr>
              <a:t>)</a:t>
            </a:r>
            <a:r>
              <a:rPr lang="en-US" sz="2400" dirty="0"/>
              <a:t>: </a:t>
            </a:r>
            <a:br>
              <a:rPr lang="en-US" sz="2400" dirty="0"/>
            </a:br>
            <a:endParaRPr lang="en-US" sz="2400" dirty="0"/>
          </a:p>
          <a:p>
            <a:pPr lvl="2"/>
            <a:r>
              <a:rPr lang="en-US" sz="2000" dirty="0"/>
              <a:t>Compute Loss Gradient: </a:t>
            </a:r>
            <a:br>
              <a:rPr lang="en-US" sz="2000" dirty="0"/>
            </a:br>
            <a:endParaRPr lang="en-US" sz="2000" dirty="0"/>
          </a:p>
          <a:p>
            <a:pPr lvl="2"/>
            <a:r>
              <a:rPr lang="en-US" sz="2000" dirty="0"/>
              <a:t>Update </a:t>
            </a:r>
            <a:r>
              <a:rPr lang="en-US" sz="2000" i="1" dirty="0" err="1">
                <a:latin typeface="Times New Roman" charset="0"/>
                <a:ea typeface="Times New Roman" charset="0"/>
                <a:cs typeface="Times New Roman" charset="0"/>
              </a:rPr>
              <a:t>θ</a:t>
            </a:r>
            <a:r>
              <a:rPr lang="en-US" sz="2000" dirty="0"/>
              <a:t> with update rule: </a:t>
            </a:r>
          </a:p>
          <a:p>
            <a:endParaRPr lang="en-US" sz="2800" dirty="0"/>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101</a:t>
            </a:fld>
            <a:endParaRPr lang="en-US" dirty="0"/>
          </a:p>
        </p:txBody>
      </p:sp>
      <p:pic>
        <p:nvPicPr>
          <p:cNvPr id="8" name="Picture 7"/>
          <p:cNvPicPr>
            <a:picLocks noChangeAspect="1"/>
          </p:cNvPicPr>
          <p:nvPr/>
        </p:nvPicPr>
        <p:blipFill>
          <a:blip r:embed="rId3"/>
          <a:stretch>
            <a:fillRect/>
          </a:stretch>
        </p:blipFill>
        <p:spPr>
          <a:xfrm>
            <a:off x="4267201" y="2506678"/>
            <a:ext cx="701129" cy="674672"/>
          </a:xfrm>
          <a:prstGeom prst="rect">
            <a:avLst/>
          </a:prstGeom>
        </p:spPr>
      </p:pic>
      <p:pic>
        <p:nvPicPr>
          <p:cNvPr id="9" name="Picture 8"/>
          <p:cNvPicPr>
            <a:picLocks noChangeAspect="1"/>
          </p:cNvPicPr>
          <p:nvPr/>
        </p:nvPicPr>
        <p:blipFill>
          <a:blip r:embed="rId4"/>
          <a:stretch>
            <a:fillRect/>
          </a:stretch>
        </p:blipFill>
        <p:spPr>
          <a:xfrm>
            <a:off x="2438401" y="3810000"/>
            <a:ext cx="1841679" cy="742950"/>
          </a:xfrm>
          <a:prstGeom prst="rect">
            <a:avLst/>
          </a:prstGeom>
        </p:spPr>
      </p:pic>
      <p:pic>
        <p:nvPicPr>
          <p:cNvPr id="10" name="Picture 9"/>
          <p:cNvPicPr>
            <a:picLocks noChangeAspect="1"/>
          </p:cNvPicPr>
          <p:nvPr/>
        </p:nvPicPr>
        <p:blipFill rotWithShape="1">
          <a:blip r:embed="rId5"/>
          <a:srcRect l="10434"/>
          <a:stretch/>
        </p:blipFill>
        <p:spPr>
          <a:xfrm>
            <a:off x="5698067" y="994171"/>
            <a:ext cx="3267445" cy="1885950"/>
          </a:xfrm>
          <a:prstGeom prst="rect">
            <a:avLst/>
          </a:prstGeom>
        </p:spPr>
      </p:pic>
      <p:sp>
        <p:nvSpPr>
          <p:cNvPr id="5" name="Title 4"/>
          <p:cNvSpPr>
            <a:spLocks noGrp="1"/>
          </p:cNvSpPr>
          <p:nvPr>
            <p:ph type="title"/>
          </p:nvPr>
        </p:nvSpPr>
        <p:spPr/>
        <p:txBody>
          <a:bodyPr/>
          <a:lstStyle/>
          <a:p>
            <a:r>
              <a:rPr lang="en-US" sz="3200" dirty="0"/>
              <a:t>Why is it Stochastic Gradient Descent?</a:t>
            </a:r>
          </a:p>
        </p:txBody>
      </p:sp>
      <p:cxnSp>
        <p:nvCxnSpPr>
          <p:cNvPr id="13" name="Straight Arrow Connector 12"/>
          <p:cNvCxnSpPr/>
          <p:nvPr/>
        </p:nvCxnSpPr>
        <p:spPr>
          <a:xfrm flipH="1" flipV="1">
            <a:off x="4876800" y="3028950"/>
            <a:ext cx="816308" cy="762000"/>
          </a:xfrm>
          <a:prstGeom prst="straightConnector1">
            <a:avLst/>
          </a:prstGeom>
          <a:ln w="28575">
            <a:solidFill>
              <a:srgbClr val="80BF8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876800" y="3409950"/>
            <a:ext cx="1954381" cy="584776"/>
          </a:xfrm>
          <a:prstGeom prst="rect">
            <a:avLst/>
          </a:prstGeom>
          <a:solidFill>
            <a:schemeClr val="accent4">
              <a:lumMod val="20000"/>
              <a:lumOff val="80000"/>
            </a:schemeClr>
          </a:solidFill>
        </p:spPr>
        <p:txBody>
          <a:bodyPr wrap="none">
            <a:spAutoFit/>
          </a:bodyPr>
          <a:lstStyle/>
          <a:p>
            <a:pPr algn="ctr"/>
            <a:r>
              <a:rPr lang="en-US" sz="1600" dirty="0">
                <a:latin typeface="Montserrat Light" charset="0"/>
                <a:ea typeface="Montserrat Light" charset="0"/>
                <a:cs typeface="Montserrat Light" charset="0"/>
              </a:rPr>
              <a:t>Only an estimate of</a:t>
            </a:r>
            <a:br>
              <a:rPr lang="en-US" sz="1600" dirty="0">
                <a:latin typeface="Montserrat Light" charset="0"/>
                <a:ea typeface="Montserrat Light" charset="0"/>
                <a:cs typeface="Montserrat Light" charset="0"/>
              </a:rPr>
            </a:br>
            <a:r>
              <a:rPr lang="en-US" sz="1600" dirty="0">
                <a:latin typeface="Montserrat Light" charset="0"/>
                <a:ea typeface="Montserrat Light" charset="0"/>
                <a:cs typeface="Montserrat Light" charset="0"/>
              </a:rPr>
              <a:t>true gradient!</a:t>
            </a:r>
          </a:p>
        </p:txBody>
      </p:sp>
    </p:spTree>
    <p:extLst>
      <p:ext uri="{BB962C8B-B14F-4D97-AF65-F5344CB8AC3E}">
        <p14:creationId xmlns:p14="http://schemas.microsoft.com/office/powerpoint/2010/main" val="1435174948"/>
      </p:ext>
    </p:extLst>
  </p:cSld>
  <p:clrMapOvr>
    <a:masterClrMapping/>
  </p:clrMapOvr>
  <mc:AlternateContent xmlns:mc="http://schemas.openxmlformats.org/markup-compatibility/2006" xmlns:p14="http://schemas.microsoft.com/office/powerpoint/2010/main">
    <mc:Choice Requires="p14">
      <p:transition spd="slow" p14:dur="2000" advTm="10694"/>
    </mc:Choice>
    <mc:Fallback xmlns="">
      <p:transition spd="slow" advTm="10694"/>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0434"/>
          <a:stretch/>
        </p:blipFill>
        <p:spPr>
          <a:xfrm>
            <a:off x="5698067" y="994171"/>
            <a:ext cx="3267445" cy="1885950"/>
          </a:xfrm>
          <a:prstGeom prst="rect">
            <a:avLst/>
          </a:prstGeom>
        </p:spPr>
      </p:pic>
      <p:sp>
        <p:nvSpPr>
          <p:cNvPr id="3" name="Content Placeholder 2"/>
          <p:cNvSpPr>
            <a:spLocks noGrp="1"/>
          </p:cNvSpPr>
          <p:nvPr>
            <p:ph idx="1"/>
          </p:nvPr>
        </p:nvSpPr>
        <p:spPr/>
        <p:txBody>
          <a:bodyPr/>
          <a:lstStyle/>
          <a:p>
            <a:r>
              <a:rPr lang="en-US" sz="2400" dirty="0"/>
              <a:t>Initialize </a:t>
            </a:r>
            <a:r>
              <a:rPr lang="en-US" sz="2400" i="1" dirty="0" err="1">
                <a:latin typeface="Times New Roman" charset="0"/>
                <a:ea typeface="Times New Roman" charset="0"/>
                <a:cs typeface="Times New Roman" charset="0"/>
              </a:rPr>
              <a:t>θ</a:t>
            </a:r>
            <a:r>
              <a:rPr lang="en-US" sz="2400" dirty="0"/>
              <a:t> randomly </a:t>
            </a:r>
          </a:p>
          <a:p>
            <a:r>
              <a:rPr lang="en-US" sz="2400" dirty="0"/>
              <a:t>For N Epochs </a:t>
            </a:r>
          </a:p>
          <a:p>
            <a:pPr lvl="1"/>
            <a:r>
              <a:rPr lang="en-US" sz="2000" dirty="0"/>
              <a:t>For each training batch </a:t>
            </a:r>
            <a:r>
              <a:rPr lang="en-US" sz="2000" dirty="0">
                <a:latin typeface="Times New Roman" charset="0"/>
                <a:ea typeface="Times New Roman" charset="0"/>
                <a:cs typeface="Times New Roman" charset="0"/>
              </a:rPr>
              <a:t>{(</a:t>
            </a:r>
            <a:r>
              <a:rPr lang="en-US" sz="2000" i="1" dirty="0">
                <a:latin typeface="Times New Roman" charset="0"/>
                <a:ea typeface="Times New Roman" charset="0"/>
                <a:cs typeface="Times New Roman" charset="0"/>
              </a:rPr>
              <a:t>x</a:t>
            </a:r>
            <a:r>
              <a:rPr lang="en-US" sz="2000" baseline="-25000" dirty="0">
                <a:latin typeface="Times New Roman" charset="0"/>
                <a:ea typeface="Times New Roman" charset="0"/>
                <a:cs typeface="Times New Roman" charset="0"/>
              </a:rPr>
              <a:t>0</a:t>
            </a:r>
            <a:r>
              <a:rPr lang="en-US" sz="2000" dirty="0">
                <a:latin typeface="Times New Roman" charset="0"/>
                <a:ea typeface="Times New Roman" charset="0"/>
                <a:cs typeface="Times New Roman" charset="0"/>
              </a:rPr>
              <a:t>, </a:t>
            </a:r>
            <a:r>
              <a:rPr lang="en-US" sz="2000" i="1" dirty="0">
                <a:latin typeface="Times New Roman" charset="0"/>
                <a:ea typeface="Times New Roman" charset="0"/>
                <a:cs typeface="Times New Roman" charset="0"/>
              </a:rPr>
              <a:t>y</a:t>
            </a:r>
            <a:r>
              <a:rPr lang="en-US" sz="2000" baseline="-25000" dirty="0">
                <a:latin typeface="Times New Roman" charset="0"/>
                <a:ea typeface="Times New Roman" charset="0"/>
                <a:cs typeface="Times New Roman" charset="0"/>
              </a:rPr>
              <a:t>0</a:t>
            </a:r>
            <a:r>
              <a:rPr lang="en-US" sz="2000" dirty="0">
                <a:latin typeface="Times New Roman" charset="0"/>
                <a:ea typeface="Times New Roman" charset="0"/>
                <a:cs typeface="Times New Roman" charset="0"/>
              </a:rPr>
              <a:t>),</a:t>
            </a:r>
            <a:r>
              <a:rPr lang="mr-IN" sz="2000" dirty="0">
                <a:latin typeface="Times New Roman" charset="0"/>
                <a:ea typeface="Times New Roman" charset="0"/>
                <a:cs typeface="Times New Roman" charset="0"/>
              </a:rPr>
              <a:t>…</a:t>
            </a:r>
            <a:r>
              <a:rPr lang="en-US" sz="2000" dirty="0">
                <a:latin typeface="Times New Roman" charset="0"/>
                <a:ea typeface="Times New Roman" charset="0"/>
                <a:cs typeface="Times New Roman" charset="0"/>
              </a:rPr>
              <a:t>, (</a:t>
            </a:r>
            <a:r>
              <a:rPr lang="en-US" sz="2000" i="1" dirty="0" err="1">
                <a:latin typeface="Times New Roman" charset="0"/>
                <a:ea typeface="Times New Roman" charset="0"/>
                <a:cs typeface="Times New Roman" charset="0"/>
              </a:rPr>
              <a:t>x</a:t>
            </a:r>
            <a:r>
              <a:rPr lang="en-US" sz="2000" i="1" baseline="-25000" dirty="0" err="1">
                <a:latin typeface="Times New Roman" charset="0"/>
                <a:ea typeface="Times New Roman" charset="0"/>
                <a:cs typeface="Times New Roman" charset="0"/>
              </a:rPr>
              <a:t>B</a:t>
            </a:r>
            <a:r>
              <a:rPr lang="en-US" sz="2000" dirty="0">
                <a:latin typeface="Times New Roman" charset="0"/>
                <a:ea typeface="Times New Roman" charset="0"/>
                <a:cs typeface="Times New Roman" charset="0"/>
              </a:rPr>
              <a:t>, </a:t>
            </a:r>
            <a:r>
              <a:rPr lang="en-US" sz="2000" i="1" dirty="0" err="1">
                <a:latin typeface="Times New Roman" charset="0"/>
                <a:ea typeface="Times New Roman" charset="0"/>
                <a:cs typeface="Times New Roman" charset="0"/>
              </a:rPr>
              <a:t>y</a:t>
            </a:r>
            <a:r>
              <a:rPr lang="en-US" sz="2000" i="1" baseline="-25000" dirty="0" err="1">
                <a:latin typeface="Times New Roman" charset="0"/>
                <a:ea typeface="Times New Roman" charset="0"/>
                <a:cs typeface="Times New Roman" charset="0"/>
              </a:rPr>
              <a:t>B</a:t>
            </a:r>
            <a:r>
              <a:rPr lang="en-US" sz="2000" dirty="0">
                <a:latin typeface="Times New Roman" charset="0"/>
                <a:ea typeface="Times New Roman" charset="0"/>
                <a:cs typeface="Times New Roman" charset="0"/>
              </a:rPr>
              <a:t>)}</a:t>
            </a:r>
            <a:r>
              <a:rPr lang="en-US" sz="1600" dirty="0"/>
              <a:t>: </a:t>
            </a:r>
            <a:br>
              <a:rPr lang="en-US" sz="1600" dirty="0"/>
            </a:br>
            <a:endParaRPr lang="en-US" sz="1600" dirty="0"/>
          </a:p>
          <a:p>
            <a:pPr lvl="2"/>
            <a:r>
              <a:rPr lang="en-US" sz="1800" dirty="0"/>
              <a:t>Compute Loss Gradient: </a:t>
            </a:r>
            <a:br>
              <a:rPr lang="en-US" sz="1800" dirty="0"/>
            </a:br>
            <a:endParaRPr lang="en-US" sz="1800" dirty="0"/>
          </a:p>
          <a:p>
            <a:pPr lvl="2"/>
            <a:endParaRPr lang="en-US" sz="1800" dirty="0"/>
          </a:p>
          <a:p>
            <a:pPr lvl="2"/>
            <a:r>
              <a:rPr lang="en-US" sz="1800" dirty="0"/>
              <a:t>Update </a:t>
            </a:r>
            <a:r>
              <a:rPr lang="en-US" sz="1800" i="1" dirty="0" err="1">
                <a:latin typeface="Times New Roman" charset="0"/>
                <a:ea typeface="Times New Roman" charset="0"/>
                <a:cs typeface="Times New Roman" charset="0"/>
              </a:rPr>
              <a:t>θ</a:t>
            </a:r>
            <a:r>
              <a:rPr lang="en-US" sz="1800" dirty="0"/>
              <a:t> with update rule: </a:t>
            </a:r>
          </a:p>
        </p:txBody>
      </p:sp>
      <p:sp>
        <p:nvSpPr>
          <p:cNvPr id="2" name="Title 1"/>
          <p:cNvSpPr>
            <a:spLocks noGrp="1"/>
          </p:cNvSpPr>
          <p:nvPr>
            <p:ph type="title"/>
          </p:nvPr>
        </p:nvSpPr>
        <p:spPr/>
        <p:txBody>
          <a:bodyPr>
            <a:normAutofit fontScale="90000"/>
          </a:bodyPr>
          <a:lstStyle/>
          <a:p>
            <a:r>
              <a:rPr lang="en-US" dirty="0"/>
              <a:t>Why is it </a:t>
            </a:r>
            <a:r>
              <a:rPr lang="en-US" b="1" dirty="0"/>
              <a:t>Stochastic</a:t>
            </a:r>
            <a:r>
              <a:rPr lang="en-US" dirty="0"/>
              <a:t> Gradient Descent?</a:t>
            </a:r>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102</a:t>
            </a:fld>
            <a:endParaRPr lang="en-US" dirty="0"/>
          </a:p>
        </p:txBody>
      </p:sp>
      <p:pic>
        <p:nvPicPr>
          <p:cNvPr id="9" name="Picture 8"/>
          <p:cNvPicPr>
            <a:picLocks noChangeAspect="1"/>
          </p:cNvPicPr>
          <p:nvPr/>
        </p:nvPicPr>
        <p:blipFill>
          <a:blip r:embed="rId4"/>
          <a:stretch>
            <a:fillRect/>
          </a:stretch>
        </p:blipFill>
        <p:spPr>
          <a:xfrm>
            <a:off x="2743200" y="3257550"/>
            <a:ext cx="1676400" cy="676275"/>
          </a:xfrm>
          <a:prstGeom prst="rect">
            <a:avLst/>
          </a:prstGeom>
        </p:spPr>
      </p:pic>
      <p:cxnSp>
        <p:nvCxnSpPr>
          <p:cNvPr id="12" name="Straight Arrow Connector 11"/>
          <p:cNvCxnSpPr/>
          <p:nvPr/>
        </p:nvCxnSpPr>
        <p:spPr>
          <a:xfrm flipH="1">
            <a:off x="4531488" y="1657350"/>
            <a:ext cx="192912" cy="914400"/>
          </a:xfrm>
          <a:prstGeom prst="straightConnector1">
            <a:avLst/>
          </a:prstGeom>
          <a:ln w="28575">
            <a:solidFill>
              <a:srgbClr val="80BF8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60936" y="1123950"/>
            <a:ext cx="1496123" cy="584776"/>
          </a:xfrm>
          <a:prstGeom prst="rect">
            <a:avLst/>
          </a:prstGeom>
          <a:solidFill>
            <a:schemeClr val="bg1"/>
          </a:solidFill>
        </p:spPr>
        <p:txBody>
          <a:bodyPr wrap="none">
            <a:spAutoFit/>
          </a:bodyPr>
          <a:lstStyle/>
          <a:p>
            <a:pPr algn="ctr"/>
            <a:r>
              <a:rPr lang="en-US" sz="1600" dirty="0">
                <a:latin typeface="Montserrat Light" charset="0"/>
                <a:ea typeface="Montserrat Light" charset="0"/>
                <a:cs typeface="Montserrat Light" charset="0"/>
              </a:rPr>
              <a:t>More accurate</a:t>
            </a:r>
            <a:br>
              <a:rPr lang="en-US" sz="1600" dirty="0">
                <a:latin typeface="Montserrat Light" charset="0"/>
                <a:ea typeface="Montserrat Light" charset="0"/>
                <a:cs typeface="Montserrat Light" charset="0"/>
              </a:rPr>
            </a:br>
            <a:r>
              <a:rPr lang="en-US" sz="1600" dirty="0">
                <a:latin typeface="Montserrat Light" charset="0"/>
                <a:ea typeface="Montserrat Light" charset="0"/>
                <a:cs typeface="Montserrat Light" charset="0"/>
              </a:rPr>
              <a:t>estimate!</a:t>
            </a:r>
          </a:p>
        </p:txBody>
      </p:sp>
      <p:pic>
        <p:nvPicPr>
          <p:cNvPr id="5" name="Picture 4"/>
          <p:cNvPicPr>
            <a:picLocks noChangeAspect="1"/>
          </p:cNvPicPr>
          <p:nvPr/>
        </p:nvPicPr>
        <p:blipFill>
          <a:blip r:embed="rId5"/>
          <a:stretch>
            <a:fillRect/>
          </a:stretch>
        </p:blipFill>
        <p:spPr>
          <a:xfrm>
            <a:off x="2951526" y="2571750"/>
            <a:ext cx="1620474" cy="624889"/>
          </a:xfrm>
          <a:prstGeom prst="rect">
            <a:avLst/>
          </a:prstGeom>
        </p:spPr>
      </p:pic>
      <p:sp>
        <p:nvSpPr>
          <p:cNvPr id="11" name="Rectangle 10"/>
          <p:cNvSpPr/>
          <p:nvPr/>
        </p:nvSpPr>
        <p:spPr>
          <a:xfrm>
            <a:off x="4800601" y="2857500"/>
            <a:ext cx="4298255" cy="2346796"/>
          </a:xfrm>
          <a:prstGeom prst="rect">
            <a:avLst/>
          </a:prstGeom>
          <a:solidFill>
            <a:schemeClr val="accent2"/>
          </a:solidFill>
          <a:effectLst>
            <a:outerShdw blurRad="50800" dist="76200" dir="8100000" algn="tr" rotWithShape="0">
              <a:prstClr val="black">
                <a:alpha val="40000"/>
              </a:prstClr>
            </a:outerShdw>
          </a:effectLst>
        </p:spPr>
        <p:txBody>
          <a:bodyPr wrap="square">
            <a:spAutoFit/>
          </a:bodyPr>
          <a:lstStyle/>
          <a:p>
            <a:pPr>
              <a:spcAft>
                <a:spcPts val="500"/>
              </a:spcAft>
            </a:pPr>
            <a:r>
              <a:rPr lang="en-US" u="sng" dirty="0">
                <a:solidFill>
                  <a:schemeClr val="bg1"/>
                </a:solidFill>
                <a:latin typeface="Montserrat" charset="0"/>
                <a:ea typeface="Montserrat" charset="0"/>
                <a:cs typeface="Montserrat" charset="0"/>
              </a:rPr>
              <a:t>Advantages:</a:t>
            </a:r>
          </a:p>
          <a:p>
            <a:pPr marL="342900" indent="-342900">
              <a:buFont typeface="Arial" charset="0"/>
              <a:buChar char="•"/>
            </a:pPr>
            <a:r>
              <a:rPr lang="en-US" dirty="0">
                <a:solidFill>
                  <a:schemeClr val="bg1"/>
                </a:solidFill>
                <a:latin typeface="Montserrat Light" charset="0"/>
                <a:ea typeface="Montserrat Light" charset="0"/>
                <a:cs typeface="Montserrat Light" charset="0"/>
              </a:rPr>
              <a:t>More accurate estimation of gradient</a:t>
            </a:r>
          </a:p>
          <a:p>
            <a:pPr marL="800100" lvl="1" indent="-342900">
              <a:buFont typeface="CambriaMath" charset="0"/>
              <a:buChar char="⎯"/>
            </a:pPr>
            <a:r>
              <a:rPr lang="en-US" sz="1600" dirty="0">
                <a:solidFill>
                  <a:schemeClr val="bg1"/>
                </a:solidFill>
                <a:latin typeface="Montserrat Light" charset="0"/>
                <a:ea typeface="Montserrat Light" charset="0"/>
                <a:cs typeface="Montserrat Light" charset="0"/>
              </a:rPr>
              <a:t>Smoother convergence</a:t>
            </a:r>
          </a:p>
          <a:p>
            <a:pPr marL="800100" lvl="1" indent="-342900">
              <a:spcAft>
                <a:spcPts val="1000"/>
              </a:spcAft>
              <a:buFont typeface="CambriaMath" charset="0"/>
              <a:buChar char="⎯"/>
            </a:pPr>
            <a:r>
              <a:rPr lang="en-US" sz="1600" dirty="0">
                <a:solidFill>
                  <a:schemeClr val="bg1"/>
                </a:solidFill>
                <a:latin typeface="Montserrat Light" charset="0"/>
                <a:ea typeface="Montserrat Light" charset="0"/>
                <a:cs typeface="Montserrat Light" charset="0"/>
              </a:rPr>
              <a:t>Allows for larger learning rates</a:t>
            </a:r>
          </a:p>
          <a:p>
            <a:pPr marL="342900" indent="-342900">
              <a:buFont typeface="Arial" charset="0"/>
              <a:buChar char="•"/>
            </a:pPr>
            <a:r>
              <a:rPr lang="en-US" dirty="0" err="1">
                <a:solidFill>
                  <a:schemeClr val="bg1"/>
                </a:solidFill>
                <a:latin typeface="Montserrat Light" charset="0"/>
                <a:ea typeface="Montserrat Light" charset="0"/>
                <a:cs typeface="Montserrat Light" charset="0"/>
              </a:rPr>
              <a:t>Minibatches</a:t>
            </a:r>
            <a:r>
              <a:rPr lang="en-US" dirty="0">
                <a:solidFill>
                  <a:schemeClr val="bg1"/>
                </a:solidFill>
                <a:latin typeface="Montserrat Light" charset="0"/>
                <a:ea typeface="Montserrat Light" charset="0"/>
                <a:cs typeface="Montserrat Light" charset="0"/>
              </a:rPr>
              <a:t> lead to fast training!</a:t>
            </a:r>
          </a:p>
          <a:p>
            <a:pPr marL="800100" lvl="1" indent="-342900">
              <a:buFont typeface="CambriaMath" charset="0"/>
              <a:buChar char="⎯"/>
            </a:pPr>
            <a:r>
              <a:rPr lang="en-US" sz="1600" dirty="0">
                <a:solidFill>
                  <a:schemeClr val="bg1"/>
                </a:solidFill>
                <a:latin typeface="Montserrat Light" charset="0"/>
                <a:ea typeface="Montserrat Light" charset="0"/>
                <a:cs typeface="Montserrat Light" charset="0"/>
              </a:rPr>
              <a:t>Can parallelize computation + achieve significant speed increases on GPU’s</a:t>
            </a:r>
            <a:endParaRPr lang="en-US" sz="1600" dirty="0">
              <a:solidFill>
                <a:schemeClr val="bg1"/>
              </a:solidFill>
              <a:effectLst/>
              <a:latin typeface="Montserrat Light" charset="0"/>
              <a:ea typeface="Montserrat Light" charset="0"/>
              <a:cs typeface="Montserrat Light" charset="0"/>
            </a:endParaRPr>
          </a:p>
        </p:txBody>
      </p:sp>
    </p:spTree>
    <p:custDataLst>
      <p:tags r:id="rId1"/>
    </p:custDataLst>
    <p:extLst>
      <p:ext uri="{BB962C8B-B14F-4D97-AF65-F5344CB8AC3E}">
        <p14:creationId xmlns:p14="http://schemas.microsoft.com/office/powerpoint/2010/main" val="554917566"/>
      </p:ext>
    </p:extLst>
  </p:cSld>
  <p:clrMapOvr>
    <a:masterClrMapping/>
  </p:clrMapOvr>
  <mc:AlternateContent xmlns:mc="http://schemas.openxmlformats.org/markup-compatibility/2006" xmlns:p14="http://schemas.microsoft.com/office/powerpoint/2010/main">
    <mc:Choice Requires="p14">
      <p:transition spd="slow" p14:dur="2000" advTm="32235"/>
    </mc:Choice>
    <mc:Fallback xmlns="">
      <p:transition spd="slow" advTm="32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103</a:t>
            </a:fld>
            <a:endParaRPr/>
          </a:p>
        </p:txBody>
      </p:sp>
      <p:sp>
        <p:nvSpPr>
          <p:cNvPr id="381" name="Shape 381"/>
          <p:cNvSpPr txBox="1"/>
          <p:nvPr/>
        </p:nvSpPr>
        <p:spPr>
          <a:xfrm>
            <a:off x="339025" y="154975"/>
            <a:ext cx="8041500" cy="67797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t>Mini-batch Gradient Descent</a:t>
            </a:r>
            <a:endParaRPr sz="3600"/>
          </a:p>
        </p:txBody>
      </p:sp>
      <p:sp>
        <p:nvSpPr>
          <p:cNvPr id="382" name="Shape 382"/>
          <p:cNvSpPr txBox="1"/>
          <p:nvPr/>
        </p:nvSpPr>
        <p:spPr>
          <a:xfrm>
            <a:off x="425100" y="997675"/>
            <a:ext cx="7955400" cy="54648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a:t>only use a small portion of the training set to compute the gradient.</a:t>
            </a:r>
            <a:endParaRPr sz="1800"/>
          </a:p>
        </p:txBody>
      </p:sp>
      <p:pic>
        <p:nvPicPr>
          <p:cNvPr id="383" name="Shape 383"/>
          <p:cNvPicPr preferRelativeResize="0"/>
          <p:nvPr/>
        </p:nvPicPr>
        <p:blipFill>
          <a:blip r:embed="rId3">
            <a:alphaModFix/>
          </a:blip>
          <a:stretch>
            <a:fillRect/>
          </a:stretch>
        </p:blipFill>
        <p:spPr>
          <a:xfrm>
            <a:off x="262164" y="1601225"/>
            <a:ext cx="8524875" cy="1663065"/>
          </a:xfrm>
          <a:prstGeom prst="rect">
            <a:avLst/>
          </a:prstGeom>
          <a:noFill/>
          <a:ln>
            <a:noFill/>
          </a:ln>
        </p:spPr>
      </p:pic>
      <p:sp>
        <p:nvSpPr>
          <p:cNvPr id="384" name="Shape 384"/>
          <p:cNvSpPr txBox="1"/>
          <p:nvPr/>
        </p:nvSpPr>
        <p:spPr>
          <a:xfrm>
            <a:off x="339025" y="3636925"/>
            <a:ext cx="6784200" cy="54648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Common mini-batch sizes are 32/64/128 examples</a:t>
            </a:r>
            <a:endParaRPr sz="1800"/>
          </a:p>
          <a:p>
            <a:pPr marL="0" lvl="0" indent="0" rtl="0">
              <a:spcBef>
                <a:spcPts val="0"/>
              </a:spcBef>
              <a:spcAft>
                <a:spcPts val="0"/>
              </a:spcAft>
              <a:buNone/>
            </a:pPr>
            <a:r>
              <a:rPr lang="en" sz="1800"/>
              <a:t>e.g. Krizhevsky ILSVRC ConvNet used 256 examples</a:t>
            </a:r>
            <a:endParaRPr sz="1800"/>
          </a:p>
        </p:txBody>
      </p:sp>
    </p:spTree>
    <p:extLst>
      <p:ext uri="{BB962C8B-B14F-4D97-AF65-F5344CB8AC3E}">
        <p14:creationId xmlns:p14="http://schemas.microsoft.com/office/powerpoint/2010/main" val="2125536488"/>
      </p:ext>
    </p:extLst>
  </p:cSld>
  <p:clrMapOvr>
    <a:masterClrMapping/>
  </p:clrMapOvr>
  <mc:AlternateContent xmlns:mc="http://schemas.openxmlformats.org/markup-compatibility/2006" xmlns:p14="http://schemas.microsoft.com/office/powerpoint/2010/main">
    <mc:Choice Requires="p14">
      <p:transition spd="slow" p14:dur="2000" advTm="37664"/>
    </mc:Choice>
    <mc:Fallback xmlns="">
      <p:transition spd="slow" advTm="37664"/>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104</a:t>
            </a:fld>
            <a:endParaRPr/>
          </a:p>
        </p:txBody>
      </p:sp>
      <p:pic>
        <p:nvPicPr>
          <p:cNvPr id="390" name="Shape 390"/>
          <p:cNvPicPr preferRelativeResize="0"/>
          <p:nvPr/>
        </p:nvPicPr>
        <p:blipFill>
          <a:blip r:embed="rId3">
            <a:alphaModFix/>
          </a:blip>
          <a:stretch>
            <a:fillRect/>
          </a:stretch>
        </p:blipFill>
        <p:spPr>
          <a:xfrm>
            <a:off x="184226" y="554897"/>
            <a:ext cx="4405501" cy="3170655"/>
          </a:xfrm>
          <a:prstGeom prst="rect">
            <a:avLst/>
          </a:prstGeom>
          <a:noFill/>
          <a:ln>
            <a:noFill/>
          </a:ln>
        </p:spPr>
      </p:pic>
      <p:sp>
        <p:nvSpPr>
          <p:cNvPr id="391" name="Shape 391"/>
          <p:cNvSpPr txBox="1"/>
          <p:nvPr/>
        </p:nvSpPr>
        <p:spPr>
          <a:xfrm>
            <a:off x="4816750" y="659725"/>
            <a:ext cx="4164000" cy="341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Example of optimization progress while training a neural network. </a:t>
            </a:r>
            <a:endParaRPr sz="1800"/>
          </a:p>
          <a:p>
            <a:pPr marL="0" lvl="0" indent="0" rtl="0">
              <a:spcBef>
                <a:spcPts val="0"/>
              </a:spcBef>
              <a:spcAft>
                <a:spcPts val="0"/>
              </a:spcAft>
              <a:buNone/>
            </a:pPr>
            <a:endParaRPr sz="1800"/>
          </a:p>
          <a:p>
            <a:pPr marL="0" lvl="0" indent="0" rtl="0">
              <a:spcBef>
                <a:spcPts val="0"/>
              </a:spcBef>
              <a:spcAft>
                <a:spcPts val="0"/>
              </a:spcAft>
              <a:buNone/>
            </a:pPr>
            <a:r>
              <a:rPr lang="en" sz="1800"/>
              <a:t>(Loss over mini-batches goes down over time.)</a:t>
            </a:r>
            <a:endParaRPr sz="1800"/>
          </a:p>
        </p:txBody>
      </p:sp>
    </p:spTree>
    <p:extLst>
      <p:ext uri="{BB962C8B-B14F-4D97-AF65-F5344CB8AC3E}">
        <p14:creationId xmlns:p14="http://schemas.microsoft.com/office/powerpoint/2010/main" val="534967416"/>
      </p:ext>
    </p:extLst>
  </p:cSld>
  <p:clrMapOvr>
    <a:masterClrMapping/>
  </p:clrMapOvr>
  <mc:AlternateContent xmlns:mc="http://schemas.openxmlformats.org/markup-compatibility/2006" xmlns:p14="http://schemas.microsoft.com/office/powerpoint/2010/main">
    <mc:Choice Requires="p14">
      <p:transition spd="slow" p14:dur="2000" advTm="38143"/>
    </mc:Choice>
    <mc:Fallback xmlns="">
      <p:transition spd="slow" advTm="38143"/>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105</a:t>
            </a:fld>
            <a:endParaRPr/>
          </a:p>
        </p:txBody>
      </p:sp>
      <p:pic>
        <p:nvPicPr>
          <p:cNvPr id="397" name="Shape 397"/>
          <p:cNvPicPr preferRelativeResize="0"/>
          <p:nvPr/>
        </p:nvPicPr>
        <p:blipFill>
          <a:blip r:embed="rId3">
            <a:alphaModFix/>
          </a:blip>
          <a:stretch>
            <a:fillRect/>
          </a:stretch>
        </p:blipFill>
        <p:spPr>
          <a:xfrm>
            <a:off x="4627664" y="291625"/>
            <a:ext cx="4371975" cy="3549015"/>
          </a:xfrm>
          <a:prstGeom prst="rect">
            <a:avLst/>
          </a:prstGeom>
          <a:noFill/>
          <a:ln>
            <a:noFill/>
          </a:ln>
        </p:spPr>
      </p:pic>
      <p:pic>
        <p:nvPicPr>
          <p:cNvPr id="398" name="Shape 398"/>
          <p:cNvPicPr preferRelativeResize="0"/>
          <p:nvPr/>
        </p:nvPicPr>
        <p:blipFill>
          <a:blip r:embed="rId4">
            <a:alphaModFix/>
          </a:blip>
          <a:stretch>
            <a:fillRect/>
          </a:stretch>
        </p:blipFill>
        <p:spPr>
          <a:xfrm>
            <a:off x="184226" y="554897"/>
            <a:ext cx="4405501" cy="3170655"/>
          </a:xfrm>
          <a:prstGeom prst="rect">
            <a:avLst/>
          </a:prstGeom>
          <a:noFill/>
          <a:ln>
            <a:noFill/>
          </a:ln>
        </p:spPr>
      </p:pic>
      <p:sp>
        <p:nvSpPr>
          <p:cNvPr id="399" name="Shape 399"/>
          <p:cNvSpPr txBox="1"/>
          <p:nvPr/>
        </p:nvSpPr>
        <p:spPr>
          <a:xfrm>
            <a:off x="4757675" y="-60175"/>
            <a:ext cx="4852500" cy="41121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The effects of step size (or “learning rate”)</a:t>
            </a:r>
            <a:endParaRPr sz="1800"/>
          </a:p>
        </p:txBody>
      </p:sp>
    </p:spTree>
    <p:extLst>
      <p:ext uri="{BB962C8B-B14F-4D97-AF65-F5344CB8AC3E}">
        <p14:creationId xmlns:p14="http://schemas.microsoft.com/office/powerpoint/2010/main" val="1351422374"/>
      </p:ext>
    </p:extLst>
  </p:cSld>
  <p:clrMapOvr>
    <a:masterClrMapping/>
  </p:clrMapOvr>
  <mc:AlternateContent xmlns:mc="http://schemas.openxmlformats.org/markup-compatibility/2006" xmlns:p14="http://schemas.microsoft.com/office/powerpoint/2010/main">
    <mc:Choice Requires="p14">
      <p:transition spd="slow" p14:dur="2000" advTm="92025"/>
    </mc:Choice>
    <mc:Fallback xmlns="">
      <p:transition spd="slow" advTm="92025"/>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106</a:t>
            </a:fld>
            <a:endParaRPr/>
          </a:p>
        </p:txBody>
      </p:sp>
      <p:pic>
        <p:nvPicPr>
          <p:cNvPr id="417" name="Shape 417" descr="opt2.gif"/>
          <p:cNvPicPr preferRelativeResize="0"/>
          <p:nvPr/>
        </p:nvPicPr>
        <p:blipFill>
          <a:blip r:embed="rId3">
            <a:alphaModFix/>
          </a:blip>
          <a:stretch>
            <a:fillRect/>
          </a:stretch>
        </p:blipFill>
        <p:spPr>
          <a:xfrm>
            <a:off x="2387951" y="139625"/>
            <a:ext cx="5217381" cy="3635258"/>
          </a:xfrm>
          <a:prstGeom prst="rect">
            <a:avLst/>
          </a:prstGeom>
          <a:noFill/>
          <a:ln>
            <a:noFill/>
          </a:ln>
        </p:spPr>
      </p:pic>
      <p:sp>
        <p:nvSpPr>
          <p:cNvPr id="418" name="Shape 418"/>
          <p:cNvSpPr txBox="1"/>
          <p:nvPr/>
        </p:nvSpPr>
        <p:spPr>
          <a:xfrm>
            <a:off x="6306450" y="4178787"/>
            <a:ext cx="2802000" cy="24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(image credits to Alec Radford)</a:t>
            </a:r>
            <a:endParaRPr/>
          </a:p>
        </p:txBody>
      </p:sp>
      <p:sp>
        <p:nvSpPr>
          <p:cNvPr id="419" name="Shape 419"/>
          <p:cNvSpPr txBox="1"/>
          <p:nvPr/>
        </p:nvSpPr>
        <p:spPr>
          <a:xfrm>
            <a:off x="163150" y="227000"/>
            <a:ext cx="2050200" cy="290142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The effects of different update form formulas</a:t>
            </a:r>
            <a:endParaRPr sz="2400"/>
          </a:p>
        </p:txBody>
      </p:sp>
    </p:spTree>
    <p:extLst>
      <p:ext uri="{BB962C8B-B14F-4D97-AF65-F5344CB8AC3E}">
        <p14:creationId xmlns:p14="http://schemas.microsoft.com/office/powerpoint/2010/main" val="1982442603"/>
      </p:ext>
    </p:extLst>
  </p:cSld>
  <p:clrMapOvr>
    <a:masterClrMapping/>
  </p:clrMapOvr>
  <mc:AlternateContent xmlns:mc="http://schemas.openxmlformats.org/markup-compatibility/2006" xmlns:p14="http://schemas.microsoft.com/office/powerpoint/2010/main">
    <mc:Choice Requires="p14">
      <p:transition spd="slow" p14:dur="2000" advTm="71799"/>
    </mc:Choice>
    <mc:Fallback xmlns="">
      <p:transition spd="slow" advTm="71799"/>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Line">
            <a:extLst>
              <a:ext uri="{FF2B5EF4-FFF2-40B4-BE49-F238E27FC236}">
                <a16:creationId xmlns:a16="http://schemas.microsoft.com/office/drawing/2014/main" id="{24B63312-4005-F64E-B15F-FBF82BD5B8D6}"/>
              </a:ext>
            </a:extLst>
          </p:cNvPr>
          <p:cNvSpPr/>
          <p:nvPr/>
        </p:nvSpPr>
        <p:spPr>
          <a:xfrm flipV="1">
            <a:off x="1572737" y="4203130"/>
            <a:ext cx="2524911" cy="45848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8" name="Line">
            <a:extLst>
              <a:ext uri="{FF2B5EF4-FFF2-40B4-BE49-F238E27FC236}">
                <a16:creationId xmlns:a16="http://schemas.microsoft.com/office/drawing/2014/main" id="{40FE78AB-397F-7D4C-862A-185C4497DA81}"/>
              </a:ext>
            </a:extLst>
          </p:cNvPr>
          <p:cNvSpPr/>
          <p:nvPr/>
        </p:nvSpPr>
        <p:spPr>
          <a:xfrm>
            <a:off x="1591713" y="3155381"/>
            <a:ext cx="2524911" cy="104775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9" name="Line">
            <a:extLst>
              <a:ext uri="{FF2B5EF4-FFF2-40B4-BE49-F238E27FC236}">
                <a16:creationId xmlns:a16="http://schemas.microsoft.com/office/drawing/2014/main" id="{98A9A9CD-25B6-8245-9207-505291F00FD6}"/>
              </a:ext>
            </a:extLst>
          </p:cNvPr>
          <p:cNvSpPr/>
          <p:nvPr/>
        </p:nvSpPr>
        <p:spPr>
          <a:xfrm>
            <a:off x="1608999" y="2262722"/>
            <a:ext cx="2507625" cy="1930863"/>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1" name="Line">
            <a:extLst>
              <a:ext uri="{FF2B5EF4-FFF2-40B4-BE49-F238E27FC236}">
                <a16:creationId xmlns:a16="http://schemas.microsoft.com/office/drawing/2014/main" id="{57A1F33A-28CC-BB43-A04D-54D0CA42D6D7}"/>
              </a:ext>
            </a:extLst>
          </p:cNvPr>
          <p:cNvSpPr/>
          <p:nvPr/>
        </p:nvSpPr>
        <p:spPr>
          <a:xfrm>
            <a:off x="1610688" y="1289223"/>
            <a:ext cx="2505936" cy="2900713"/>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3" name="Line">
            <a:extLst>
              <a:ext uri="{FF2B5EF4-FFF2-40B4-BE49-F238E27FC236}">
                <a16:creationId xmlns:a16="http://schemas.microsoft.com/office/drawing/2014/main" id="{5FC4EDA3-53BF-E74A-8148-32895F1D7C32}"/>
              </a:ext>
            </a:extLst>
          </p:cNvPr>
          <p:cNvSpPr/>
          <p:nvPr/>
        </p:nvSpPr>
        <p:spPr>
          <a:xfrm flipV="1">
            <a:off x="1598262" y="2134806"/>
            <a:ext cx="2543881" cy="2589586"/>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4" name="Line">
            <a:extLst>
              <a:ext uri="{FF2B5EF4-FFF2-40B4-BE49-F238E27FC236}">
                <a16:creationId xmlns:a16="http://schemas.microsoft.com/office/drawing/2014/main" id="{59A19F16-3B35-0846-ABAF-F57C1346F96F}"/>
              </a:ext>
            </a:extLst>
          </p:cNvPr>
          <p:cNvSpPr/>
          <p:nvPr/>
        </p:nvSpPr>
        <p:spPr>
          <a:xfrm flipV="1">
            <a:off x="1617236" y="2134807"/>
            <a:ext cx="2543882" cy="1038204"/>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5" name="Line">
            <a:extLst>
              <a:ext uri="{FF2B5EF4-FFF2-40B4-BE49-F238E27FC236}">
                <a16:creationId xmlns:a16="http://schemas.microsoft.com/office/drawing/2014/main" id="{68BDE1A9-3524-EF41-B717-1D62E41174BD}"/>
              </a:ext>
            </a:extLst>
          </p:cNvPr>
          <p:cNvSpPr/>
          <p:nvPr/>
        </p:nvSpPr>
        <p:spPr>
          <a:xfrm flipV="1">
            <a:off x="1598261" y="2125260"/>
            <a:ext cx="2562857" cy="9690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6" name="Line">
            <a:extLst>
              <a:ext uri="{FF2B5EF4-FFF2-40B4-BE49-F238E27FC236}">
                <a16:creationId xmlns:a16="http://schemas.microsoft.com/office/drawing/2014/main" id="{86EA52DC-65B9-8A43-AB19-510833D00EB9}"/>
              </a:ext>
            </a:extLst>
          </p:cNvPr>
          <p:cNvSpPr/>
          <p:nvPr/>
        </p:nvSpPr>
        <p:spPr>
          <a:xfrm>
            <a:off x="1576940" y="1279271"/>
            <a:ext cx="2584178" cy="842340"/>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dirty="0"/>
              <a:t>Remember our linear classifier</a:t>
            </a:r>
          </a:p>
        </p:txBody>
      </p:sp>
      <p:sp>
        <p:nvSpPr>
          <p:cNvPr id="4" name="Line">
            <a:extLst>
              <a:ext uri="{FF2B5EF4-FFF2-40B4-BE49-F238E27FC236}">
                <a16:creationId xmlns:a16="http://schemas.microsoft.com/office/drawing/2014/main" id="{316B4BA9-4CDB-C849-ADBE-A1DDD845CE91}"/>
              </a:ext>
            </a:extLst>
          </p:cNvPr>
          <p:cNvSpPr/>
          <p:nvPr/>
        </p:nvSpPr>
        <p:spPr>
          <a:xfrm>
            <a:off x="4148691" y="315658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1834115" y="1321082"/>
            <a:ext cx="2327003" cy="181153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1576939" y="2251370"/>
            <a:ext cx="2590727" cy="878845"/>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1576941" y="3182558"/>
            <a:ext cx="2590726"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1576941" y="3092593"/>
            <a:ext cx="2590726" cy="163180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3872084"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2"/>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3"/>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4"/>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5"/>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6"/>
          <a:stretch>
            <a:fillRect/>
          </a:stretch>
        </p:blipFill>
        <p:spPr>
          <a:xfrm>
            <a:off x="1569610" y="3746571"/>
            <a:ext cx="47626" cy="323851"/>
          </a:xfrm>
          <a:prstGeom prst="rect">
            <a:avLst/>
          </a:prstGeom>
          <a:ln w="12700">
            <a:miter lim="400000"/>
          </a:ln>
        </p:spPr>
      </p:pic>
      <p:sp>
        <p:nvSpPr>
          <p:cNvPr id="30" name="output">
            <a:extLst>
              <a:ext uri="{FF2B5EF4-FFF2-40B4-BE49-F238E27FC236}">
                <a16:creationId xmlns:a16="http://schemas.microsoft.com/office/drawing/2014/main" id="{021CA2AB-7FE4-CA46-99AA-D5DA4B724320}"/>
              </a:ext>
            </a:extLst>
          </p:cNvPr>
          <p:cNvSpPr txBox="1"/>
          <p:nvPr/>
        </p:nvSpPr>
        <p:spPr>
          <a:xfrm>
            <a:off x="7256882" y="3002695"/>
            <a:ext cx="42800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
        <p:nvSpPr>
          <p:cNvPr id="20" name="Line">
            <a:extLst>
              <a:ext uri="{FF2B5EF4-FFF2-40B4-BE49-F238E27FC236}">
                <a16:creationId xmlns:a16="http://schemas.microsoft.com/office/drawing/2014/main" id="{6E28E2BF-EF9A-4545-9852-134D072E12D4}"/>
              </a:ext>
            </a:extLst>
          </p:cNvPr>
          <p:cNvSpPr/>
          <p:nvPr/>
        </p:nvSpPr>
        <p:spPr>
          <a:xfrm>
            <a:off x="4162807" y="210883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1" name="Circle">
            <a:extLst>
              <a:ext uri="{FF2B5EF4-FFF2-40B4-BE49-F238E27FC236}">
                <a16:creationId xmlns:a16="http://schemas.microsoft.com/office/drawing/2014/main" id="{5E5E741F-DA79-BD43-A81F-4FFCE2461784}"/>
              </a:ext>
            </a:extLst>
          </p:cNvPr>
          <p:cNvSpPr/>
          <p:nvPr/>
        </p:nvSpPr>
        <p:spPr>
          <a:xfrm>
            <a:off x="3886200" y="18288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2" name="output">
            <a:extLst>
              <a:ext uri="{FF2B5EF4-FFF2-40B4-BE49-F238E27FC236}">
                <a16:creationId xmlns:a16="http://schemas.microsoft.com/office/drawing/2014/main" id="{7F15EF59-7BEE-7245-954A-48812A526946}"/>
              </a:ext>
            </a:extLst>
          </p:cNvPr>
          <p:cNvSpPr txBox="1"/>
          <p:nvPr/>
        </p:nvSpPr>
        <p:spPr>
          <a:xfrm>
            <a:off x="7307065" y="1954945"/>
            <a:ext cx="355868"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cat</a:t>
            </a:r>
            <a:endParaRPr sz="1500" kern="0" dirty="0">
              <a:solidFill>
                <a:srgbClr val="000000"/>
              </a:solidFill>
            </a:endParaRPr>
          </a:p>
        </p:txBody>
      </p:sp>
      <p:sp>
        <p:nvSpPr>
          <p:cNvPr id="32" name="Line">
            <a:extLst>
              <a:ext uri="{FF2B5EF4-FFF2-40B4-BE49-F238E27FC236}">
                <a16:creationId xmlns:a16="http://schemas.microsoft.com/office/drawing/2014/main" id="{497BE416-B070-C74E-B802-36835DB506CD}"/>
              </a:ext>
            </a:extLst>
          </p:cNvPr>
          <p:cNvSpPr/>
          <p:nvPr/>
        </p:nvSpPr>
        <p:spPr>
          <a:xfrm>
            <a:off x="4118314" y="4177158"/>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4" name="Circle">
            <a:extLst>
              <a:ext uri="{FF2B5EF4-FFF2-40B4-BE49-F238E27FC236}">
                <a16:creationId xmlns:a16="http://schemas.microsoft.com/office/drawing/2014/main" id="{C7B357CE-295E-C149-AA7C-9EE967D3B36E}"/>
              </a:ext>
            </a:extLst>
          </p:cNvPr>
          <p:cNvSpPr/>
          <p:nvPr/>
        </p:nvSpPr>
        <p:spPr>
          <a:xfrm>
            <a:off x="3841706" y="3897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5" name="output">
            <a:extLst>
              <a:ext uri="{FF2B5EF4-FFF2-40B4-BE49-F238E27FC236}">
                <a16:creationId xmlns:a16="http://schemas.microsoft.com/office/drawing/2014/main" id="{BFA06802-9097-EF4B-8724-81CABFA0BA16}"/>
              </a:ext>
            </a:extLst>
          </p:cNvPr>
          <p:cNvSpPr txBox="1"/>
          <p:nvPr/>
        </p:nvSpPr>
        <p:spPr>
          <a:xfrm>
            <a:off x="7220896" y="4023270"/>
            <a:ext cx="439224"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bird</a:t>
            </a:r>
            <a:endParaRPr sz="1500" kern="0" dirty="0">
              <a:solidFill>
                <a:srgbClr val="000000"/>
              </a:solidFill>
            </a:endParaRPr>
          </a:p>
        </p:txBody>
      </p:sp>
    </p:spTree>
    <p:extLst>
      <p:ext uri="{BB962C8B-B14F-4D97-AF65-F5344CB8AC3E}">
        <p14:creationId xmlns:p14="http://schemas.microsoft.com/office/powerpoint/2010/main" val="2880797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sz="3200" dirty="0"/>
              <a:t>Let's change the features by adding another layer</a:t>
            </a:r>
          </a:p>
        </p:txBody>
      </p:sp>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6049278-038A-0244-ABE6-175611247FC3}"/>
              </a:ext>
            </a:extLst>
          </p:cNvPr>
          <p:cNvGrpSpPr/>
          <p:nvPr/>
        </p:nvGrpSpPr>
        <p:grpSpPr>
          <a:xfrm>
            <a:off x="1305096" y="1028700"/>
            <a:ext cx="6379788" cy="3948876"/>
            <a:chOff x="1740128" y="1371600"/>
            <a:chExt cx="8506383" cy="5265168"/>
          </a:xfrm>
        </p:grpSpPr>
        <p:sp>
          <p:nvSpPr>
            <p:cNvPr id="42" name="Line">
              <a:extLst>
                <a:ext uri="{FF2B5EF4-FFF2-40B4-BE49-F238E27FC236}">
                  <a16:creationId xmlns:a16="http://schemas.microsoft.com/office/drawing/2014/main" id="{929A470F-9A64-A54F-A8CA-8AFDB4A7FEDA}"/>
                </a:ext>
              </a:extLst>
            </p:cNvPr>
            <p:cNvSpPr/>
            <p:nvPr/>
          </p:nvSpPr>
          <p:spPr>
            <a:xfrm flipV="1">
              <a:off x="5425638" y="4243938"/>
              <a:ext cx="2457756" cy="1303816"/>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9" name="Line">
              <a:extLst>
                <a:ext uri="{FF2B5EF4-FFF2-40B4-BE49-F238E27FC236}">
                  <a16:creationId xmlns:a16="http://schemas.microsoft.com/office/drawing/2014/main" id="{D6D96E84-4E05-F54A-80AE-9F98355F4FF8}"/>
                </a:ext>
              </a:extLst>
            </p:cNvPr>
            <p:cNvSpPr/>
            <p:nvPr/>
          </p:nvSpPr>
          <p:spPr>
            <a:xfrm>
              <a:off x="5505401" y="2816950"/>
              <a:ext cx="2367993" cy="140234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40" name="Line">
              <a:extLst>
                <a:ext uri="{FF2B5EF4-FFF2-40B4-BE49-F238E27FC236}">
                  <a16:creationId xmlns:a16="http://schemas.microsoft.com/office/drawing/2014/main" id="{34F536C8-56B3-E340-9EED-177402082089}"/>
                </a:ext>
              </a:extLst>
            </p:cNvPr>
            <p:cNvSpPr/>
            <p:nvPr/>
          </p:nvSpPr>
          <p:spPr>
            <a:xfrm>
              <a:off x="5488833" y="2767883"/>
              <a:ext cx="2384561" cy="2814389"/>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41" name="Line">
              <a:extLst>
                <a:ext uri="{FF2B5EF4-FFF2-40B4-BE49-F238E27FC236}">
                  <a16:creationId xmlns:a16="http://schemas.microsoft.com/office/drawing/2014/main" id="{7B71F6D6-60C2-0843-BEC3-A309C66F885D}"/>
                </a:ext>
              </a:extLst>
            </p:cNvPr>
            <p:cNvSpPr/>
            <p:nvPr/>
          </p:nvSpPr>
          <p:spPr>
            <a:xfrm>
              <a:off x="5515401" y="4117047"/>
              <a:ext cx="2367993" cy="140234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43" name="Line">
              <a:extLst>
                <a:ext uri="{FF2B5EF4-FFF2-40B4-BE49-F238E27FC236}">
                  <a16:creationId xmlns:a16="http://schemas.microsoft.com/office/drawing/2014/main" id="{AD1C5E93-EBE5-8340-8A9C-B5277E4027B6}"/>
                </a:ext>
              </a:extLst>
            </p:cNvPr>
            <p:cNvSpPr/>
            <p:nvPr/>
          </p:nvSpPr>
          <p:spPr>
            <a:xfrm flipV="1">
              <a:off x="5515400" y="2855674"/>
              <a:ext cx="2430631" cy="2698490"/>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44" name="Line">
              <a:extLst>
                <a:ext uri="{FF2B5EF4-FFF2-40B4-BE49-F238E27FC236}">
                  <a16:creationId xmlns:a16="http://schemas.microsoft.com/office/drawing/2014/main" id="{9F46C061-A294-7C41-9D7B-17BF04BAA9C9}"/>
                </a:ext>
              </a:extLst>
            </p:cNvPr>
            <p:cNvSpPr/>
            <p:nvPr/>
          </p:nvSpPr>
          <p:spPr>
            <a:xfrm flipV="1">
              <a:off x="5583456" y="2840293"/>
              <a:ext cx="2362575" cy="133653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7" name="Line">
              <a:extLst>
                <a:ext uri="{FF2B5EF4-FFF2-40B4-BE49-F238E27FC236}">
                  <a16:creationId xmlns:a16="http://schemas.microsoft.com/office/drawing/2014/main" id="{24B63312-4005-F64E-B15F-FBF82BD5B8D6}"/>
                </a:ext>
              </a:extLst>
            </p:cNvPr>
            <p:cNvSpPr/>
            <p:nvPr/>
          </p:nvSpPr>
          <p:spPr>
            <a:xfrm flipV="1">
              <a:off x="2096983" y="5604173"/>
              <a:ext cx="3366548" cy="61131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8" name="Line">
              <a:extLst>
                <a:ext uri="{FF2B5EF4-FFF2-40B4-BE49-F238E27FC236}">
                  <a16:creationId xmlns:a16="http://schemas.microsoft.com/office/drawing/2014/main" id="{40FE78AB-397F-7D4C-862A-185C4497DA81}"/>
                </a:ext>
              </a:extLst>
            </p:cNvPr>
            <p:cNvSpPr/>
            <p:nvPr/>
          </p:nvSpPr>
          <p:spPr>
            <a:xfrm>
              <a:off x="2122284" y="4207174"/>
              <a:ext cx="3366548" cy="139700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9" name="Line">
              <a:extLst>
                <a:ext uri="{FF2B5EF4-FFF2-40B4-BE49-F238E27FC236}">
                  <a16:creationId xmlns:a16="http://schemas.microsoft.com/office/drawing/2014/main" id="{98A9A9CD-25B6-8245-9207-505291F00FD6}"/>
                </a:ext>
              </a:extLst>
            </p:cNvPr>
            <p:cNvSpPr/>
            <p:nvPr/>
          </p:nvSpPr>
          <p:spPr>
            <a:xfrm>
              <a:off x="2145332" y="3016962"/>
              <a:ext cx="3343500" cy="2574484"/>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1" name="Line">
              <a:extLst>
                <a:ext uri="{FF2B5EF4-FFF2-40B4-BE49-F238E27FC236}">
                  <a16:creationId xmlns:a16="http://schemas.microsoft.com/office/drawing/2014/main" id="{57A1F33A-28CC-BB43-A04D-54D0CA42D6D7}"/>
                </a:ext>
              </a:extLst>
            </p:cNvPr>
            <p:cNvSpPr/>
            <p:nvPr/>
          </p:nvSpPr>
          <p:spPr>
            <a:xfrm>
              <a:off x="2147584" y="1718964"/>
              <a:ext cx="3341248" cy="386761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3" name="Line">
              <a:extLst>
                <a:ext uri="{FF2B5EF4-FFF2-40B4-BE49-F238E27FC236}">
                  <a16:creationId xmlns:a16="http://schemas.microsoft.com/office/drawing/2014/main" id="{5FC4EDA3-53BF-E74A-8148-32895F1D7C32}"/>
                </a:ext>
              </a:extLst>
            </p:cNvPr>
            <p:cNvSpPr/>
            <p:nvPr/>
          </p:nvSpPr>
          <p:spPr>
            <a:xfrm flipV="1">
              <a:off x="2131015" y="2846408"/>
              <a:ext cx="3391841" cy="345278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4" name="Line">
              <a:extLst>
                <a:ext uri="{FF2B5EF4-FFF2-40B4-BE49-F238E27FC236}">
                  <a16:creationId xmlns:a16="http://schemas.microsoft.com/office/drawing/2014/main" id="{59A19F16-3B35-0846-ABAF-F57C1346F96F}"/>
                </a:ext>
              </a:extLst>
            </p:cNvPr>
            <p:cNvSpPr/>
            <p:nvPr/>
          </p:nvSpPr>
          <p:spPr>
            <a:xfrm flipV="1">
              <a:off x="2156315" y="2846409"/>
              <a:ext cx="3391842" cy="1384272"/>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5" name="Line">
              <a:extLst>
                <a:ext uri="{FF2B5EF4-FFF2-40B4-BE49-F238E27FC236}">
                  <a16:creationId xmlns:a16="http://schemas.microsoft.com/office/drawing/2014/main" id="{68BDE1A9-3524-EF41-B717-1D62E41174BD}"/>
                </a:ext>
              </a:extLst>
            </p:cNvPr>
            <p:cNvSpPr/>
            <p:nvPr/>
          </p:nvSpPr>
          <p:spPr>
            <a:xfrm flipV="1">
              <a:off x="2131015" y="2833680"/>
              <a:ext cx="3417142" cy="129209"/>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6" name="Line">
              <a:extLst>
                <a:ext uri="{FF2B5EF4-FFF2-40B4-BE49-F238E27FC236}">
                  <a16:creationId xmlns:a16="http://schemas.microsoft.com/office/drawing/2014/main" id="{86EA52DC-65B9-8A43-AB19-510833D00EB9}"/>
                </a:ext>
              </a:extLst>
            </p:cNvPr>
            <p:cNvSpPr/>
            <p:nvPr/>
          </p:nvSpPr>
          <p:spPr>
            <a:xfrm>
              <a:off x="2102586" y="1705695"/>
              <a:ext cx="3445571" cy="1123120"/>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4" name="Line">
              <a:extLst>
                <a:ext uri="{FF2B5EF4-FFF2-40B4-BE49-F238E27FC236}">
                  <a16:creationId xmlns:a16="http://schemas.microsoft.com/office/drawing/2014/main" id="{316B4BA9-4CDB-C849-ADBE-A1DDD845CE91}"/>
                </a:ext>
              </a:extLst>
            </p:cNvPr>
            <p:cNvSpPr/>
            <p:nvPr/>
          </p:nvSpPr>
          <p:spPr>
            <a:xfrm>
              <a:off x="5531587" y="4208778"/>
              <a:ext cx="3896971"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2445486" y="1761443"/>
              <a:ext cx="3102671" cy="2415382"/>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2102586" y="3001826"/>
              <a:ext cx="3454302" cy="1171793"/>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2102587" y="4243410"/>
              <a:ext cx="3454301"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2102587" y="4123457"/>
              <a:ext cx="3454301" cy="2175744"/>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7555710" y="3835400"/>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740128" y="1371600"/>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740128" y="2603500"/>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740128" y="3835400"/>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740128" y="5905500"/>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3"/>
            <a:stretch>
              <a:fillRect/>
            </a:stretch>
          </p:blipFill>
          <p:spPr>
            <a:xfrm>
              <a:off x="1947408" y="1630028"/>
              <a:ext cx="419101" cy="27940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4"/>
            <a:stretch>
              <a:fillRect/>
            </a:stretch>
          </p:blipFill>
          <p:spPr>
            <a:xfrm>
              <a:off x="1938181" y="2850716"/>
              <a:ext cx="431801" cy="27940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5"/>
            <a:stretch>
              <a:fillRect/>
            </a:stretch>
          </p:blipFill>
          <p:spPr>
            <a:xfrm>
              <a:off x="1943886" y="4066394"/>
              <a:ext cx="431801" cy="292101"/>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6"/>
            <a:stretch>
              <a:fillRect/>
            </a:stretch>
          </p:blipFill>
          <p:spPr>
            <a:xfrm>
              <a:off x="1876467" y="6126125"/>
              <a:ext cx="571501" cy="27940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7"/>
            <a:stretch>
              <a:fillRect/>
            </a:stretch>
          </p:blipFill>
          <p:spPr>
            <a:xfrm>
              <a:off x="2092813" y="4995428"/>
              <a:ext cx="63501" cy="431801"/>
            </a:xfrm>
            <a:prstGeom prst="rect">
              <a:avLst/>
            </a:prstGeom>
            <a:ln w="12700">
              <a:miter lim="400000"/>
            </a:ln>
          </p:spPr>
        </p:pic>
        <p:sp>
          <p:nvSpPr>
            <p:cNvPr id="30" name="output">
              <a:extLst>
                <a:ext uri="{FF2B5EF4-FFF2-40B4-BE49-F238E27FC236}">
                  <a16:creationId xmlns:a16="http://schemas.microsoft.com/office/drawing/2014/main" id="{021CA2AB-7FE4-CA46-99AA-D5DA4B724320}"/>
                </a:ext>
              </a:extLst>
            </p:cNvPr>
            <p:cNvSpPr txBox="1"/>
            <p:nvPr/>
          </p:nvSpPr>
          <p:spPr>
            <a:xfrm>
              <a:off x="9675842" y="4003593"/>
              <a:ext cx="570669" cy="410369"/>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sp>
          <p:nvSpPr>
            <p:cNvPr id="20" name="Line">
              <a:extLst>
                <a:ext uri="{FF2B5EF4-FFF2-40B4-BE49-F238E27FC236}">
                  <a16:creationId xmlns:a16="http://schemas.microsoft.com/office/drawing/2014/main" id="{6E28E2BF-EF9A-4545-9852-134D072E12D4}"/>
                </a:ext>
              </a:extLst>
            </p:cNvPr>
            <p:cNvSpPr/>
            <p:nvPr/>
          </p:nvSpPr>
          <p:spPr>
            <a:xfrm>
              <a:off x="5550409" y="2811778"/>
              <a:ext cx="3896971"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1" name="Circle">
              <a:extLst>
                <a:ext uri="{FF2B5EF4-FFF2-40B4-BE49-F238E27FC236}">
                  <a16:creationId xmlns:a16="http://schemas.microsoft.com/office/drawing/2014/main" id="{5E5E741F-DA79-BD43-A81F-4FFCE2461784}"/>
                </a:ext>
              </a:extLst>
            </p:cNvPr>
            <p:cNvSpPr/>
            <p:nvPr/>
          </p:nvSpPr>
          <p:spPr>
            <a:xfrm>
              <a:off x="7574532" y="2438400"/>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2" name="output">
              <a:extLst>
                <a:ext uri="{FF2B5EF4-FFF2-40B4-BE49-F238E27FC236}">
                  <a16:creationId xmlns:a16="http://schemas.microsoft.com/office/drawing/2014/main" id="{7F15EF59-7BEE-7245-954A-48812A526946}"/>
                </a:ext>
              </a:extLst>
            </p:cNvPr>
            <p:cNvSpPr txBox="1"/>
            <p:nvPr/>
          </p:nvSpPr>
          <p:spPr>
            <a:xfrm>
              <a:off x="9742752" y="2606593"/>
              <a:ext cx="474491" cy="410369"/>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cat</a:t>
              </a:r>
              <a:endParaRPr sz="1500" kern="0" dirty="0">
                <a:solidFill>
                  <a:srgbClr val="000000"/>
                </a:solidFill>
              </a:endParaRPr>
            </a:p>
          </p:txBody>
        </p:sp>
        <p:sp>
          <p:nvSpPr>
            <p:cNvPr id="32" name="Line">
              <a:extLst>
                <a:ext uri="{FF2B5EF4-FFF2-40B4-BE49-F238E27FC236}">
                  <a16:creationId xmlns:a16="http://schemas.microsoft.com/office/drawing/2014/main" id="{497BE416-B070-C74E-B802-36835DB506CD}"/>
                </a:ext>
              </a:extLst>
            </p:cNvPr>
            <p:cNvSpPr/>
            <p:nvPr/>
          </p:nvSpPr>
          <p:spPr>
            <a:xfrm>
              <a:off x="5491084" y="5569544"/>
              <a:ext cx="3896971"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4" name="Circle">
              <a:extLst>
                <a:ext uri="{FF2B5EF4-FFF2-40B4-BE49-F238E27FC236}">
                  <a16:creationId xmlns:a16="http://schemas.microsoft.com/office/drawing/2014/main" id="{C7B357CE-295E-C149-AA7C-9EE967D3B36E}"/>
                </a:ext>
              </a:extLst>
            </p:cNvPr>
            <p:cNvSpPr/>
            <p:nvPr/>
          </p:nvSpPr>
          <p:spPr>
            <a:xfrm>
              <a:off x="7515207" y="5196166"/>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5" name="output">
              <a:extLst>
                <a:ext uri="{FF2B5EF4-FFF2-40B4-BE49-F238E27FC236}">
                  <a16:creationId xmlns:a16="http://schemas.microsoft.com/office/drawing/2014/main" id="{BFA06802-9097-EF4B-8724-81CABFA0BA16}"/>
                </a:ext>
              </a:extLst>
            </p:cNvPr>
            <p:cNvSpPr txBox="1"/>
            <p:nvPr/>
          </p:nvSpPr>
          <p:spPr>
            <a:xfrm>
              <a:off x="9627860" y="5364359"/>
              <a:ext cx="585632" cy="410369"/>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bird</a:t>
              </a:r>
              <a:endParaRPr sz="1500" kern="0" dirty="0">
                <a:solidFill>
                  <a:srgbClr val="000000"/>
                </a:solidFill>
              </a:endParaRPr>
            </a:p>
          </p:txBody>
        </p:sp>
        <p:sp>
          <p:nvSpPr>
            <p:cNvPr id="36" name="Circle">
              <a:extLst>
                <a:ext uri="{FF2B5EF4-FFF2-40B4-BE49-F238E27FC236}">
                  <a16:creationId xmlns:a16="http://schemas.microsoft.com/office/drawing/2014/main" id="{B825D6FD-9498-CB47-B32E-3A8AB0F0E422}"/>
                </a:ext>
              </a:extLst>
            </p:cNvPr>
            <p:cNvSpPr/>
            <p:nvPr/>
          </p:nvSpPr>
          <p:spPr>
            <a:xfrm>
              <a:off x="5105660" y="3781555"/>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7" name="Circle">
              <a:extLst>
                <a:ext uri="{FF2B5EF4-FFF2-40B4-BE49-F238E27FC236}">
                  <a16:creationId xmlns:a16="http://schemas.microsoft.com/office/drawing/2014/main" id="{B5E3FAF2-2BBC-3A40-9427-8AF3ADAC9D57}"/>
                </a:ext>
              </a:extLst>
            </p:cNvPr>
            <p:cNvSpPr/>
            <p:nvPr/>
          </p:nvSpPr>
          <p:spPr>
            <a:xfrm>
              <a:off x="5124482" y="2384555"/>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8" name="Circle">
              <a:extLst>
                <a:ext uri="{FF2B5EF4-FFF2-40B4-BE49-F238E27FC236}">
                  <a16:creationId xmlns:a16="http://schemas.microsoft.com/office/drawing/2014/main" id="{27F88305-BADB-7044-8A9B-E14C530DA93F}"/>
                </a:ext>
              </a:extLst>
            </p:cNvPr>
            <p:cNvSpPr/>
            <p:nvPr/>
          </p:nvSpPr>
          <p:spPr>
            <a:xfrm>
              <a:off x="5065157" y="5142321"/>
              <a:ext cx="731268" cy="731268"/>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9DB76F-E2AF-4B46-B685-862039958384}"/>
                    </a:ext>
                  </a:extLst>
                </p:cNvPr>
                <p:cNvSpPr txBox="1"/>
                <p:nvPr/>
              </p:nvSpPr>
              <p:spPr>
                <a:xfrm>
                  <a:off x="3852236" y="1757213"/>
                  <a:ext cx="799279"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panose="02040503050406030204" pitchFamily="18" charset="0"/>
                              </a:rPr>
                              <m:t>𝑊</m:t>
                            </m:r>
                          </m:e>
                          <m:sub>
                            <m:r>
                              <a:rPr lang="en-US" sz="2100" i="1" dirty="0">
                                <a:latin typeface="Cambria Math" panose="02040503050406030204" pitchFamily="18" charset="0"/>
                              </a:rPr>
                              <m:t>1</m:t>
                            </m:r>
                          </m:sub>
                        </m:sSub>
                      </m:oMath>
                    </m:oMathPara>
                  </a14:m>
                  <a:endParaRPr lang="en-US" sz="2100" dirty="0"/>
                </a:p>
              </p:txBody>
            </p:sp>
          </mc:Choice>
          <mc:Fallback xmlns="">
            <p:sp>
              <p:nvSpPr>
                <p:cNvPr id="3" name="TextBox 2">
                  <a:extLst>
                    <a:ext uri="{FF2B5EF4-FFF2-40B4-BE49-F238E27FC236}">
                      <a16:creationId xmlns:a16="http://schemas.microsoft.com/office/drawing/2014/main" id="{7B9DB76F-E2AF-4B46-B685-862039958384}"/>
                    </a:ext>
                  </a:extLst>
                </p:cNvPr>
                <p:cNvSpPr txBox="1">
                  <a:spLocks noRot="1" noChangeAspect="1" noMove="1" noResize="1" noEditPoints="1" noAdjustHandles="1" noChangeArrowheads="1" noChangeShapeType="1" noTextEdit="1"/>
                </p:cNvSpPr>
                <p:nvPr/>
              </p:nvSpPr>
              <p:spPr>
                <a:xfrm>
                  <a:off x="3852236" y="1757213"/>
                  <a:ext cx="719043"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B77D7B9-84FD-0347-9BD9-681205B7D463}"/>
                    </a:ext>
                  </a:extLst>
                </p:cNvPr>
                <p:cNvSpPr txBox="1"/>
                <p:nvPr/>
              </p:nvSpPr>
              <p:spPr>
                <a:xfrm>
                  <a:off x="6439291" y="2214956"/>
                  <a:ext cx="807572" cy="553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panose="02040503050406030204" pitchFamily="18" charset="0"/>
                              </a:rPr>
                              <m:t>𝑊</m:t>
                            </m:r>
                          </m:e>
                          <m:sub>
                            <m:r>
                              <a:rPr lang="en-US" sz="2100" i="1" dirty="0">
                                <a:latin typeface="Cambria Math" panose="02040503050406030204" pitchFamily="18" charset="0"/>
                              </a:rPr>
                              <m:t>2</m:t>
                            </m:r>
                          </m:sub>
                        </m:sSub>
                      </m:oMath>
                    </m:oMathPara>
                  </a14:m>
                  <a:endParaRPr lang="en-US" sz="2100" dirty="0"/>
                </a:p>
              </p:txBody>
            </p:sp>
          </mc:Choice>
          <mc:Fallback xmlns="">
            <p:sp>
              <p:nvSpPr>
                <p:cNvPr id="46" name="TextBox 45">
                  <a:extLst>
                    <a:ext uri="{FF2B5EF4-FFF2-40B4-BE49-F238E27FC236}">
                      <a16:creationId xmlns:a16="http://schemas.microsoft.com/office/drawing/2014/main" id="{8B77D7B9-84FD-0347-9BD9-681205B7D463}"/>
                    </a:ext>
                  </a:extLst>
                </p:cNvPr>
                <p:cNvSpPr txBox="1">
                  <a:spLocks noRot="1" noChangeAspect="1" noMove="1" noResize="1" noEditPoints="1" noAdjustHandles="1" noChangeArrowheads="1" noChangeShapeType="1" noTextEdit="1"/>
                </p:cNvSpPr>
                <p:nvPr/>
              </p:nvSpPr>
              <p:spPr>
                <a:xfrm>
                  <a:off x="6439291" y="2214956"/>
                  <a:ext cx="727315" cy="523220"/>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277977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C075-7116-DB46-8DD5-171AD6ADAC41}"/>
              </a:ext>
            </a:extLst>
          </p:cNvPr>
          <p:cNvSpPr>
            <a:spLocks noGrp="1"/>
          </p:cNvSpPr>
          <p:nvPr>
            <p:ph type="title"/>
          </p:nvPr>
        </p:nvSpPr>
        <p:spPr/>
        <p:txBody>
          <a:bodyPr/>
          <a:lstStyle/>
          <a:p>
            <a:r>
              <a:rPr lang="en-US" sz="3200" dirty="0"/>
              <a:t>2-layer network: mathematical formula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B39D86-13FC-F440-A56A-FB00288C5F83}"/>
                  </a:ext>
                </a:extLst>
              </p:cNvPr>
              <p:cNvSpPr>
                <a:spLocks noGrp="1"/>
              </p:cNvSpPr>
              <p:nvPr>
                <p:ph idx="1"/>
              </p:nvPr>
            </p:nvSpPr>
            <p:spPr/>
            <p:txBody>
              <a:bodyPr>
                <a:normAutofit/>
              </a:bodyPr>
              <a:lstStyle/>
              <a:p>
                <a:r>
                  <a:rPr lang="en-US" sz="2100" dirty="0"/>
                  <a:t>linear classifier:</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𝑊𝑥</m:t>
                      </m:r>
                    </m:oMath>
                  </m:oMathPara>
                </a14:m>
                <a:endParaRPr lang="en-US" sz="2100" dirty="0"/>
              </a:p>
              <a:p>
                <a:r>
                  <a:rPr lang="en-US" sz="2100" dirty="0"/>
                  <a:t>2-layer network:</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2</m:t>
                          </m:r>
                        </m:sub>
                      </m:sSub>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m:t>
                              </m:r>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1</m:t>
                                  </m:r>
                                </m:sub>
                              </m:sSub>
                              <m:r>
                                <a:rPr lang="en-US" sz="2100" i="1">
                                  <a:latin typeface="Cambria Math" panose="02040503050406030204" pitchFamily="18" charset="0"/>
                                </a:rPr>
                                <m:t>𝑥</m:t>
                              </m:r>
                            </m:e>
                          </m:d>
                        </m:e>
                      </m:func>
                    </m:oMath>
                  </m:oMathPara>
                </a14:m>
                <a:endParaRPr lang="en-US" sz="2100" dirty="0"/>
              </a:p>
              <a:p>
                <a:pPr marL="0" indent="0">
                  <a:buNone/>
                </a:pPr>
                <a:endParaRPr lang="en-US" sz="2100" dirty="0"/>
              </a:p>
              <a:p>
                <a:r>
                  <a:rPr lang="en-US" sz="2100" dirty="0"/>
                  <a:t>3-layer network:</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3</m:t>
                          </m:r>
                        </m:sub>
                      </m:sSub>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m:t>
                              </m:r>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2</m:t>
                                  </m:r>
                                </m:sub>
                              </m:sSub>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m:t>
                                      </m:r>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1</m:t>
                                          </m:r>
                                        </m:sub>
                                      </m:sSub>
                                      <m:r>
                                        <a:rPr lang="en-US" sz="2100" i="1">
                                          <a:latin typeface="Cambria Math" panose="02040503050406030204" pitchFamily="18" charset="0"/>
                                        </a:rPr>
                                        <m:t>𝑥</m:t>
                                      </m:r>
                                    </m:e>
                                  </m:d>
                                </m:e>
                              </m:func>
                            </m:e>
                          </m:d>
                        </m:e>
                      </m:func>
                    </m:oMath>
                  </m:oMathPara>
                </a14:m>
                <a:endParaRPr lang="en-US" sz="2100" dirty="0"/>
              </a:p>
              <a:p>
                <a:pPr marL="0" indent="0">
                  <a:buNone/>
                </a:pPr>
                <a:endParaRPr lang="en-US" sz="2100" dirty="0"/>
              </a:p>
              <a:p>
                <a:pPr marL="0" indent="0">
                  <a:buNone/>
                </a:pPr>
                <a:r>
                  <a:rPr lang="en-US" sz="2100" dirty="0">
                    <a:solidFill>
                      <a:srgbClr val="850000"/>
                    </a:solidFill>
                  </a:rPr>
                  <a:t>Choosing the number of layers is a new hyperparameter!</a:t>
                </a:r>
              </a:p>
            </p:txBody>
          </p:sp>
        </mc:Choice>
        <mc:Fallback xmlns="">
          <p:sp>
            <p:nvSpPr>
              <p:cNvPr id="3" name="Content Placeholder 2">
                <a:extLst>
                  <a:ext uri="{FF2B5EF4-FFF2-40B4-BE49-F238E27FC236}">
                    <a16:creationId xmlns:a16="http://schemas.microsoft.com/office/drawing/2014/main" id="{B8B39D86-13FC-F440-A56A-FB00288C5F83}"/>
                  </a:ext>
                </a:extLst>
              </p:cNvPr>
              <p:cNvSpPr>
                <a:spLocks noGrp="1" noRot="1" noChangeAspect="1" noMove="1" noResize="1" noEditPoints="1" noAdjustHandles="1" noChangeArrowheads="1" noChangeShapeType="1" noTextEdit="1"/>
              </p:cNvSpPr>
              <p:nvPr>
                <p:ph idx="1"/>
              </p:nvPr>
            </p:nvSpPr>
            <p:spPr>
              <a:blipFill>
                <a:blip r:embed="rId2"/>
                <a:stretch>
                  <a:fillRect l="-1321" t="-1401"/>
                </a:stretch>
              </a:blipFill>
            </p:spPr>
            <p:txBody>
              <a:bodyPr/>
              <a:lstStyle/>
              <a:p>
                <a:r>
                  <a:rPr lang="en-US">
                    <a:noFill/>
                  </a:rPr>
                  <a:t> </a:t>
                </a:r>
              </a:p>
            </p:txBody>
          </p:sp>
        </mc:Fallback>
      </mc:AlternateContent>
    </p:spTree>
    <p:extLst>
      <p:ext uri="{BB962C8B-B14F-4D97-AF65-F5344CB8AC3E}">
        <p14:creationId xmlns:p14="http://schemas.microsoft.com/office/powerpoint/2010/main" val="179398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a:extLst>
              <a:ext uri="{FF2B5EF4-FFF2-40B4-BE49-F238E27FC236}">
                <a16:creationId xmlns:a16="http://schemas.microsoft.com/office/drawing/2014/main" id="{5FC4EDA3-53BF-E74A-8148-32895F1D7C32}"/>
              </a:ext>
            </a:extLst>
          </p:cNvPr>
          <p:cNvSpPr/>
          <p:nvPr/>
        </p:nvSpPr>
        <p:spPr>
          <a:xfrm flipV="1">
            <a:off x="1598262" y="2134806"/>
            <a:ext cx="2543881" cy="2589586"/>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4" name="Line">
            <a:extLst>
              <a:ext uri="{FF2B5EF4-FFF2-40B4-BE49-F238E27FC236}">
                <a16:creationId xmlns:a16="http://schemas.microsoft.com/office/drawing/2014/main" id="{59A19F16-3B35-0846-ABAF-F57C1346F96F}"/>
              </a:ext>
            </a:extLst>
          </p:cNvPr>
          <p:cNvSpPr/>
          <p:nvPr/>
        </p:nvSpPr>
        <p:spPr>
          <a:xfrm flipV="1">
            <a:off x="1617236" y="2134807"/>
            <a:ext cx="2543882" cy="1038204"/>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5" name="Line">
            <a:extLst>
              <a:ext uri="{FF2B5EF4-FFF2-40B4-BE49-F238E27FC236}">
                <a16:creationId xmlns:a16="http://schemas.microsoft.com/office/drawing/2014/main" id="{68BDE1A9-3524-EF41-B717-1D62E41174BD}"/>
              </a:ext>
            </a:extLst>
          </p:cNvPr>
          <p:cNvSpPr/>
          <p:nvPr/>
        </p:nvSpPr>
        <p:spPr>
          <a:xfrm flipV="1">
            <a:off x="1598261" y="2125260"/>
            <a:ext cx="2562857" cy="9690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6" name="Line">
            <a:extLst>
              <a:ext uri="{FF2B5EF4-FFF2-40B4-BE49-F238E27FC236}">
                <a16:creationId xmlns:a16="http://schemas.microsoft.com/office/drawing/2014/main" id="{86EA52DC-65B9-8A43-AB19-510833D00EB9}"/>
              </a:ext>
            </a:extLst>
          </p:cNvPr>
          <p:cNvSpPr/>
          <p:nvPr/>
        </p:nvSpPr>
        <p:spPr>
          <a:xfrm>
            <a:off x="1576940" y="1279271"/>
            <a:ext cx="2584178" cy="842340"/>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sz="2800" dirty="0"/>
              <a:t>Perceptron: simplified view with </a:t>
            </a:r>
            <a:r>
              <a:rPr lang="en-US" sz="2800" dirty="0">
                <a:solidFill>
                  <a:srgbClr val="850000"/>
                </a:solidFill>
              </a:rPr>
              <a:t>two </a:t>
            </a:r>
            <a:r>
              <a:rPr lang="en-US" sz="2800" dirty="0" err="1"/>
              <a:t>perceptrons</a:t>
            </a:r>
            <a:endParaRPr lang="en-US" sz="3200" dirty="0"/>
          </a:p>
        </p:txBody>
      </p:sp>
      <p:sp>
        <p:nvSpPr>
          <p:cNvPr id="4" name="Line">
            <a:extLst>
              <a:ext uri="{FF2B5EF4-FFF2-40B4-BE49-F238E27FC236}">
                <a16:creationId xmlns:a16="http://schemas.microsoft.com/office/drawing/2014/main" id="{316B4BA9-4CDB-C849-ADBE-A1DDD845CE91}"/>
              </a:ext>
            </a:extLst>
          </p:cNvPr>
          <p:cNvSpPr/>
          <p:nvPr/>
        </p:nvSpPr>
        <p:spPr>
          <a:xfrm>
            <a:off x="4148691" y="315658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1834115" y="1321082"/>
            <a:ext cx="2327003" cy="181153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1576939" y="2251370"/>
            <a:ext cx="2590727" cy="878845"/>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1576941" y="3182558"/>
            <a:ext cx="2590726"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1576941" y="3092593"/>
            <a:ext cx="2590726" cy="163180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3872084"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2"/>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3"/>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4"/>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5"/>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6"/>
          <a:stretch>
            <a:fillRect/>
          </a:stretch>
        </p:blipFill>
        <p:spPr>
          <a:xfrm>
            <a:off x="1569610" y="3746571"/>
            <a:ext cx="47626" cy="323851"/>
          </a:xfrm>
          <a:prstGeom prst="rect">
            <a:avLst/>
          </a:prstGeom>
          <a:ln w="12700">
            <a:miter lim="400000"/>
          </a:ln>
        </p:spPr>
      </p:pic>
      <p:sp>
        <p:nvSpPr>
          <p:cNvPr id="30" name="output">
            <a:extLst>
              <a:ext uri="{FF2B5EF4-FFF2-40B4-BE49-F238E27FC236}">
                <a16:creationId xmlns:a16="http://schemas.microsoft.com/office/drawing/2014/main" id="{021CA2AB-7FE4-CA46-99AA-D5DA4B724320}"/>
              </a:ext>
            </a:extLst>
          </p:cNvPr>
          <p:cNvSpPr txBox="1"/>
          <p:nvPr/>
        </p:nvSpPr>
        <p:spPr>
          <a:xfrm>
            <a:off x="7256882" y="3002695"/>
            <a:ext cx="42800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
        <p:nvSpPr>
          <p:cNvPr id="20" name="Line">
            <a:extLst>
              <a:ext uri="{FF2B5EF4-FFF2-40B4-BE49-F238E27FC236}">
                <a16:creationId xmlns:a16="http://schemas.microsoft.com/office/drawing/2014/main" id="{6E28E2BF-EF9A-4545-9852-134D072E12D4}"/>
              </a:ext>
            </a:extLst>
          </p:cNvPr>
          <p:cNvSpPr/>
          <p:nvPr/>
        </p:nvSpPr>
        <p:spPr>
          <a:xfrm>
            <a:off x="4162807" y="210883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1" name="Circle">
            <a:extLst>
              <a:ext uri="{FF2B5EF4-FFF2-40B4-BE49-F238E27FC236}">
                <a16:creationId xmlns:a16="http://schemas.microsoft.com/office/drawing/2014/main" id="{5E5E741F-DA79-BD43-A81F-4FFCE2461784}"/>
              </a:ext>
            </a:extLst>
          </p:cNvPr>
          <p:cNvSpPr/>
          <p:nvPr/>
        </p:nvSpPr>
        <p:spPr>
          <a:xfrm>
            <a:off x="3886200" y="18288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2" name="output">
            <a:extLst>
              <a:ext uri="{FF2B5EF4-FFF2-40B4-BE49-F238E27FC236}">
                <a16:creationId xmlns:a16="http://schemas.microsoft.com/office/drawing/2014/main" id="{7F15EF59-7BEE-7245-954A-48812A526946}"/>
              </a:ext>
            </a:extLst>
          </p:cNvPr>
          <p:cNvSpPr txBox="1"/>
          <p:nvPr/>
        </p:nvSpPr>
        <p:spPr>
          <a:xfrm>
            <a:off x="7307065" y="1954945"/>
            <a:ext cx="355868"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cat</a:t>
            </a:r>
            <a:endParaRPr sz="1500" kern="0" dirty="0">
              <a:solidFill>
                <a:srgbClr val="000000"/>
              </a:solidFill>
            </a:endParaRPr>
          </a:p>
        </p:txBody>
      </p:sp>
    </p:spTree>
    <p:extLst>
      <p:ext uri="{BB962C8B-B14F-4D97-AF65-F5344CB8AC3E}">
        <p14:creationId xmlns:p14="http://schemas.microsoft.com/office/powerpoint/2010/main" val="1640694951"/>
      </p:ext>
    </p:extLst>
  </p:cSld>
  <p:clrMapOvr>
    <a:masterClrMapping/>
  </p:clrMapOvr>
  <mc:AlternateContent xmlns:mc="http://schemas.openxmlformats.org/markup-compatibility/2006" xmlns:p14="http://schemas.microsoft.com/office/powerpoint/2010/main">
    <mc:Choice Requires="p14">
      <p:transition spd="slow" p14:dur="2000" advTm="14018"/>
    </mc:Choice>
    <mc:Fallback xmlns="">
      <p:transition spd="slow" advTm="14018"/>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C075-7116-DB46-8DD5-171AD6ADAC41}"/>
              </a:ext>
            </a:extLst>
          </p:cNvPr>
          <p:cNvSpPr>
            <a:spLocks noGrp="1"/>
          </p:cNvSpPr>
          <p:nvPr>
            <p:ph type="title"/>
          </p:nvPr>
        </p:nvSpPr>
        <p:spPr/>
        <p:txBody>
          <a:bodyPr/>
          <a:lstStyle/>
          <a:p>
            <a:r>
              <a:rPr lang="en-US" sz="3200" dirty="0"/>
              <a:t>2-layer network: mathematical formula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B39D86-13FC-F440-A56A-FB00288C5F83}"/>
                  </a:ext>
                </a:extLst>
              </p:cNvPr>
              <p:cNvSpPr>
                <a:spLocks noGrp="1"/>
              </p:cNvSpPr>
              <p:nvPr>
                <p:ph idx="1"/>
              </p:nvPr>
            </p:nvSpPr>
            <p:spPr>
              <a:xfrm>
                <a:off x="457202" y="1200153"/>
                <a:ext cx="7931603" cy="3737369"/>
              </a:xfrm>
            </p:spPr>
            <p:txBody>
              <a:bodyPr>
                <a:normAutofit lnSpcReduction="10000"/>
              </a:bodyPr>
              <a:lstStyle/>
              <a:p>
                <a:r>
                  <a:rPr lang="en-US" sz="2100" dirty="0"/>
                  <a:t>linear classifier:</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𝑊𝑥</m:t>
                      </m:r>
                    </m:oMath>
                  </m:oMathPara>
                </a14:m>
                <a:endParaRPr lang="en-US" sz="2100" dirty="0"/>
              </a:p>
              <a:p>
                <a:r>
                  <a:rPr lang="en-US" sz="2100" dirty="0"/>
                  <a:t>2-layer network:</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2</m:t>
                          </m:r>
                        </m:sub>
                      </m:sSub>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m:t>
                              </m:r>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1</m:t>
                                  </m:r>
                                </m:sub>
                              </m:sSub>
                              <m:r>
                                <a:rPr lang="en-US" sz="2100" i="1">
                                  <a:latin typeface="Cambria Math" panose="02040503050406030204" pitchFamily="18" charset="0"/>
                                </a:rPr>
                                <m:t>𝑥</m:t>
                              </m:r>
                            </m:e>
                          </m:d>
                        </m:e>
                      </m:func>
                    </m:oMath>
                  </m:oMathPara>
                </a14:m>
                <a:endParaRPr lang="en-US" sz="2100" dirty="0"/>
              </a:p>
              <a:p>
                <a:pPr marL="0" indent="0">
                  <a:buNone/>
                </a:pPr>
                <a:endParaRPr lang="en-US" sz="2100" dirty="0"/>
              </a:p>
              <a:p>
                <a:pPr marL="0" indent="0">
                  <a:buNone/>
                </a:pPr>
                <a:r>
                  <a:rPr lang="en-US" sz="2100" dirty="0"/>
                  <a:t>We know the size of </a:t>
                </a:r>
                <a14:m>
                  <m:oMath xmlns:m="http://schemas.openxmlformats.org/officeDocument/2006/math">
                    <m:r>
                      <a:rPr lang="en-US" sz="2100" i="1">
                        <a:latin typeface="Cambria Math" panose="02040503050406030204" pitchFamily="18" charset="0"/>
                      </a:rPr>
                      <m:t>𝑥</m:t>
                    </m:r>
                    <m:r>
                      <a:rPr lang="en-US" sz="2100" i="1">
                        <a:latin typeface="Cambria Math" panose="02040503050406030204" pitchFamily="18" charset="0"/>
                      </a:rPr>
                      <m:t>=1×3072</m:t>
                    </m:r>
                  </m:oMath>
                </a14:m>
                <a:r>
                  <a:rPr lang="en-US" sz="2100" dirty="0"/>
                  <a:t> and </a:t>
                </a:r>
                <a14:m>
                  <m:oMath xmlns:m="http://schemas.openxmlformats.org/officeDocument/2006/math">
                    <m:r>
                      <m:rPr>
                        <m:sty m:val="p"/>
                      </m:rPr>
                      <a:rPr lang="en-US" sz="2100">
                        <a:latin typeface="Cambria Math" panose="02040503050406030204" pitchFamily="18" charset="0"/>
                      </a:rPr>
                      <m:t>y</m:t>
                    </m:r>
                    <m:r>
                      <a:rPr lang="en-US" sz="2100">
                        <a:latin typeface="Cambria Math" panose="02040503050406030204" pitchFamily="18" charset="0"/>
                      </a:rPr>
                      <m:t>=10</m:t>
                    </m:r>
                    <m:r>
                      <a:rPr lang="en-US" sz="2100" i="1">
                        <a:latin typeface="Cambria Math" panose="02040503050406030204" pitchFamily="18" charset="0"/>
                        <a:ea typeface="Cambria Math" panose="02040503050406030204" pitchFamily="18" charset="0"/>
                      </a:rPr>
                      <m:t>×1</m:t>
                    </m:r>
                  </m:oMath>
                </a14:m>
                <a:endParaRPr lang="en-US" sz="2100" dirty="0">
                  <a:ea typeface="Cambria Math" panose="02040503050406030204" pitchFamily="18" charset="0"/>
                </a:endParaRPr>
              </a:p>
              <a:p>
                <a:pPr marL="0" indent="0">
                  <a:buNone/>
                </a:pPr>
                <a:r>
                  <a:rPr lang="en-US" sz="2100" dirty="0"/>
                  <a:t>So what are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1</m:t>
                        </m:r>
                      </m:sub>
                    </m:sSub>
                  </m:oMath>
                </a14:m>
                <a:r>
                  <a:rPr lang="en-US" sz="2100" dirty="0"/>
                  <a:t>and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2</m:t>
                        </m:r>
                      </m:sub>
                    </m:sSub>
                  </m:oMath>
                </a14:m>
                <a:endParaRPr lang="en-US" sz="2100" dirty="0"/>
              </a:p>
              <a:p>
                <a:pPr marL="0" indent="0">
                  <a:buNone/>
                </a:pPr>
                <a:endParaRPr lang="en-US" sz="2100" dirty="0"/>
              </a:p>
              <a:p>
                <a:pPr marL="0" indent="0">
                  <a:buNone/>
                </a:pPr>
                <a:r>
                  <a:rPr lang="en-US" sz="2100" dirty="0"/>
                  <a:t>We know that they must be: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h</m:t>
                    </m:r>
                    <m:r>
                      <a:rPr lang="en-US" sz="2100" i="1">
                        <a:latin typeface="Cambria Math" panose="02040503050406030204" pitchFamily="18" charset="0"/>
                        <a:ea typeface="Cambria Math" panose="02040503050406030204" pitchFamily="18" charset="0"/>
                      </a:rPr>
                      <m:t>×3072</m:t>
                    </m:r>
                  </m:oMath>
                </a14:m>
                <a:r>
                  <a:rPr lang="en-US" sz="2100" dirty="0"/>
                  <a:t>and </a:t>
                </a:r>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2</m:t>
                        </m:r>
                      </m:sub>
                    </m:sSub>
                    <m:r>
                      <a:rPr lang="en-US" sz="2100" i="1">
                        <a:latin typeface="Cambria Math" panose="02040503050406030204" pitchFamily="18" charset="0"/>
                      </a:rPr>
                      <m:t>=10</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h</m:t>
                    </m:r>
                  </m:oMath>
                </a14:m>
                <a:endParaRPr lang="en-US" sz="2100" dirty="0">
                  <a:ea typeface="Cambria Math" panose="02040503050406030204" pitchFamily="18" charset="0"/>
                </a:endParaRPr>
              </a:p>
              <a:p>
                <a:pPr marL="0" indent="0">
                  <a:buNone/>
                </a:pPr>
                <a:r>
                  <a:rPr lang="en-US" sz="2100" dirty="0">
                    <a:solidFill>
                      <a:srgbClr val="850000"/>
                    </a:solidFill>
                  </a:rPr>
                  <a:t>h is a new hyperparameter!</a:t>
                </a:r>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xmlns:a14="http://schemas.microsoft.com/office/drawing/2010/main" xmlns="" id="{B8B39D86-13FC-F440-A56A-FB00288C5F83}"/>
                  </a:ext>
                </a:extLst>
              </p:cNvPr>
              <p:cNvSpPr>
                <a:spLocks noGrp="1" noRot="1" noChangeAspect="1" noMove="1" noResize="1" noEditPoints="1" noAdjustHandles="1" noChangeArrowheads="1" noChangeShapeType="1" noTextEdit="1"/>
              </p:cNvSpPr>
              <p:nvPr>
                <p:ph idx="1"/>
              </p:nvPr>
            </p:nvSpPr>
            <p:spPr>
              <a:xfrm>
                <a:off x="457202" y="1200153"/>
                <a:ext cx="7931603" cy="3737369"/>
              </a:xfrm>
              <a:blipFill rotWithShape="0">
                <a:blip r:embed="rId2"/>
                <a:stretch>
                  <a:fillRect l="-922" t="-2121"/>
                </a:stretch>
              </a:blipFill>
            </p:spPr>
            <p:txBody>
              <a:bodyPr/>
              <a:lstStyle/>
              <a:p>
                <a:r>
                  <a:rPr lang="en-US">
                    <a:noFill/>
                  </a:rPr>
                  <a:t> </a:t>
                </a:r>
              </a:p>
            </p:txBody>
          </p:sp>
        </mc:Fallback>
      </mc:AlternateContent>
    </p:spTree>
    <p:extLst>
      <p:ext uri="{BB962C8B-B14F-4D97-AF65-F5344CB8AC3E}">
        <p14:creationId xmlns:p14="http://schemas.microsoft.com/office/powerpoint/2010/main" val="188059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C075-7116-DB46-8DD5-171AD6ADAC41}"/>
              </a:ext>
            </a:extLst>
          </p:cNvPr>
          <p:cNvSpPr>
            <a:spLocks noGrp="1"/>
          </p:cNvSpPr>
          <p:nvPr>
            <p:ph type="title"/>
          </p:nvPr>
        </p:nvSpPr>
        <p:spPr/>
        <p:txBody>
          <a:bodyPr/>
          <a:lstStyle/>
          <a:p>
            <a:r>
              <a:rPr lang="en-US" sz="3200" dirty="0"/>
              <a:t>2-layer network: mathematical formula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B39D86-13FC-F440-A56A-FB00288C5F83}"/>
                  </a:ext>
                </a:extLst>
              </p:cNvPr>
              <p:cNvSpPr>
                <a:spLocks noGrp="1"/>
              </p:cNvSpPr>
              <p:nvPr>
                <p:ph idx="1"/>
              </p:nvPr>
            </p:nvSpPr>
            <p:spPr>
              <a:xfrm>
                <a:off x="457202" y="1200153"/>
                <a:ext cx="7931603" cy="3737369"/>
              </a:xfrm>
            </p:spPr>
            <p:txBody>
              <a:bodyPr>
                <a:normAutofit/>
              </a:bodyPr>
              <a:lstStyle/>
              <a:p>
                <a:r>
                  <a:rPr lang="en-US" sz="2100" dirty="0"/>
                  <a:t>linear classifier:</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𝑊𝑥</m:t>
                      </m:r>
                    </m:oMath>
                  </m:oMathPara>
                </a14:m>
                <a:endParaRPr lang="en-US" sz="2100" dirty="0"/>
              </a:p>
              <a:p>
                <a:r>
                  <a:rPr lang="en-US" sz="2100" dirty="0"/>
                  <a:t>2-layer network:</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𝑦</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2</m:t>
                          </m:r>
                        </m:sub>
                      </m:sSub>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0,</m:t>
                              </m:r>
                              <m:sSub>
                                <m:sSubPr>
                                  <m:ctrlPr>
                                    <a:rPr lang="en-US" sz="2100" i="1">
                                      <a:latin typeface="Cambria Math" panose="02040503050406030204" pitchFamily="18" charset="0"/>
                                    </a:rPr>
                                  </m:ctrlPr>
                                </m:sSubPr>
                                <m:e>
                                  <m:r>
                                    <a:rPr lang="en-US" sz="2100" i="1">
                                      <a:latin typeface="Cambria Math" panose="02040503050406030204" pitchFamily="18" charset="0"/>
                                    </a:rPr>
                                    <m:t>𝑊</m:t>
                                  </m:r>
                                </m:e>
                                <m:sub>
                                  <m:r>
                                    <a:rPr lang="en-US" sz="2100" i="1">
                                      <a:latin typeface="Cambria Math" panose="02040503050406030204" pitchFamily="18" charset="0"/>
                                    </a:rPr>
                                    <m:t>1</m:t>
                                  </m:r>
                                </m:sub>
                              </m:sSub>
                              <m:r>
                                <a:rPr lang="en-US" sz="2100" i="1">
                                  <a:latin typeface="Cambria Math" panose="02040503050406030204" pitchFamily="18" charset="0"/>
                                </a:rPr>
                                <m:t>𝑥</m:t>
                              </m:r>
                            </m:e>
                          </m:d>
                        </m:e>
                      </m:func>
                    </m:oMath>
                  </m:oMathPara>
                </a14:m>
                <a:endParaRPr lang="en-US" sz="2100" dirty="0"/>
              </a:p>
              <a:p>
                <a:pPr marL="0" indent="0">
                  <a:buNone/>
                </a:pPr>
                <a:endParaRPr lang="en-US" sz="2100" dirty="0"/>
              </a:p>
              <a:p>
                <a:pPr marL="0" indent="0">
                  <a:buNone/>
                </a:pPr>
                <a:r>
                  <a:rPr lang="en-US" sz="2100" dirty="0"/>
                  <a:t>Why is the max(0, _) necessary? Let's see what happens when we remove it:</a:t>
                </a:r>
              </a:p>
              <a:p>
                <a:pPr marL="0" indent="0">
                  <a:buNone/>
                </a:pPr>
                <a14:m>
                  <m:oMathPara xmlns:m="http://schemas.openxmlformats.org/officeDocument/2006/math">
                    <m:oMathParaPr>
                      <m:jc m:val="centerGroup"/>
                    </m:oMathParaPr>
                    <m:oMath xmlns:m="http://schemas.openxmlformats.org/officeDocument/2006/math">
                      <m:r>
                        <a:rPr lang="en-US" sz="2100" i="1">
                          <a:solidFill>
                            <a:srgbClr val="850000"/>
                          </a:solidFill>
                          <a:latin typeface="Cambria Math" panose="02040503050406030204" pitchFamily="18" charset="0"/>
                        </a:rPr>
                        <m:t>𝑦</m:t>
                      </m:r>
                      <m:r>
                        <a:rPr lang="en-US" sz="2100" i="1">
                          <a:solidFill>
                            <a:srgbClr val="850000"/>
                          </a:solidFill>
                          <a:latin typeface="Cambria Math" panose="02040503050406030204" pitchFamily="18" charset="0"/>
                        </a:rPr>
                        <m:t>=</m:t>
                      </m:r>
                      <m:sSub>
                        <m:sSubPr>
                          <m:ctrlPr>
                            <a:rPr lang="en-US" sz="2100" i="1">
                              <a:solidFill>
                                <a:srgbClr val="850000"/>
                              </a:solidFill>
                              <a:latin typeface="Cambria Math" panose="02040503050406030204" pitchFamily="18" charset="0"/>
                            </a:rPr>
                          </m:ctrlPr>
                        </m:sSubPr>
                        <m:e>
                          <m:r>
                            <a:rPr lang="en-US" sz="2100" i="1">
                              <a:solidFill>
                                <a:srgbClr val="850000"/>
                              </a:solidFill>
                              <a:latin typeface="Cambria Math" panose="02040503050406030204" pitchFamily="18" charset="0"/>
                            </a:rPr>
                            <m:t>𝑊</m:t>
                          </m:r>
                        </m:e>
                        <m:sub>
                          <m:r>
                            <a:rPr lang="en-US" sz="2100" i="1">
                              <a:solidFill>
                                <a:srgbClr val="850000"/>
                              </a:solidFill>
                              <a:latin typeface="Cambria Math" panose="02040503050406030204" pitchFamily="18" charset="0"/>
                            </a:rPr>
                            <m:t>2</m:t>
                          </m:r>
                        </m:sub>
                      </m:sSub>
                      <m:sSub>
                        <m:sSubPr>
                          <m:ctrlPr>
                            <a:rPr lang="en-US" sz="2100" i="1">
                              <a:solidFill>
                                <a:srgbClr val="850000"/>
                              </a:solidFill>
                              <a:latin typeface="Cambria Math" panose="02040503050406030204" pitchFamily="18" charset="0"/>
                            </a:rPr>
                          </m:ctrlPr>
                        </m:sSubPr>
                        <m:e>
                          <m:r>
                            <a:rPr lang="en-US" sz="2100" i="1">
                              <a:solidFill>
                                <a:srgbClr val="850000"/>
                              </a:solidFill>
                              <a:latin typeface="Cambria Math" panose="02040503050406030204" pitchFamily="18" charset="0"/>
                            </a:rPr>
                            <m:t>𝑊</m:t>
                          </m:r>
                        </m:e>
                        <m:sub>
                          <m:r>
                            <a:rPr lang="en-US" sz="2100" i="1">
                              <a:solidFill>
                                <a:srgbClr val="850000"/>
                              </a:solidFill>
                              <a:latin typeface="Cambria Math" panose="02040503050406030204" pitchFamily="18" charset="0"/>
                            </a:rPr>
                            <m:t>1</m:t>
                          </m:r>
                        </m:sub>
                      </m:sSub>
                      <m:r>
                        <a:rPr lang="en-US" sz="2100" i="1">
                          <a:solidFill>
                            <a:srgbClr val="850000"/>
                          </a:solidFill>
                          <a:latin typeface="Cambria Math" panose="02040503050406030204" pitchFamily="18" charset="0"/>
                        </a:rPr>
                        <m:t>𝑥</m:t>
                      </m:r>
                      <m:r>
                        <a:rPr lang="en-US" sz="2100">
                          <a:solidFill>
                            <a:srgbClr val="850000"/>
                          </a:solidFill>
                          <a:latin typeface="Cambria Math" panose="02040503050406030204" pitchFamily="18" charset="0"/>
                        </a:rPr>
                        <m:t>=</m:t>
                      </m:r>
                      <m:r>
                        <m:rPr>
                          <m:sty m:val="p"/>
                        </m:rPr>
                        <a:rPr lang="en-US" sz="2100">
                          <a:solidFill>
                            <a:srgbClr val="850000"/>
                          </a:solidFill>
                          <a:latin typeface="Cambria Math" panose="02040503050406030204" pitchFamily="18" charset="0"/>
                        </a:rPr>
                        <m:t>W</m:t>
                      </m:r>
                      <m:r>
                        <a:rPr lang="en-US" sz="2100" i="1">
                          <a:solidFill>
                            <a:srgbClr val="850000"/>
                          </a:solidFill>
                          <a:latin typeface="Cambria Math" panose="02040503050406030204" pitchFamily="18" charset="0"/>
                        </a:rPr>
                        <m:t>𝑥</m:t>
                      </m:r>
                    </m:oMath>
                  </m:oMathPara>
                </a14:m>
                <a:endParaRPr lang="en-US" sz="2100" dirty="0">
                  <a:solidFill>
                    <a:srgbClr val="850000"/>
                  </a:solidFill>
                </a:endParaRPr>
              </a:p>
              <a:p>
                <a:pPr marL="0" indent="0">
                  <a:buNone/>
                </a:pPr>
                <a:r>
                  <a:rPr lang="en-US" sz="2100" dirty="0"/>
                  <a:t>where</a:t>
                </a:r>
              </a:p>
              <a:p>
                <a:pPr marL="0" indent="0">
                  <a:buNone/>
                </a:pPr>
                <a14:m>
                  <m:oMathPara xmlns:m="http://schemas.openxmlformats.org/officeDocument/2006/math">
                    <m:oMathParaPr>
                      <m:jc m:val="centerGroup"/>
                    </m:oMathParaPr>
                    <m:oMath xmlns:m="http://schemas.openxmlformats.org/officeDocument/2006/math">
                      <m:r>
                        <m:rPr>
                          <m:sty m:val="p"/>
                        </m:rPr>
                        <a:rPr lang="en-US" sz="2100">
                          <a:solidFill>
                            <a:srgbClr val="850000"/>
                          </a:solidFill>
                          <a:latin typeface="Cambria Math" panose="02040503050406030204" pitchFamily="18" charset="0"/>
                        </a:rPr>
                        <m:t>W</m:t>
                      </m:r>
                      <m:r>
                        <a:rPr lang="en-US" sz="2100">
                          <a:solidFill>
                            <a:srgbClr val="850000"/>
                          </a:solidFill>
                          <a:latin typeface="Cambria Math" panose="02040503050406030204" pitchFamily="18" charset="0"/>
                        </a:rPr>
                        <m:t>=</m:t>
                      </m:r>
                      <m:sSub>
                        <m:sSubPr>
                          <m:ctrlPr>
                            <a:rPr lang="en-US" sz="2100" i="1">
                              <a:solidFill>
                                <a:srgbClr val="850000"/>
                              </a:solidFill>
                              <a:latin typeface="Cambria Math" panose="02040503050406030204" pitchFamily="18" charset="0"/>
                            </a:rPr>
                          </m:ctrlPr>
                        </m:sSubPr>
                        <m:e>
                          <m:r>
                            <a:rPr lang="en-US" sz="2100" i="1">
                              <a:solidFill>
                                <a:srgbClr val="850000"/>
                              </a:solidFill>
                              <a:latin typeface="Cambria Math" panose="02040503050406030204" pitchFamily="18" charset="0"/>
                            </a:rPr>
                            <m:t>𝑊</m:t>
                          </m:r>
                        </m:e>
                        <m:sub>
                          <m:r>
                            <a:rPr lang="en-US" sz="2100" i="1">
                              <a:solidFill>
                                <a:srgbClr val="850000"/>
                              </a:solidFill>
                              <a:latin typeface="Cambria Math" panose="02040503050406030204" pitchFamily="18" charset="0"/>
                            </a:rPr>
                            <m:t>2</m:t>
                          </m:r>
                        </m:sub>
                      </m:sSub>
                      <m:sSub>
                        <m:sSubPr>
                          <m:ctrlPr>
                            <a:rPr lang="en-US" sz="2100" i="1">
                              <a:solidFill>
                                <a:srgbClr val="850000"/>
                              </a:solidFill>
                              <a:latin typeface="Cambria Math" panose="02040503050406030204" pitchFamily="18" charset="0"/>
                            </a:rPr>
                          </m:ctrlPr>
                        </m:sSubPr>
                        <m:e>
                          <m:r>
                            <a:rPr lang="en-US" sz="2100" i="1">
                              <a:solidFill>
                                <a:srgbClr val="850000"/>
                              </a:solidFill>
                              <a:latin typeface="Cambria Math" panose="02040503050406030204" pitchFamily="18" charset="0"/>
                            </a:rPr>
                            <m:t>𝑊</m:t>
                          </m:r>
                        </m:e>
                        <m:sub>
                          <m:r>
                            <a:rPr lang="en-US" sz="2100" i="1">
                              <a:solidFill>
                                <a:srgbClr val="850000"/>
                              </a:solidFill>
                              <a:latin typeface="Cambria Math" panose="02040503050406030204" pitchFamily="18" charset="0"/>
                            </a:rPr>
                            <m:t>1</m:t>
                          </m:r>
                        </m:sub>
                      </m:sSub>
                    </m:oMath>
                  </m:oMathPara>
                </a14:m>
                <a:endParaRPr lang="en-US" sz="2100" dirty="0"/>
              </a:p>
              <a:p>
                <a:pPr marL="0" indent="0">
                  <a:buNone/>
                </a:pPr>
                <a:endParaRPr lang="en-US" sz="2100" dirty="0">
                  <a:solidFill>
                    <a:srgbClr val="850000"/>
                  </a:solidFill>
                </a:endParaRPr>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id="{B8B39D86-13FC-F440-A56A-FB00288C5F83}"/>
                  </a:ext>
                </a:extLst>
              </p:cNvPr>
              <p:cNvSpPr>
                <a:spLocks noGrp="1" noRot="1" noChangeAspect="1" noMove="1" noResize="1" noEditPoints="1" noAdjustHandles="1" noChangeArrowheads="1" noChangeShapeType="1" noTextEdit="1"/>
              </p:cNvSpPr>
              <p:nvPr>
                <p:ph idx="1"/>
              </p:nvPr>
            </p:nvSpPr>
            <p:spPr>
              <a:xfrm>
                <a:off x="609602" y="1600203"/>
                <a:ext cx="10575471" cy="4983159"/>
              </a:xfrm>
              <a:blipFill>
                <a:blip r:embed="rId2"/>
                <a:stretch>
                  <a:fillRect l="-1321" t="-1272"/>
                </a:stretch>
              </a:blipFill>
            </p:spPr>
            <p:txBody>
              <a:bodyPr/>
              <a:lstStyle/>
              <a:p>
                <a:r>
                  <a:rPr lang="en-US">
                    <a:noFill/>
                  </a:rPr>
                  <a:t> </a:t>
                </a:r>
              </a:p>
            </p:txBody>
          </p:sp>
        </mc:Fallback>
      </mc:AlternateContent>
    </p:spTree>
    <p:extLst>
      <p:ext uri="{BB962C8B-B14F-4D97-AF65-F5344CB8AC3E}">
        <p14:creationId xmlns:p14="http://schemas.microsoft.com/office/powerpoint/2010/main" val="521210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C075-7116-DB46-8DD5-171AD6ADAC41}"/>
              </a:ext>
            </a:extLst>
          </p:cNvPr>
          <p:cNvSpPr>
            <a:spLocks noGrp="1"/>
          </p:cNvSpPr>
          <p:nvPr>
            <p:ph type="title"/>
          </p:nvPr>
        </p:nvSpPr>
        <p:spPr/>
        <p:txBody>
          <a:bodyPr/>
          <a:lstStyle/>
          <a:p>
            <a:r>
              <a:rPr lang="en-US" dirty="0"/>
              <a:t>Activation function</a:t>
            </a:r>
          </a:p>
        </p:txBody>
      </p:sp>
      <p:sp>
        <p:nvSpPr>
          <p:cNvPr id="3" name="Content Placeholder 2">
            <a:extLst>
              <a:ext uri="{FF2B5EF4-FFF2-40B4-BE49-F238E27FC236}">
                <a16:creationId xmlns:a16="http://schemas.microsoft.com/office/drawing/2014/main" id="{B8B39D86-13FC-F440-A56A-FB00288C5F83}"/>
              </a:ext>
            </a:extLst>
          </p:cNvPr>
          <p:cNvSpPr>
            <a:spLocks noGrp="1"/>
          </p:cNvSpPr>
          <p:nvPr>
            <p:ph idx="1"/>
          </p:nvPr>
        </p:nvSpPr>
        <p:spPr>
          <a:xfrm>
            <a:off x="426429" y="914401"/>
            <a:ext cx="7931603" cy="3737369"/>
          </a:xfrm>
        </p:spPr>
        <p:txBody>
          <a:bodyPr>
            <a:normAutofit/>
          </a:bodyPr>
          <a:lstStyle/>
          <a:p>
            <a:pPr marL="0" indent="0">
              <a:buNone/>
            </a:pPr>
            <a:r>
              <a:rPr lang="en-US" sz="2100" dirty="0"/>
              <a:t>The non-linear max function allows models to learn more complex transformations for features.</a:t>
            </a:r>
          </a:p>
          <a:p>
            <a:pPr marL="0" indent="0">
              <a:buNone/>
            </a:pPr>
            <a:r>
              <a:rPr lang="en-US" sz="2100" dirty="0">
                <a:solidFill>
                  <a:srgbClr val="850000"/>
                </a:solidFill>
              </a:rPr>
              <a:t>Choosing the right activation function is another new hyperparameter!</a:t>
            </a:r>
          </a:p>
        </p:txBody>
      </p:sp>
      <p:pic>
        <p:nvPicPr>
          <p:cNvPr id="5" name="Picture 4" descr="A close up of a map&#10;&#10;Description automatically generated">
            <a:extLst>
              <a:ext uri="{FF2B5EF4-FFF2-40B4-BE49-F238E27FC236}">
                <a16:creationId xmlns:a16="http://schemas.microsoft.com/office/drawing/2014/main" id="{4C68698E-D469-0E44-BC8C-F05A113071D8}"/>
              </a:ext>
            </a:extLst>
          </p:cNvPr>
          <p:cNvPicPr>
            <a:picLocks noChangeAspect="1"/>
          </p:cNvPicPr>
          <p:nvPr/>
        </p:nvPicPr>
        <p:blipFill>
          <a:blip r:embed="rId2"/>
          <a:stretch>
            <a:fillRect/>
          </a:stretch>
        </p:blipFill>
        <p:spPr>
          <a:xfrm>
            <a:off x="1297337" y="2347443"/>
            <a:ext cx="6549326" cy="2796058"/>
          </a:xfrm>
          <a:prstGeom prst="rect">
            <a:avLst/>
          </a:prstGeom>
        </p:spPr>
      </p:pic>
    </p:spTree>
    <p:extLst>
      <p:ext uri="{BB962C8B-B14F-4D97-AF65-F5344CB8AC3E}">
        <p14:creationId xmlns:p14="http://schemas.microsoft.com/office/powerpoint/2010/main" val="3943210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 </a:t>
            </a:r>
          </a:p>
        </p:txBody>
      </p:sp>
      <p:sp>
        <p:nvSpPr>
          <p:cNvPr id="3" name="Content Placeholder 2"/>
          <p:cNvSpPr>
            <a:spLocks noGrp="1"/>
          </p:cNvSpPr>
          <p:nvPr>
            <p:ph idx="1"/>
          </p:nvPr>
        </p:nvSpPr>
        <p:spPr/>
        <p:txBody>
          <a:bodyPr>
            <a:normAutofit/>
          </a:bodyPr>
          <a:lstStyle/>
          <a:p>
            <a:r>
              <a:rPr lang="en-US" dirty="0">
                <a:solidFill>
                  <a:schemeClr val="tx1">
                    <a:lumMod val="25000"/>
                    <a:lumOff val="75000"/>
                  </a:schemeClr>
                </a:solidFill>
              </a:rPr>
              <a:t>Perceptron</a:t>
            </a:r>
          </a:p>
          <a:p>
            <a:r>
              <a:rPr lang="en-US" dirty="0">
                <a:solidFill>
                  <a:schemeClr val="tx1">
                    <a:lumMod val="25000"/>
                    <a:lumOff val="75000"/>
                  </a:schemeClr>
                </a:solidFill>
              </a:rPr>
              <a:t>Linear classifier</a:t>
            </a:r>
          </a:p>
          <a:p>
            <a:r>
              <a:rPr lang="en-US" dirty="0">
                <a:solidFill>
                  <a:schemeClr val="tx1">
                    <a:lumMod val="25000"/>
                    <a:lumOff val="75000"/>
                  </a:schemeClr>
                </a:solidFill>
              </a:rPr>
              <a:t>Loss function</a:t>
            </a:r>
          </a:p>
          <a:p>
            <a:r>
              <a:rPr lang="en-US" dirty="0">
                <a:solidFill>
                  <a:schemeClr val="tx1">
                    <a:lumMod val="25000"/>
                    <a:lumOff val="75000"/>
                  </a:schemeClr>
                </a:solidFill>
              </a:rPr>
              <a:t>Gradient descent and backpropagation</a:t>
            </a:r>
          </a:p>
          <a:p>
            <a:r>
              <a:rPr lang="en-US" dirty="0"/>
              <a:t>Introduction to Convolutional Neural Networks</a:t>
            </a:r>
          </a:p>
        </p:txBody>
      </p:sp>
    </p:spTree>
    <p:extLst>
      <p:ext uri="{BB962C8B-B14F-4D97-AF65-F5344CB8AC3E}">
        <p14:creationId xmlns:p14="http://schemas.microsoft.com/office/powerpoint/2010/main" val="1677470865"/>
      </p:ext>
    </p:extLst>
  </p:cSld>
  <p:clrMapOvr>
    <a:masterClrMapping/>
  </p:clrMapOvr>
  <mc:AlternateContent xmlns:mc="http://schemas.openxmlformats.org/markup-compatibility/2006" xmlns:p14="http://schemas.microsoft.com/office/powerpoint/2010/main">
    <mc:Choice Requires="p14">
      <p:transition spd="slow" p14:dur="2000" advTm="6024"/>
    </mc:Choice>
    <mc:Fallback xmlns="">
      <p:transition spd="slow" advTm="6024"/>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6165056" y="4171950"/>
            <a:ext cx="1314450" cy="685800"/>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Prediction</a:t>
            </a:r>
          </a:p>
        </p:txBody>
      </p:sp>
      <p:sp>
        <p:nvSpPr>
          <p:cNvPr id="10" name="Rounded Rectangle 9"/>
          <p:cNvSpPr/>
          <p:nvPr/>
        </p:nvSpPr>
        <p:spPr>
          <a:xfrm>
            <a:off x="4622006" y="1028700"/>
            <a:ext cx="1200150" cy="628650"/>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Training Labels</a:t>
            </a:r>
          </a:p>
        </p:txBody>
      </p:sp>
      <p:grpSp>
        <p:nvGrpSpPr>
          <p:cNvPr id="156676" name="Group 12"/>
          <p:cNvGrpSpPr>
            <a:grpSpLocks/>
          </p:cNvGrpSpPr>
          <p:nvPr/>
        </p:nvGrpSpPr>
        <p:grpSpPr bwMode="auto">
          <a:xfrm>
            <a:off x="742950" y="1387696"/>
            <a:ext cx="1828800" cy="2137172"/>
            <a:chOff x="228600" y="1417320"/>
            <a:chExt cx="2438400" cy="2849880"/>
          </a:xfrm>
        </p:grpSpPr>
        <p:sp>
          <p:nvSpPr>
            <p:cNvPr id="156695" name="TextBox 7"/>
            <p:cNvSpPr txBox="1">
              <a:spLocks noChangeArrowheads="1"/>
            </p:cNvSpPr>
            <p:nvPr/>
          </p:nvSpPr>
          <p:spPr bwMode="auto">
            <a:xfrm>
              <a:off x="533400" y="1417320"/>
              <a:ext cx="1828800" cy="8618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00"/>
                </a:solidFill>
              </a:endParaRPr>
            </a:p>
          </p:txBody>
        </p:sp>
      </p:grpSp>
      <p:sp>
        <p:nvSpPr>
          <p:cNvPr id="12" name="Rounded Rectangle 11"/>
          <p:cNvSpPr/>
          <p:nvPr/>
        </p:nvSpPr>
        <p:spPr>
          <a:xfrm>
            <a:off x="4736306" y="2114550"/>
            <a:ext cx="1028700" cy="6858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Training</a:t>
            </a:r>
          </a:p>
        </p:txBody>
      </p:sp>
      <p:sp>
        <p:nvSpPr>
          <p:cNvPr id="15" name="Rounded Rectangle 14"/>
          <p:cNvSpPr/>
          <p:nvPr/>
        </p:nvSpPr>
        <p:spPr>
          <a:xfrm>
            <a:off x="3078956" y="2114550"/>
            <a:ext cx="1143000" cy="6858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Image Features</a:t>
            </a:r>
          </a:p>
        </p:txBody>
      </p:sp>
      <p:sp>
        <p:nvSpPr>
          <p:cNvPr id="19" name="Rounded Rectangle 18"/>
          <p:cNvSpPr/>
          <p:nvPr/>
        </p:nvSpPr>
        <p:spPr>
          <a:xfrm>
            <a:off x="2736056" y="4171950"/>
            <a:ext cx="1314450" cy="685800"/>
          </a:xfrm>
          <a:prstGeom prst="roundRect">
            <a:avLst/>
          </a:prstGeom>
          <a:solidFill>
            <a:srgbClr val="850000"/>
          </a:solidFill>
          <a:ln>
            <a:solidFill>
              <a:srgbClr val="85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Image Features</a:t>
            </a:r>
          </a:p>
        </p:txBody>
      </p:sp>
      <p:sp>
        <p:nvSpPr>
          <p:cNvPr id="10255" name="TextBox 21"/>
          <p:cNvSpPr txBox="1">
            <a:spLocks noChangeArrowheads="1"/>
          </p:cNvSpPr>
          <p:nvPr/>
        </p:nvSpPr>
        <p:spPr bwMode="auto">
          <a:xfrm>
            <a:off x="1135856" y="3943350"/>
            <a:ext cx="1125308"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00" dirty="0">
                <a:solidFill>
                  <a:srgbClr val="000000"/>
                </a:solidFill>
              </a:rPr>
              <a:t>Test Image</a:t>
            </a:r>
          </a:p>
        </p:txBody>
      </p:sp>
      <p:sp>
        <p:nvSpPr>
          <p:cNvPr id="24" name="Rounded Rectangle 23"/>
          <p:cNvSpPr/>
          <p:nvPr/>
        </p:nvSpPr>
        <p:spPr>
          <a:xfrm>
            <a:off x="6336506" y="2114550"/>
            <a:ext cx="1143000" cy="685800"/>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Learned Classifier</a:t>
            </a:r>
          </a:p>
        </p:txBody>
      </p:sp>
      <p:sp>
        <p:nvSpPr>
          <p:cNvPr id="25" name="Rounded Rectangle 24"/>
          <p:cNvSpPr/>
          <p:nvPr/>
        </p:nvSpPr>
        <p:spPr>
          <a:xfrm>
            <a:off x="4507706" y="4171950"/>
            <a:ext cx="1314450" cy="685800"/>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Learned Classifier</a:t>
            </a:r>
          </a:p>
        </p:txBody>
      </p:sp>
      <p:cxnSp>
        <p:nvCxnSpPr>
          <p:cNvPr id="3" name="Straight Arrow Connector 2"/>
          <p:cNvCxnSpPr>
            <a:stCxn id="11" idx="3"/>
            <a:endCxn id="15" idx="1"/>
          </p:cNvCxnSpPr>
          <p:nvPr/>
        </p:nvCxnSpPr>
        <p:spPr>
          <a:xfrm flipV="1">
            <a:off x="2571750" y="2457450"/>
            <a:ext cx="507206" cy="10406"/>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221956" y="2457450"/>
            <a:ext cx="51435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5765006" y="2457450"/>
            <a:ext cx="51435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5222081" y="1657350"/>
            <a:ext cx="0" cy="42910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5822156" y="4514850"/>
            <a:ext cx="34290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050506" y="451485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cxnSpLocks/>
            <a:endCxn id="19" idx="1"/>
          </p:cNvCxnSpPr>
          <p:nvPr/>
        </p:nvCxnSpPr>
        <p:spPr>
          <a:xfrm flipV="1">
            <a:off x="1964531" y="4514850"/>
            <a:ext cx="771525" cy="14288"/>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164931" y="2800350"/>
            <a:ext cx="1743075" cy="137160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4A5964FC-F899-6545-9CB1-357F29AAB478}"/>
              </a:ext>
            </a:extLst>
          </p:cNvPr>
          <p:cNvSpPr>
            <a:spLocks noGrp="1"/>
          </p:cNvSpPr>
          <p:nvPr>
            <p:ph type="title"/>
          </p:nvPr>
        </p:nvSpPr>
        <p:spPr/>
        <p:txBody>
          <a:bodyPr/>
          <a:lstStyle/>
          <a:p>
            <a:r>
              <a:rPr lang="en-US" dirty="0"/>
              <a:t>Recall: image classification pipeline</a:t>
            </a:r>
          </a:p>
        </p:txBody>
      </p:sp>
      <p:pic>
        <p:nvPicPr>
          <p:cNvPr id="26" name="Picture 2" descr="mage result for dog">
            <a:extLst>
              <a:ext uri="{FF2B5EF4-FFF2-40B4-BE49-F238E27FC236}">
                <a16:creationId xmlns:a16="http://schemas.microsoft.com/office/drawing/2014/main" id="{2121B574-71DD-8E4B-AAAF-085B198822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17" r="16599"/>
          <a:stretch/>
        </p:blipFill>
        <p:spPr bwMode="auto">
          <a:xfrm>
            <a:off x="1257300" y="4267678"/>
            <a:ext cx="704708" cy="612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room, board, white&#10;&#10;Description automatically generated">
            <a:extLst>
              <a:ext uri="{FF2B5EF4-FFF2-40B4-BE49-F238E27FC236}">
                <a16:creationId xmlns:a16="http://schemas.microsoft.com/office/drawing/2014/main" id="{9BD03CE4-9594-5942-B636-5E6B71BF25A0}"/>
              </a:ext>
            </a:extLst>
          </p:cNvPr>
          <p:cNvPicPr>
            <a:picLocks noChangeAspect="1"/>
          </p:cNvPicPr>
          <p:nvPr/>
        </p:nvPicPr>
        <p:blipFill>
          <a:blip r:embed="rId5"/>
          <a:stretch>
            <a:fillRect/>
          </a:stretch>
        </p:blipFill>
        <p:spPr>
          <a:xfrm>
            <a:off x="373350" y="1991220"/>
            <a:ext cx="2390693" cy="1780822"/>
          </a:xfrm>
          <a:prstGeom prst="rect">
            <a:avLst/>
          </a:prstGeom>
        </p:spPr>
      </p:pic>
      <p:cxnSp>
        <p:nvCxnSpPr>
          <p:cNvPr id="27" name="Straight Arrow Connector 26">
            <a:extLst>
              <a:ext uri="{FF2B5EF4-FFF2-40B4-BE49-F238E27FC236}">
                <a16:creationId xmlns:a16="http://schemas.microsoft.com/office/drawing/2014/main" id="{B046D276-7BED-644B-B025-7ABB40689FC5}"/>
              </a:ext>
            </a:extLst>
          </p:cNvPr>
          <p:cNvCxnSpPr>
            <a:cxnSpLocks/>
            <a:endCxn id="12" idx="1"/>
          </p:cNvCxnSpPr>
          <p:nvPr/>
        </p:nvCxnSpPr>
        <p:spPr>
          <a:xfrm flipV="1">
            <a:off x="2736056" y="2457450"/>
            <a:ext cx="2000250" cy="10406"/>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4B3E7E3-EEC1-694B-879B-8B308AEEDA4A}"/>
              </a:ext>
            </a:extLst>
          </p:cNvPr>
          <p:cNvCxnSpPr>
            <a:cxnSpLocks/>
            <a:stCxn id="26" idx="3"/>
          </p:cNvCxnSpPr>
          <p:nvPr/>
        </p:nvCxnSpPr>
        <p:spPr>
          <a:xfrm flipV="1">
            <a:off x="1962008" y="4523784"/>
            <a:ext cx="2545698" cy="49907"/>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087510239"/>
      </p:ext>
    </p:extLst>
  </p:cSld>
  <p:clrMapOvr>
    <a:masterClrMapping/>
  </p:clrMapOvr>
  <mc:AlternateContent xmlns:mc="http://schemas.openxmlformats.org/markup-compatibility/2006" xmlns:p14="http://schemas.microsoft.com/office/powerpoint/2010/main">
    <mc:Choice Requires="p14">
      <p:transition spd="slow" p14:dur="2000" advTm="47183"/>
    </mc:Choice>
    <mc:Fallback xmlns="">
      <p:transition spd="slow" advTm="471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52"/>
                                        </p:tgtEl>
                                      </p:cBhvr>
                                    </p:animEffect>
                                    <p:set>
                                      <p:cBhvr>
                                        <p:cTn id="16" dur="1" fill="hold">
                                          <p:stCondLst>
                                            <p:cond delay="499"/>
                                          </p:stCondLst>
                                        </p:cTn>
                                        <p:tgtEl>
                                          <p:spTgt spid="52"/>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par>
                                <p:cTn id="28" presetID="9"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extLst/>
          </p:nvPr>
        </p:nvGraphicFramePr>
        <p:xfrm>
          <a:off x="342900" y="1573846"/>
          <a:ext cx="2545791" cy="2550222"/>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gridCol w="848597">
                  <a:extLst>
                    <a:ext uri="{9D8B030D-6E8A-4147-A177-3AD203B41FA5}">
                      <a16:colId xmlns:a16="http://schemas.microsoft.com/office/drawing/2014/main" val="20002"/>
                    </a:ext>
                  </a:extLst>
                </a:gridCol>
              </a:tblGrid>
              <a:tr h="850074">
                <a:tc>
                  <a:txBody>
                    <a:bodyPr/>
                    <a:lstStyle/>
                    <a:p>
                      <a:pPr algn="ctr"/>
                      <a:r>
                        <a:rPr lang="en-US" sz="1400" dirty="0"/>
                        <a:t>12</a:t>
                      </a:r>
                    </a:p>
                  </a:txBody>
                  <a:tcPr marL="73717" marR="73717" marT="36859" marB="36859" anchor="ctr"/>
                </a:tc>
                <a:tc>
                  <a:txBody>
                    <a:bodyPr/>
                    <a:lstStyle/>
                    <a:p>
                      <a:pPr algn="ctr"/>
                      <a:r>
                        <a:rPr lang="en-US" sz="1400" dirty="0"/>
                        <a:t>3</a:t>
                      </a:r>
                    </a:p>
                  </a:txBody>
                  <a:tcPr marL="73717" marR="73717" marT="36859" marB="36859" anchor="ctr"/>
                </a:tc>
                <a:tc>
                  <a:txBody>
                    <a:bodyPr/>
                    <a:lstStyle/>
                    <a:p>
                      <a:pPr algn="ctr"/>
                      <a:r>
                        <a:rPr lang="en-US" sz="1400" dirty="0"/>
                        <a:t>19</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25</a:t>
                      </a:r>
                    </a:p>
                  </a:txBody>
                  <a:tcPr marL="73717" marR="73717" marT="36859" marB="36859" anchor="ctr"/>
                </a:tc>
                <a:tc>
                  <a:txBody>
                    <a:bodyPr/>
                    <a:lstStyle/>
                    <a:p>
                      <a:pPr algn="ctr"/>
                      <a:r>
                        <a:rPr lang="en-US" sz="1400" dirty="0"/>
                        <a:t>10</a:t>
                      </a:r>
                    </a:p>
                  </a:txBody>
                  <a:tcPr marL="73717" marR="73717" marT="36859" marB="36859" anchor="ctr"/>
                </a:tc>
                <a:tc>
                  <a:txBody>
                    <a:bodyPr/>
                    <a:lstStyle/>
                    <a:p>
                      <a:pPr algn="ctr"/>
                      <a:r>
                        <a:rPr lang="en-US" sz="1400" dirty="0"/>
                        <a:t>1</a:t>
                      </a:r>
                    </a:p>
                  </a:txBody>
                  <a:tcPr marL="73717" marR="73717" marT="36859" marB="36859" anchor="ctr"/>
                </a:tc>
                <a:extLst>
                  <a:ext uri="{0D108BD9-81ED-4DB2-BD59-A6C34878D82A}">
                    <a16:rowId xmlns:a16="http://schemas.microsoft.com/office/drawing/2014/main" val="10001"/>
                  </a:ext>
                </a:extLst>
              </a:tr>
              <a:tr h="850074">
                <a:tc>
                  <a:txBody>
                    <a:bodyPr/>
                    <a:lstStyle/>
                    <a:p>
                      <a:pPr algn="ctr"/>
                      <a:r>
                        <a:rPr lang="en-US" sz="1400" dirty="0"/>
                        <a:t>9</a:t>
                      </a:r>
                    </a:p>
                  </a:txBody>
                  <a:tcPr marL="73717" marR="73717" marT="36859" marB="36859" anchor="ctr"/>
                </a:tc>
                <a:tc>
                  <a:txBody>
                    <a:bodyPr/>
                    <a:lstStyle/>
                    <a:p>
                      <a:pPr algn="ctr"/>
                      <a:r>
                        <a:rPr lang="en-US" sz="1400" dirty="0"/>
                        <a:t>7</a:t>
                      </a:r>
                    </a:p>
                  </a:txBody>
                  <a:tcPr marL="73717" marR="73717" marT="36859" marB="36859" anchor="ctr"/>
                </a:tc>
                <a:tc>
                  <a:txBody>
                    <a:bodyPr/>
                    <a:lstStyle/>
                    <a:p>
                      <a:pPr algn="ctr"/>
                      <a:r>
                        <a:rPr lang="en-US" sz="1400" dirty="0"/>
                        <a:t>17</a:t>
                      </a:r>
                    </a:p>
                  </a:txBody>
                  <a:tcPr marL="73717" marR="73717" marT="36859" marB="36859" anchor="ct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nvPr>
        </p:nvGraphicFramePr>
        <p:xfrm>
          <a:off x="3926848"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a:t>
                      </a:r>
                    </a:p>
                  </a:txBody>
                  <a:tcPr marL="73717" marR="73717" marT="36859" marB="36859" anchor="ctr"/>
                </a:tc>
                <a:tc>
                  <a:txBody>
                    <a:bodyPr/>
                    <a:lstStyle/>
                    <a:p>
                      <a:pPr algn="ctr"/>
                      <a:r>
                        <a:rPr lang="en-US" sz="1400" dirty="0"/>
                        <a:t>2</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3</a:t>
                      </a:r>
                    </a:p>
                  </a:txBody>
                  <a:tcPr marL="73717" marR="73717" marT="36859" marB="36859" anchor="ctr"/>
                </a:tc>
                <a:tc>
                  <a:txBody>
                    <a:bodyPr/>
                    <a:lstStyle/>
                    <a:p>
                      <a:pPr algn="ctr"/>
                      <a:r>
                        <a:rPr lang="en-US" sz="1400" dirty="0"/>
                        <a:t>4</a:t>
                      </a:r>
                    </a:p>
                  </a:txBody>
                  <a:tcPr marL="73717" marR="73717" marT="36859" marB="36859" anchor="ct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nvPr>
        </p:nvGraphicFramePr>
        <p:xfrm>
          <a:off x="6662200"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a:t>
                      </a:r>
                    </a:p>
                  </a:txBody>
                  <a:tcPr marL="73717" marR="73717" marT="36859" marB="36859" anchor="ctr"/>
                </a:tc>
                <a:tc>
                  <a:txBody>
                    <a:bodyPr/>
                    <a:lstStyle/>
                    <a:p>
                      <a:pPr algn="ctr"/>
                      <a:r>
                        <a:rPr lang="en-US" sz="1400" dirty="0"/>
                        <a:t>?</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a:t>
                      </a:r>
                    </a:p>
                  </a:txBody>
                  <a:tcPr marL="73717" marR="73717" marT="36859" marB="36859" anchor="ctr"/>
                </a:tc>
                <a:tc>
                  <a:txBody>
                    <a:bodyPr/>
                    <a:lstStyle/>
                    <a:p>
                      <a:pPr algn="ctr"/>
                      <a:r>
                        <a:rPr lang="en-US" sz="1400" dirty="0"/>
                        <a:t>?</a:t>
                      </a:r>
                    </a:p>
                  </a:txBody>
                  <a:tcPr marL="73717" marR="73717" marT="36859" marB="36859" anchor="ctr"/>
                </a:tc>
                <a:extLst>
                  <a:ext uri="{0D108BD9-81ED-4DB2-BD59-A6C34878D82A}">
                    <a16:rowId xmlns:a16="http://schemas.microsoft.com/office/drawing/2014/main" val="10001"/>
                  </a:ext>
                </a:extLst>
              </a:tr>
            </a:tbl>
          </a:graphicData>
        </a:graphic>
      </p:graphicFrame>
      <p:sp>
        <p:nvSpPr>
          <p:cNvPr id="7" name="TextBox 6"/>
          <p:cNvSpPr txBox="1"/>
          <p:nvPr/>
        </p:nvSpPr>
        <p:spPr>
          <a:xfrm>
            <a:off x="3213325"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8" name="TextBox 7"/>
          <p:cNvSpPr txBox="1"/>
          <p:nvPr/>
        </p:nvSpPr>
        <p:spPr>
          <a:xfrm>
            <a:off x="5948676" y="2677300"/>
            <a:ext cx="388892" cy="438581"/>
          </a:xfrm>
          <a:prstGeom prst="rect">
            <a:avLst/>
          </a:prstGeom>
          <a:noFill/>
        </p:spPr>
        <p:txBody>
          <a:bodyPr wrap="square" lIns="68580" tIns="34290" rIns="68580" bIns="34290" rtlCol="0" anchor="ctr">
            <a:spAutoFit/>
          </a:bodyPr>
          <a:lstStyle/>
          <a:p>
            <a:pPr algn="ctr"/>
            <a:r>
              <a:rPr lang="en-US" sz="2400"/>
              <a:t>=</a:t>
            </a:r>
          </a:p>
        </p:txBody>
      </p:sp>
      <p:pic>
        <p:nvPicPr>
          <p:cNvPr id="9"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2" cstate="print"/>
          <a:srcRect l="28258"/>
          <a:stretch/>
        </p:blipFill>
        <p:spPr bwMode="auto">
          <a:xfrm>
            <a:off x="2560228" y="4206000"/>
            <a:ext cx="3979069" cy="937501"/>
          </a:xfrm>
          <a:prstGeom prst="rect">
            <a:avLst/>
          </a:prstGeom>
          <a:noFill/>
          <a:ln w="9525">
            <a:noFill/>
            <a:miter lim="800000"/>
            <a:headEnd/>
            <a:tailEnd/>
          </a:ln>
        </p:spPr>
      </p:pic>
      <p:sp>
        <p:nvSpPr>
          <p:cNvPr id="10" name="Rectangle 1">
            <a:extLst>
              <a:ext uri="{FF2B5EF4-FFF2-40B4-BE49-F238E27FC236}">
                <a16:creationId xmlns:a16="http://schemas.microsoft.com/office/drawing/2014/main" id="{968BCC13-8410-3849-8B79-8FF4AE71FC5A}"/>
              </a:ext>
            </a:extLst>
          </p:cNvPr>
          <p:cNvSpPr>
            <a:spLocks noChangeArrowheads="1"/>
          </p:cNvSpPr>
          <p:nvPr/>
        </p:nvSpPr>
        <p:spPr bwMode="auto">
          <a:xfrm>
            <a:off x="2086284" y="4496558"/>
            <a:ext cx="138499"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a:p>
        </p:txBody>
      </p:sp>
      <p:pic>
        <p:nvPicPr>
          <p:cNvPr id="11"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3" cstate="print"/>
          <a:srcRect l="18619" t="10870" r="74707"/>
          <a:stretch/>
        </p:blipFill>
        <p:spPr bwMode="auto">
          <a:xfrm>
            <a:off x="2198277" y="4330700"/>
            <a:ext cx="361950" cy="812800"/>
          </a:xfrm>
          <a:prstGeom prst="rect">
            <a:avLst/>
          </a:prstGeom>
          <a:noFill/>
          <a:ln w="9525">
            <a:noFill/>
            <a:miter lim="800000"/>
            <a:headEnd/>
            <a:tailEnd/>
          </a:ln>
        </p:spPr>
      </p:pic>
      <p:pic>
        <p:nvPicPr>
          <p:cNvPr id="12" name="Picture 11" descr="latex-image-1.pdf">
            <a:extLst>
              <a:ext uri="{FF2B5EF4-FFF2-40B4-BE49-F238E27FC236}">
                <a16:creationId xmlns:a16="http://schemas.microsoft.com/office/drawing/2014/main" id="{544746B2-E227-1F44-98FB-958F0EED3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82" y="4531183"/>
            <a:ext cx="1864595" cy="278186"/>
          </a:xfrm>
          <a:prstGeom prst="rect">
            <a:avLst/>
          </a:prstGeom>
        </p:spPr>
      </p:pic>
    </p:spTree>
    <p:extLst>
      <p:ext uri="{BB962C8B-B14F-4D97-AF65-F5344CB8AC3E}">
        <p14:creationId xmlns:p14="http://schemas.microsoft.com/office/powerpoint/2010/main" val="904318434"/>
      </p:ext>
    </p:extLst>
  </p:cSld>
  <p:clrMapOvr>
    <a:masterClrMapping/>
  </p:clrMapOvr>
  <mc:AlternateContent xmlns:mc="http://schemas.openxmlformats.org/markup-compatibility/2006" xmlns:p14="http://schemas.microsoft.com/office/powerpoint/2010/main">
    <mc:Choice Requires="p14">
      <p:transition spd="slow" p14:dur="2000" advTm="16467"/>
    </mc:Choice>
    <mc:Fallback xmlns="">
      <p:transition spd="slow" advTm="16467"/>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extLst/>
          </p:nvPr>
        </p:nvGraphicFramePr>
        <p:xfrm>
          <a:off x="342900" y="1573846"/>
          <a:ext cx="2545791" cy="2550222"/>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gridCol w="848597">
                  <a:extLst>
                    <a:ext uri="{9D8B030D-6E8A-4147-A177-3AD203B41FA5}">
                      <a16:colId xmlns:a16="http://schemas.microsoft.com/office/drawing/2014/main" val="20002"/>
                    </a:ext>
                  </a:extLst>
                </a:gridCol>
              </a:tblGrid>
              <a:tr h="850074">
                <a:tc>
                  <a:txBody>
                    <a:bodyPr/>
                    <a:lstStyle/>
                    <a:p>
                      <a:pPr algn="ctr"/>
                      <a:r>
                        <a:rPr lang="en-US" sz="1400" dirty="0"/>
                        <a:t>12</a:t>
                      </a:r>
                    </a:p>
                  </a:txBody>
                  <a:tcPr marL="73717" marR="73717" marT="36859" marB="36859" anchor="ctr"/>
                </a:tc>
                <a:tc>
                  <a:txBody>
                    <a:bodyPr/>
                    <a:lstStyle/>
                    <a:p>
                      <a:pPr algn="ctr"/>
                      <a:r>
                        <a:rPr lang="en-US" sz="1400" dirty="0"/>
                        <a:t>3</a:t>
                      </a:r>
                    </a:p>
                  </a:txBody>
                  <a:tcPr marL="73717" marR="73717" marT="36859" marB="36859" anchor="ctr"/>
                </a:tc>
                <a:tc>
                  <a:txBody>
                    <a:bodyPr/>
                    <a:lstStyle/>
                    <a:p>
                      <a:pPr algn="ctr"/>
                      <a:r>
                        <a:rPr lang="en-US" sz="1400" dirty="0"/>
                        <a:t>19</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25</a:t>
                      </a:r>
                    </a:p>
                  </a:txBody>
                  <a:tcPr marL="73717" marR="73717" marT="36859" marB="36859" anchor="ctr"/>
                </a:tc>
                <a:tc>
                  <a:txBody>
                    <a:bodyPr/>
                    <a:lstStyle/>
                    <a:p>
                      <a:pPr algn="ctr"/>
                      <a:r>
                        <a:rPr lang="en-US" sz="1400" dirty="0"/>
                        <a:t>10</a:t>
                      </a:r>
                    </a:p>
                  </a:txBody>
                  <a:tcPr marL="73717" marR="73717" marT="36859" marB="36859" anchor="ctr"/>
                </a:tc>
                <a:tc>
                  <a:txBody>
                    <a:bodyPr/>
                    <a:lstStyle/>
                    <a:p>
                      <a:pPr algn="ctr"/>
                      <a:r>
                        <a:rPr lang="en-US" sz="1400" dirty="0"/>
                        <a:t>1</a:t>
                      </a:r>
                    </a:p>
                  </a:txBody>
                  <a:tcPr marL="73717" marR="73717" marT="36859" marB="36859" anchor="ctr"/>
                </a:tc>
                <a:extLst>
                  <a:ext uri="{0D108BD9-81ED-4DB2-BD59-A6C34878D82A}">
                    <a16:rowId xmlns:a16="http://schemas.microsoft.com/office/drawing/2014/main" val="10001"/>
                  </a:ext>
                </a:extLst>
              </a:tr>
              <a:tr h="850074">
                <a:tc>
                  <a:txBody>
                    <a:bodyPr/>
                    <a:lstStyle/>
                    <a:p>
                      <a:pPr algn="ctr"/>
                      <a:r>
                        <a:rPr lang="en-US" sz="1400" dirty="0"/>
                        <a:t>9</a:t>
                      </a:r>
                    </a:p>
                  </a:txBody>
                  <a:tcPr marL="73717" marR="73717" marT="36859" marB="36859" anchor="ctr"/>
                </a:tc>
                <a:tc>
                  <a:txBody>
                    <a:bodyPr/>
                    <a:lstStyle/>
                    <a:p>
                      <a:pPr algn="ctr"/>
                      <a:r>
                        <a:rPr lang="en-US" sz="1400" dirty="0"/>
                        <a:t>7</a:t>
                      </a:r>
                    </a:p>
                  </a:txBody>
                  <a:tcPr marL="73717" marR="73717" marT="36859" marB="36859" anchor="ctr"/>
                </a:tc>
                <a:tc>
                  <a:txBody>
                    <a:bodyPr/>
                    <a:lstStyle/>
                    <a:p>
                      <a:pPr algn="ctr"/>
                      <a:r>
                        <a:rPr lang="en-US" sz="1400" dirty="0"/>
                        <a:t>17</a:t>
                      </a:r>
                    </a:p>
                  </a:txBody>
                  <a:tcPr marL="73717" marR="73717" marT="36859" marB="36859"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nvPr>
        </p:nvGraphicFramePr>
        <p:xfrm>
          <a:off x="3926848"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a:t>
                      </a:r>
                    </a:p>
                  </a:txBody>
                  <a:tcPr marL="73717" marR="73717" marT="36859" marB="36859" anchor="ctr"/>
                </a:tc>
                <a:tc>
                  <a:txBody>
                    <a:bodyPr/>
                    <a:lstStyle/>
                    <a:p>
                      <a:pPr algn="ctr"/>
                      <a:r>
                        <a:rPr lang="en-US" sz="1400" dirty="0"/>
                        <a:t>2</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3</a:t>
                      </a:r>
                    </a:p>
                  </a:txBody>
                  <a:tcPr marL="73717" marR="73717" marT="36859" marB="36859" anchor="ctr"/>
                </a:tc>
                <a:tc>
                  <a:txBody>
                    <a:bodyPr/>
                    <a:lstStyle/>
                    <a:p>
                      <a:pPr algn="ctr"/>
                      <a:r>
                        <a:rPr lang="en-US" sz="1400" dirty="0"/>
                        <a:t>4</a:t>
                      </a:r>
                    </a:p>
                  </a:txBody>
                  <a:tcPr marL="73717" marR="73717" marT="36859" marB="36859"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nvPr>
        </p:nvGraphicFramePr>
        <p:xfrm>
          <a:off x="6662200"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133</a:t>
                      </a:r>
                    </a:p>
                  </a:txBody>
                  <a:tcPr marL="73717" marR="73717" marT="36859" marB="36859" anchor="ctr"/>
                </a:tc>
                <a:tc>
                  <a:txBody>
                    <a:bodyPr/>
                    <a:lstStyle/>
                    <a:p>
                      <a:pPr algn="ctr"/>
                      <a:r>
                        <a:rPr lang="en-US" sz="1400" dirty="0"/>
                        <a:t>?</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a:t>
                      </a:r>
                    </a:p>
                  </a:txBody>
                  <a:tcPr marL="73717" marR="73717" marT="36859" marB="36859" anchor="ctr"/>
                </a:tc>
                <a:tc>
                  <a:txBody>
                    <a:bodyPr/>
                    <a:lstStyle/>
                    <a:p>
                      <a:pPr algn="ctr"/>
                      <a:r>
                        <a:rPr lang="en-US" sz="1400" dirty="0"/>
                        <a:t>?</a:t>
                      </a:r>
                    </a:p>
                  </a:txBody>
                  <a:tcPr marL="73717" marR="73717" marT="36859" marB="36859" anchor="ctr"/>
                </a:tc>
                <a:extLst>
                  <a:ext uri="{0D108BD9-81ED-4DB2-BD59-A6C34878D82A}">
                    <a16:rowId xmlns:a16="http://schemas.microsoft.com/office/drawing/2014/main" val="10001"/>
                  </a:ext>
                </a:extLst>
              </a:tr>
            </a:tbl>
          </a:graphicData>
        </a:graphic>
      </p:graphicFrame>
      <p:sp>
        <p:nvSpPr>
          <p:cNvPr id="8" name="TextBox 7"/>
          <p:cNvSpPr txBox="1"/>
          <p:nvPr/>
        </p:nvSpPr>
        <p:spPr>
          <a:xfrm>
            <a:off x="3213325"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9" name="TextBox 8"/>
          <p:cNvSpPr txBox="1"/>
          <p:nvPr/>
        </p:nvSpPr>
        <p:spPr>
          <a:xfrm>
            <a:off x="5948676"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10" name="Rectangle 9"/>
          <p:cNvSpPr/>
          <p:nvPr/>
        </p:nvSpPr>
        <p:spPr>
          <a:xfrm>
            <a:off x="342901" y="1573846"/>
            <a:ext cx="1714500" cy="168370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2" cstate="print"/>
          <a:srcRect l="28258"/>
          <a:stretch/>
        </p:blipFill>
        <p:spPr bwMode="auto">
          <a:xfrm>
            <a:off x="2560228" y="4206000"/>
            <a:ext cx="3979069" cy="9375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086284" y="4496558"/>
            <a:ext cx="138499"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3" cstate="print"/>
          <a:srcRect l="18619" t="10870" r="74707"/>
          <a:stretch/>
        </p:blipFill>
        <p:spPr bwMode="auto">
          <a:xfrm>
            <a:off x="2198277" y="4330700"/>
            <a:ext cx="361950" cy="812800"/>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82" y="4531183"/>
            <a:ext cx="1864595" cy="278186"/>
          </a:xfrm>
          <a:prstGeom prst="rect">
            <a:avLst/>
          </a:prstGeom>
        </p:spPr>
      </p:pic>
    </p:spTree>
    <p:extLst>
      <p:ext uri="{BB962C8B-B14F-4D97-AF65-F5344CB8AC3E}">
        <p14:creationId xmlns:p14="http://schemas.microsoft.com/office/powerpoint/2010/main" val="1138150419"/>
      </p:ext>
    </p:extLst>
  </p:cSld>
  <p:clrMapOvr>
    <a:masterClrMapping/>
  </p:clrMapOvr>
  <mc:AlternateContent xmlns:mc="http://schemas.openxmlformats.org/markup-compatibility/2006" xmlns:p14="http://schemas.microsoft.com/office/powerpoint/2010/main">
    <mc:Choice Requires="p14">
      <p:transition spd="slow" p14:dur="2000" advTm="16112"/>
    </mc:Choice>
    <mc:Fallback xmlns="">
      <p:transition spd="slow" advTm="16112"/>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extLst/>
          </p:nvPr>
        </p:nvGraphicFramePr>
        <p:xfrm>
          <a:off x="342900" y="1573846"/>
          <a:ext cx="2545791" cy="2550222"/>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gridCol w="848597">
                  <a:extLst>
                    <a:ext uri="{9D8B030D-6E8A-4147-A177-3AD203B41FA5}">
                      <a16:colId xmlns:a16="http://schemas.microsoft.com/office/drawing/2014/main" val="20002"/>
                    </a:ext>
                  </a:extLst>
                </a:gridCol>
              </a:tblGrid>
              <a:tr h="850074">
                <a:tc>
                  <a:txBody>
                    <a:bodyPr/>
                    <a:lstStyle/>
                    <a:p>
                      <a:pPr algn="ctr"/>
                      <a:r>
                        <a:rPr lang="en-US" sz="1400" dirty="0"/>
                        <a:t>12</a:t>
                      </a:r>
                    </a:p>
                  </a:txBody>
                  <a:tcPr marL="73717" marR="73717" marT="36859" marB="36859" anchor="ctr"/>
                </a:tc>
                <a:tc>
                  <a:txBody>
                    <a:bodyPr/>
                    <a:lstStyle/>
                    <a:p>
                      <a:pPr algn="ctr"/>
                      <a:r>
                        <a:rPr lang="en-US" sz="1400" dirty="0"/>
                        <a:t>3</a:t>
                      </a:r>
                    </a:p>
                  </a:txBody>
                  <a:tcPr marL="73717" marR="73717" marT="36859" marB="36859" anchor="ctr"/>
                </a:tc>
                <a:tc>
                  <a:txBody>
                    <a:bodyPr/>
                    <a:lstStyle/>
                    <a:p>
                      <a:pPr algn="ctr"/>
                      <a:r>
                        <a:rPr lang="en-US" sz="1400" dirty="0"/>
                        <a:t>19</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25</a:t>
                      </a:r>
                    </a:p>
                  </a:txBody>
                  <a:tcPr marL="73717" marR="73717" marT="36859" marB="36859" anchor="ctr"/>
                </a:tc>
                <a:tc>
                  <a:txBody>
                    <a:bodyPr/>
                    <a:lstStyle/>
                    <a:p>
                      <a:pPr algn="ctr"/>
                      <a:r>
                        <a:rPr lang="en-US" sz="1400" dirty="0"/>
                        <a:t>10</a:t>
                      </a:r>
                    </a:p>
                  </a:txBody>
                  <a:tcPr marL="73717" marR="73717" marT="36859" marB="36859" anchor="ctr"/>
                </a:tc>
                <a:tc>
                  <a:txBody>
                    <a:bodyPr/>
                    <a:lstStyle/>
                    <a:p>
                      <a:pPr algn="ctr"/>
                      <a:r>
                        <a:rPr lang="en-US" sz="1400" dirty="0"/>
                        <a:t>1</a:t>
                      </a:r>
                    </a:p>
                  </a:txBody>
                  <a:tcPr marL="73717" marR="73717" marT="36859" marB="36859" anchor="ctr"/>
                </a:tc>
                <a:extLst>
                  <a:ext uri="{0D108BD9-81ED-4DB2-BD59-A6C34878D82A}">
                    <a16:rowId xmlns:a16="http://schemas.microsoft.com/office/drawing/2014/main" val="10001"/>
                  </a:ext>
                </a:extLst>
              </a:tr>
              <a:tr h="850074">
                <a:tc>
                  <a:txBody>
                    <a:bodyPr/>
                    <a:lstStyle/>
                    <a:p>
                      <a:pPr algn="ctr"/>
                      <a:r>
                        <a:rPr lang="en-US" sz="1400" dirty="0"/>
                        <a:t>9</a:t>
                      </a:r>
                    </a:p>
                  </a:txBody>
                  <a:tcPr marL="73717" marR="73717" marT="36859" marB="36859" anchor="ctr"/>
                </a:tc>
                <a:tc>
                  <a:txBody>
                    <a:bodyPr/>
                    <a:lstStyle/>
                    <a:p>
                      <a:pPr algn="ctr"/>
                      <a:r>
                        <a:rPr lang="en-US" sz="1400" dirty="0"/>
                        <a:t>7</a:t>
                      </a:r>
                    </a:p>
                  </a:txBody>
                  <a:tcPr marL="73717" marR="73717" marT="36859" marB="36859" anchor="ctr"/>
                </a:tc>
                <a:tc>
                  <a:txBody>
                    <a:bodyPr/>
                    <a:lstStyle/>
                    <a:p>
                      <a:pPr algn="ctr"/>
                      <a:r>
                        <a:rPr lang="en-US" sz="1400" dirty="0"/>
                        <a:t>17</a:t>
                      </a:r>
                    </a:p>
                  </a:txBody>
                  <a:tcPr marL="73717" marR="73717" marT="36859" marB="36859"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nvPr>
        </p:nvGraphicFramePr>
        <p:xfrm>
          <a:off x="3926848"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a:t>
                      </a:r>
                    </a:p>
                  </a:txBody>
                  <a:tcPr marL="73717" marR="73717" marT="36859" marB="36859" anchor="ctr"/>
                </a:tc>
                <a:tc>
                  <a:txBody>
                    <a:bodyPr/>
                    <a:lstStyle/>
                    <a:p>
                      <a:pPr algn="ctr"/>
                      <a:r>
                        <a:rPr lang="en-US" sz="1400" dirty="0"/>
                        <a:t>2</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3</a:t>
                      </a:r>
                    </a:p>
                  </a:txBody>
                  <a:tcPr marL="73717" marR="73717" marT="36859" marB="36859" anchor="ctr"/>
                </a:tc>
                <a:tc>
                  <a:txBody>
                    <a:bodyPr/>
                    <a:lstStyle/>
                    <a:p>
                      <a:pPr algn="ctr"/>
                      <a:r>
                        <a:rPr lang="en-US" sz="1400" dirty="0"/>
                        <a:t>4</a:t>
                      </a:r>
                    </a:p>
                  </a:txBody>
                  <a:tcPr marL="73717" marR="73717" marT="36859" marB="36859"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nvPr>
        </p:nvGraphicFramePr>
        <p:xfrm>
          <a:off x="6662200"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133</a:t>
                      </a:r>
                    </a:p>
                  </a:txBody>
                  <a:tcPr marL="73717" marR="73717" marT="36859" marB="36859" anchor="ctr"/>
                </a:tc>
                <a:tc>
                  <a:txBody>
                    <a:bodyPr/>
                    <a:lstStyle/>
                    <a:p>
                      <a:pPr algn="ctr"/>
                      <a:r>
                        <a:rPr lang="en-US" sz="1400" dirty="0"/>
                        <a:t>75</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a:t>
                      </a:r>
                    </a:p>
                  </a:txBody>
                  <a:tcPr marL="73717" marR="73717" marT="36859" marB="36859" anchor="ctr"/>
                </a:tc>
                <a:tc>
                  <a:txBody>
                    <a:bodyPr/>
                    <a:lstStyle/>
                    <a:p>
                      <a:pPr algn="ctr"/>
                      <a:r>
                        <a:rPr lang="en-US" sz="1400" dirty="0"/>
                        <a:t>?</a:t>
                      </a:r>
                    </a:p>
                  </a:txBody>
                  <a:tcPr marL="73717" marR="73717" marT="36859" marB="36859" anchor="ctr"/>
                </a:tc>
                <a:extLst>
                  <a:ext uri="{0D108BD9-81ED-4DB2-BD59-A6C34878D82A}">
                    <a16:rowId xmlns:a16="http://schemas.microsoft.com/office/drawing/2014/main" val="10001"/>
                  </a:ext>
                </a:extLst>
              </a:tr>
            </a:tbl>
          </a:graphicData>
        </a:graphic>
      </p:graphicFrame>
      <p:sp>
        <p:nvSpPr>
          <p:cNvPr id="8" name="TextBox 7"/>
          <p:cNvSpPr txBox="1"/>
          <p:nvPr/>
        </p:nvSpPr>
        <p:spPr>
          <a:xfrm>
            <a:off x="3213325"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9" name="TextBox 8"/>
          <p:cNvSpPr txBox="1"/>
          <p:nvPr/>
        </p:nvSpPr>
        <p:spPr>
          <a:xfrm>
            <a:off x="5948676"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10" name="Rectangle 9"/>
          <p:cNvSpPr/>
          <p:nvPr/>
        </p:nvSpPr>
        <p:spPr>
          <a:xfrm>
            <a:off x="1200150" y="1573846"/>
            <a:ext cx="1714500" cy="168370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2" cstate="print"/>
          <a:srcRect l="28258"/>
          <a:stretch/>
        </p:blipFill>
        <p:spPr bwMode="auto">
          <a:xfrm>
            <a:off x="2560228" y="4206000"/>
            <a:ext cx="3979069" cy="9375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086284" y="4496558"/>
            <a:ext cx="138499"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3" cstate="print"/>
          <a:srcRect l="18619" t="10870" r="74707"/>
          <a:stretch/>
        </p:blipFill>
        <p:spPr bwMode="auto">
          <a:xfrm>
            <a:off x="2198277" y="4330700"/>
            <a:ext cx="361950" cy="812800"/>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82" y="4531183"/>
            <a:ext cx="1864595" cy="278186"/>
          </a:xfrm>
          <a:prstGeom prst="rect">
            <a:avLst/>
          </a:prstGeom>
        </p:spPr>
      </p:pic>
    </p:spTree>
    <p:extLst>
      <p:ext uri="{BB962C8B-B14F-4D97-AF65-F5344CB8AC3E}">
        <p14:creationId xmlns:p14="http://schemas.microsoft.com/office/powerpoint/2010/main" val="1257248304"/>
      </p:ext>
    </p:extLst>
  </p:cSld>
  <p:clrMapOvr>
    <a:masterClrMapping/>
  </p:clrMapOvr>
  <mc:AlternateContent xmlns:mc="http://schemas.openxmlformats.org/markup-compatibility/2006" xmlns:p14="http://schemas.microsoft.com/office/powerpoint/2010/main">
    <mc:Choice Requires="p14">
      <p:transition spd="slow" p14:dur="2000" advTm="1325"/>
    </mc:Choice>
    <mc:Fallback xmlns="">
      <p:transition spd="slow" advTm="1325"/>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extLst/>
          </p:nvPr>
        </p:nvGraphicFramePr>
        <p:xfrm>
          <a:off x="342900" y="1573846"/>
          <a:ext cx="2545791" cy="2550222"/>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gridCol w="848597">
                  <a:extLst>
                    <a:ext uri="{9D8B030D-6E8A-4147-A177-3AD203B41FA5}">
                      <a16:colId xmlns:a16="http://schemas.microsoft.com/office/drawing/2014/main" val="20002"/>
                    </a:ext>
                  </a:extLst>
                </a:gridCol>
              </a:tblGrid>
              <a:tr h="850074">
                <a:tc>
                  <a:txBody>
                    <a:bodyPr/>
                    <a:lstStyle/>
                    <a:p>
                      <a:pPr algn="ctr"/>
                      <a:r>
                        <a:rPr lang="en-US" sz="1400" dirty="0"/>
                        <a:t>12</a:t>
                      </a:r>
                    </a:p>
                  </a:txBody>
                  <a:tcPr marL="73717" marR="73717" marT="36859" marB="36859" anchor="ctr"/>
                </a:tc>
                <a:tc>
                  <a:txBody>
                    <a:bodyPr/>
                    <a:lstStyle/>
                    <a:p>
                      <a:pPr algn="ctr"/>
                      <a:r>
                        <a:rPr lang="en-US" sz="1400" dirty="0"/>
                        <a:t>3</a:t>
                      </a:r>
                    </a:p>
                  </a:txBody>
                  <a:tcPr marL="73717" marR="73717" marT="36859" marB="36859" anchor="ctr"/>
                </a:tc>
                <a:tc>
                  <a:txBody>
                    <a:bodyPr/>
                    <a:lstStyle/>
                    <a:p>
                      <a:pPr algn="ctr"/>
                      <a:r>
                        <a:rPr lang="en-US" sz="1400" dirty="0"/>
                        <a:t>19</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25</a:t>
                      </a:r>
                    </a:p>
                  </a:txBody>
                  <a:tcPr marL="73717" marR="73717" marT="36859" marB="36859" anchor="ctr"/>
                </a:tc>
                <a:tc>
                  <a:txBody>
                    <a:bodyPr/>
                    <a:lstStyle/>
                    <a:p>
                      <a:pPr algn="ctr"/>
                      <a:r>
                        <a:rPr lang="en-US" sz="1400" dirty="0"/>
                        <a:t>10</a:t>
                      </a:r>
                    </a:p>
                  </a:txBody>
                  <a:tcPr marL="73717" marR="73717" marT="36859" marB="36859" anchor="ctr"/>
                </a:tc>
                <a:tc>
                  <a:txBody>
                    <a:bodyPr/>
                    <a:lstStyle/>
                    <a:p>
                      <a:pPr algn="ctr"/>
                      <a:r>
                        <a:rPr lang="en-US" sz="1400" dirty="0"/>
                        <a:t>1</a:t>
                      </a:r>
                    </a:p>
                  </a:txBody>
                  <a:tcPr marL="73717" marR="73717" marT="36859" marB="36859" anchor="ctr"/>
                </a:tc>
                <a:extLst>
                  <a:ext uri="{0D108BD9-81ED-4DB2-BD59-A6C34878D82A}">
                    <a16:rowId xmlns:a16="http://schemas.microsoft.com/office/drawing/2014/main" val="10001"/>
                  </a:ext>
                </a:extLst>
              </a:tr>
              <a:tr h="850074">
                <a:tc>
                  <a:txBody>
                    <a:bodyPr/>
                    <a:lstStyle/>
                    <a:p>
                      <a:pPr algn="ctr"/>
                      <a:r>
                        <a:rPr lang="en-US" sz="1400" dirty="0"/>
                        <a:t>9</a:t>
                      </a:r>
                    </a:p>
                  </a:txBody>
                  <a:tcPr marL="73717" marR="73717" marT="36859" marB="36859" anchor="ctr"/>
                </a:tc>
                <a:tc>
                  <a:txBody>
                    <a:bodyPr/>
                    <a:lstStyle/>
                    <a:p>
                      <a:pPr algn="ctr"/>
                      <a:r>
                        <a:rPr lang="en-US" sz="1400" dirty="0"/>
                        <a:t>7</a:t>
                      </a:r>
                    </a:p>
                  </a:txBody>
                  <a:tcPr marL="73717" marR="73717" marT="36859" marB="36859" anchor="ctr"/>
                </a:tc>
                <a:tc>
                  <a:txBody>
                    <a:bodyPr/>
                    <a:lstStyle/>
                    <a:p>
                      <a:pPr algn="ctr"/>
                      <a:r>
                        <a:rPr lang="en-US" sz="1400" dirty="0"/>
                        <a:t>17</a:t>
                      </a:r>
                    </a:p>
                  </a:txBody>
                  <a:tcPr marL="73717" marR="73717" marT="36859" marB="36859"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nvPr>
        </p:nvGraphicFramePr>
        <p:xfrm>
          <a:off x="3926848"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a:t>
                      </a:r>
                    </a:p>
                  </a:txBody>
                  <a:tcPr marL="73717" marR="73717" marT="36859" marB="36859" anchor="ctr"/>
                </a:tc>
                <a:tc>
                  <a:txBody>
                    <a:bodyPr/>
                    <a:lstStyle/>
                    <a:p>
                      <a:pPr algn="ctr"/>
                      <a:r>
                        <a:rPr lang="en-US" sz="1400" dirty="0"/>
                        <a:t>2</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3</a:t>
                      </a:r>
                    </a:p>
                  </a:txBody>
                  <a:tcPr marL="73717" marR="73717" marT="36859" marB="36859" anchor="ctr"/>
                </a:tc>
                <a:tc>
                  <a:txBody>
                    <a:bodyPr/>
                    <a:lstStyle/>
                    <a:p>
                      <a:pPr algn="ctr"/>
                      <a:r>
                        <a:rPr lang="en-US" sz="1400" dirty="0"/>
                        <a:t>4</a:t>
                      </a:r>
                    </a:p>
                  </a:txBody>
                  <a:tcPr marL="73717" marR="73717" marT="36859" marB="36859"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nvPr>
        </p:nvGraphicFramePr>
        <p:xfrm>
          <a:off x="6662200"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133</a:t>
                      </a:r>
                    </a:p>
                  </a:txBody>
                  <a:tcPr marL="73717" marR="73717" marT="36859" marB="36859" anchor="ctr"/>
                </a:tc>
                <a:tc>
                  <a:txBody>
                    <a:bodyPr/>
                    <a:lstStyle/>
                    <a:p>
                      <a:pPr algn="ctr"/>
                      <a:r>
                        <a:rPr lang="en-US" sz="1400"/>
                        <a:t>75</a:t>
                      </a:r>
                      <a:endParaRPr lang="en-US" sz="1400" dirty="0"/>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100</a:t>
                      </a:r>
                    </a:p>
                  </a:txBody>
                  <a:tcPr marL="73717" marR="73717" marT="36859" marB="36859" anchor="ctr"/>
                </a:tc>
                <a:tc>
                  <a:txBody>
                    <a:bodyPr/>
                    <a:lstStyle/>
                    <a:p>
                      <a:pPr algn="ctr"/>
                      <a:r>
                        <a:rPr lang="en-US" sz="1400" dirty="0"/>
                        <a:t>?</a:t>
                      </a:r>
                    </a:p>
                  </a:txBody>
                  <a:tcPr marL="73717" marR="73717" marT="36859" marB="36859" anchor="ctr"/>
                </a:tc>
                <a:extLst>
                  <a:ext uri="{0D108BD9-81ED-4DB2-BD59-A6C34878D82A}">
                    <a16:rowId xmlns:a16="http://schemas.microsoft.com/office/drawing/2014/main" val="10001"/>
                  </a:ext>
                </a:extLst>
              </a:tr>
            </a:tbl>
          </a:graphicData>
        </a:graphic>
      </p:graphicFrame>
      <p:sp>
        <p:nvSpPr>
          <p:cNvPr id="8" name="TextBox 7"/>
          <p:cNvSpPr txBox="1"/>
          <p:nvPr/>
        </p:nvSpPr>
        <p:spPr>
          <a:xfrm>
            <a:off x="3213325"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9" name="TextBox 8"/>
          <p:cNvSpPr txBox="1"/>
          <p:nvPr/>
        </p:nvSpPr>
        <p:spPr>
          <a:xfrm>
            <a:off x="5948676"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10" name="Rectangle 9"/>
          <p:cNvSpPr/>
          <p:nvPr/>
        </p:nvSpPr>
        <p:spPr>
          <a:xfrm>
            <a:off x="342901" y="2431096"/>
            <a:ext cx="1714500" cy="168370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2" cstate="print"/>
          <a:srcRect l="28258"/>
          <a:stretch/>
        </p:blipFill>
        <p:spPr bwMode="auto">
          <a:xfrm>
            <a:off x="2560228" y="4206000"/>
            <a:ext cx="3979069" cy="9375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086284" y="4496558"/>
            <a:ext cx="138499"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3" cstate="print"/>
          <a:srcRect l="18619" t="10870" r="74707"/>
          <a:stretch/>
        </p:blipFill>
        <p:spPr bwMode="auto">
          <a:xfrm>
            <a:off x="2198277" y="4330700"/>
            <a:ext cx="361950" cy="812800"/>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82" y="4531183"/>
            <a:ext cx="1864595" cy="278186"/>
          </a:xfrm>
          <a:prstGeom prst="rect">
            <a:avLst/>
          </a:prstGeom>
        </p:spPr>
      </p:pic>
    </p:spTree>
    <p:extLst>
      <p:ext uri="{BB962C8B-B14F-4D97-AF65-F5344CB8AC3E}">
        <p14:creationId xmlns:p14="http://schemas.microsoft.com/office/powerpoint/2010/main" val="1480642495"/>
      </p:ext>
    </p:extLst>
  </p:cSld>
  <p:clrMapOvr>
    <a:masterClrMapping/>
  </p:clrMapOvr>
  <mc:AlternateContent xmlns:mc="http://schemas.openxmlformats.org/markup-compatibility/2006" xmlns:p14="http://schemas.microsoft.com/office/powerpoint/2010/main">
    <mc:Choice Requires="p14">
      <p:transition spd="slow" p14:dur="2000" advTm="1468"/>
    </mc:Choice>
    <mc:Fallback xmlns="">
      <p:transition spd="slow" advTm="1468"/>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extLst/>
          </p:nvPr>
        </p:nvGraphicFramePr>
        <p:xfrm>
          <a:off x="342900" y="1573846"/>
          <a:ext cx="2545791" cy="2550222"/>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gridCol w="848597">
                  <a:extLst>
                    <a:ext uri="{9D8B030D-6E8A-4147-A177-3AD203B41FA5}">
                      <a16:colId xmlns:a16="http://schemas.microsoft.com/office/drawing/2014/main" val="20002"/>
                    </a:ext>
                  </a:extLst>
                </a:gridCol>
              </a:tblGrid>
              <a:tr h="850074">
                <a:tc>
                  <a:txBody>
                    <a:bodyPr/>
                    <a:lstStyle/>
                    <a:p>
                      <a:pPr algn="ctr"/>
                      <a:r>
                        <a:rPr lang="en-US" sz="1400" dirty="0"/>
                        <a:t>12</a:t>
                      </a:r>
                    </a:p>
                  </a:txBody>
                  <a:tcPr marL="73717" marR="73717" marT="36859" marB="36859" anchor="ctr"/>
                </a:tc>
                <a:tc>
                  <a:txBody>
                    <a:bodyPr/>
                    <a:lstStyle/>
                    <a:p>
                      <a:pPr algn="ctr"/>
                      <a:r>
                        <a:rPr lang="en-US" sz="1400" dirty="0"/>
                        <a:t>3</a:t>
                      </a:r>
                    </a:p>
                  </a:txBody>
                  <a:tcPr marL="73717" marR="73717" marT="36859" marB="36859" anchor="ctr"/>
                </a:tc>
                <a:tc>
                  <a:txBody>
                    <a:bodyPr/>
                    <a:lstStyle/>
                    <a:p>
                      <a:pPr algn="ctr"/>
                      <a:r>
                        <a:rPr lang="en-US" sz="1400" dirty="0"/>
                        <a:t>19</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25</a:t>
                      </a:r>
                    </a:p>
                  </a:txBody>
                  <a:tcPr marL="73717" marR="73717" marT="36859" marB="36859" anchor="ctr"/>
                </a:tc>
                <a:tc>
                  <a:txBody>
                    <a:bodyPr/>
                    <a:lstStyle/>
                    <a:p>
                      <a:pPr algn="ctr"/>
                      <a:r>
                        <a:rPr lang="en-US" sz="1400" dirty="0"/>
                        <a:t>10</a:t>
                      </a:r>
                    </a:p>
                  </a:txBody>
                  <a:tcPr marL="73717" marR="73717" marT="36859" marB="36859" anchor="ctr"/>
                </a:tc>
                <a:tc>
                  <a:txBody>
                    <a:bodyPr/>
                    <a:lstStyle/>
                    <a:p>
                      <a:pPr algn="ctr"/>
                      <a:r>
                        <a:rPr lang="en-US" sz="1400" dirty="0"/>
                        <a:t>1</a:t>
                      </a:r>
                    </a:p>
                  </a:txBody>
                  <a:tcPr marL="73717" marR="73717" marT="36859" marB="36859" anchor="ctr"/>
                </a:tc>
                <a:extLst>
                  <a:ext uri="{0D108BD9-81ED-4DB2-BD59-A6C34878D82A}">
                    <a16:rowId xmlns:a16="http://schemas.microsoft.com/office/drawing/2014/main" val="10001"/>
                  </a:ext>
                </a:extLst>
              </a:tr>
              <a:tr h="850074">
                <a:tc>
                  <a:txBody>
                    <a:bodyPr/>
                    <a:lstStyle/>
                    <a:p>
                      <a:pPr algn="ctr"/>
                      <a:r>
                        <a:rPr lang="en-US" sz="1400" dirty="0"/>
                        <a:t>9</a:t>
                      </a:r>
                    </a:p>
                  </a:txBody>
                  <a:tcPr marL="73717" marR="73717" marT="36859" marB="36859" anchor="ctr"/>
                </a:tc>
                <a:tc>
                  <a:txBody>
                    <a:bodyPr/>
                    <a:lstStyle/>
                    <a:p>
                      <a:pPr algn="ctr"/>
                      <a:r>
                        <a:rPr lang="en-US" sz="1400" dirty="0"/>
                        <a:t>7</a:t>
                      </a:r>
                    </a:p>
                  </a:txBody>
                  <a:tcPr marL="73717" marR="73717" marT="36859" marB="36859" anchor="ctr"/>
                </a:tc>
                <a:tc>
                  <a:txBody>
                    <a:bodyPr/>
                    <a:lstStyle/>
                    <a:p>
                      <a:pPr algn="ctr"/>
                      <a:r>
                        <a:rPr lang="en-US" sz="1400" dirty="0"/>
                        <a:t>17</a:t>
                      </a:r>
                    </a:p>
                  </a:txBody>
                  <a:tcPr marL="73717" marR="73717" marT="36859" marB="36859"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nvPr>
        </p:nvGraphicFramePr>
        <p:xfrm>
          <a:off x="3926848"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a:t>
                      </a:r>
                    </a:p>
                  </a:txBody>
                  <a:tcPr marL="73717" marR="73717" marT="36859" marB="36859" anchor="ctr"/>
                </a:tc>
                <a:tc>
                  <a:txBody>
                    <a:bodyPr/>
                    <a:lstStyle/>
                    <a:p>
                      <a:pPr algn="ctr"/>
                      <a:r>
                        <a:rPr lang="en-US" sz="1400" dirty="0"/>
                        <a:t>2</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3</a:t>
                      </a:r>
                    </a:p>
                  </a:txBody>
                  <a:tcPr marL="73717" marR="73717" marT="36859" marB="36859" anchor="ctr"/>
                </a:tc>
                <a:tc>
                  <a:txBody>
                    <a:bodyPr/>
                    <a:lstStyle/>
                    <a:p>
                      <a:pPr algn="ctr"/>
                      <a:r>
                        <a:rPr lang="en-US" sz="1400" dirty="0"/>
                        <a:t>4</a:t>
                      </a:r>
                    </a:p>
                  </a:txBody>
                  <a:tcPr marL="73717" marR="73717" marT="36859" marB="36859"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nvPr>
        </p:nvGraphicFramePr>
        <p:xfrm>
          <a:off x="6662200"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133</a:t>
                      </a:r>
                    </a:p>
                  </a:txBody>
                  <a:tcPr marL="73717" marR="73717" marT="36859" marB="36859" anchor="ctr"/>
                </a:tc>
                <a:tc>
                  <a:txBody>
                    <a:bodyPr/>
                    <a:lstStyle/>
                    <a:p>
                      <a:pPr algn="ctr"/>
                      <a:r>
                        <a:rPr lang="en-US" sz="1400"/>
                        <a:t>75</a:t>
                      </a:r>
                      <a:endParaRPr lang="en-US" sz="1400" dirty="0"/>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100</a:t>
                      </a:r>
                    </a:p>
                  </a:txBody>
                  <a:tcPr marL="73717" marR="73717" marT="36859" marB="36859" anchor="ctr"/>
                </a:tc>
                <a:tc>
                  <a:txBody>
                    <a:bodyPr/>
                    <a:lstStyle/>
                    <a:p>
                      <a:pPr algn="ctr"/>
                      <a:r>
                        <a:rPr lang="en-US" sz="1400" dirty="0"/>
                        <a:t>101</a:t>
                      </a:r>
                    </a:p>
                  </a:txBody>
                  <a:tcPr marL="73717" marR="73717" marT="36859" marB="36859" anchor="ctr"/>
                </a:tc>
                <a:extLst>
                  <a:ext uri="{0D108BD9-81ED-4DB2-BD59-A6C34878D82A}">
                    <a16:rowId xmlns:a16="http://schemas.microsoft.com/office/drawing/2014/main" val="10001"/>
                  </a:ext>
                </a:extLst>
              </a:tr>
            </a:tbl>
          </a:graphicData>
        </a:graphic>
      </p:graphicFrame>
      <p:sp>
        <p:nvSpPr>
          <p:cNvPr id="8" name="TextBox 7"/>
          <p:cNvSpPr txBox="1"/>
          <p:nvPr/>
        </p:nvSpPr>
        <p:spPr>
          <a:xfrm>
            <a:off x="3213325"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9" name="TextBox 8"/>
          <p:cNvSpPr txBox="1"/>
          <p:nvPr/>
        </p:nvSpPr>
        <p:spPr>
          <a:xfrm>
            <a:off x="5948676"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10" name="Rectangle 9"/>
          <p:cNvSpPr/>
          <p:nvPr/>
        </p:nvSpPr>
        <p:spPr>
          <a:xfrm>
            <a:off x="1200150" y="2431096"/>
            <a:ext cx="1714500" cy="168370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3" cstate="print"/>
          <a:srcRect l="28258"/>
          <a:stretch/>
        </p:blipFill>
        <p:spPr bwMode="auto">
          <a:xfrm>
            <a:off x="2560228" y="4206000"/>
            <a:ext cx="3979069" cy="9375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086284" y="4496558"/>
            <a:ext cx="138499"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4" cstate="print"/>
          <a:srcRect l="18619" t="10870" r="74707"/>
          <a:stretch/>
        </p:blipFill>
        <p:spPr bwMode="auto">
          <a:xfrm>
            <a:off x="2198277" y="4330700"/>
            <a:ext cx="361950" cy="812800"/>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82" y="4531183"/>
            <a:ext cx="1864595" cy="278186"/>
          </a:xfrm>
          <a:prstGeom prst="rect">
            <a:avLst/>
          </a:prstGeom>
        </p:spPr>
      </p:pic>
    </p:spTree>
    <p:extLst>
      <p:ext uri="{BB962C8B-B14F-4D97-AF65-F5344CB8AC3E}">
        <p14:creationId xmlns:p14="http://schemas.microsoft.com/office/powerpoint/2010/main" val="117912029"/>
      </p:ext>
    </p:extLst>
  </p:cSld>
  <p:clrMapOvr>
    <a:masterClrMapping/>
  </p:clrMapOvr>
  <mc:AlternateContent xmlns:mc="http://schemas.openxmlformats.org/markup-compatibility/2006" xmlns:p14="http://schemas.microsoft.com/office/powerpoint/2010/main">
    <mc:Choice Requires="p14">
      <p:transition spd="slow" p14:dur="2000" advTm="4192"/>
    </mc:Choice>
    <mc:Fallback xmlns="">
      <p:transition spd="slow" advTm="419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Line">
            <a:extLst>
              <a:ext uri="{FF2B5EF4-FFF2-40B4-BE49-F238E27FC236}">
                <a16:creationId xmlns:a16="http://schemas.microsoft.com/office/drawing/2014/main" id="{24B63312-4005-F64E-B15F-FBF82BD5B8D6}"/>
              </a:ext>
            </a:extLst>
          </p:cNvPr>
          <p:cNvSpPr/>
          <p:nvPr/>
        </p:nvSpPr>
        <p:spPr>
          <a:xfrm flipV="1">
            <a:off x="1572737" y="4203130"/>
            <a:ext cx="2524911" cy="45848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8" name="Line">
            <a:extLst>
              <a:ext uri="{FF2B5EF4-FFF2-40B4-BE49-F238E27FC236}">
                <a16:creationId xmlns:a16="http://schemas.microsoft.com/office/drawing/2014/main" id="{40FE78AB-397F-7D4C-862A-185C4497DA81}"/>
              </a:ext>
            </a:extLst>
          </p:cNvPr>
          <p:cNvSpPr/>
          <p:nvPr/>
        </p:nvSpPr>
        <p:spPr>
          <a:xfrm>
            <a:off x="1591713" y="3155381"/>
            <a:ext cx="2524911" cy="104775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9" name="Line">
            <a:extLst>
              <a:ext uri="{FF2B5EF4-FFF2-40B4-BE49-F238E27FC236}">
                <a16:creationId xmlns:a16="http://schemas.microsoft.com/office/drawing/2014/main" id="{98A9A9CD-25B6-8245-9207-505291F00FD6}"/>
              </a:ext>
            </a:extLst>
          </p:cNvPr>
          <p:cNvSpPr/>
          <p:nvPr/>
        </p:nvSpPr>
        <p:spPr>
          <a:xfrm>
            <a:off x="1608999" y="2262722"/>
            <a:ext cx="2507625" cy="1930863"/>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1" name="Line">
            <a:extLst>
              <a:ext uri="{FF2B5EF4-FFF2-40B4-BE49-F238E27FC236}">
                <a16:creationId xmlns:a16="http://schemas.microsoft.com/office/drawing/2014/main" id="{57A1F33A-28CC-BB43-A04D-54D0CA42D6D7}"/>
              </a:ext>
            </a:extLst>
          </p:cNvPr>
          <p:cNvSpPr/>
          <p:nvPr/>
        </p:nvSpPr>
        <p:spPr>
          <a:xfrm>
            <a:off x="1610688" y="1289223"/>
            <a:ext cx="2505936" cy="2900713"/>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3" name="Line">
            <a:extLst>
              <a:ext uri="{FF2B5EF4-FFF2-40B4-BE49-F238E27FC236}">
                <a16:creationId xmlns:a16="http://schemas.microsoft.com/office/drawing/2014/main" id="{5FC4EDA3-53BF-E74A-8148-32895F1D7C32}"/>
              </a:ext>
            </a:extLst>
          </p:cNvPr>
          <p:cNvSpPr/>
          <p:nvPr/>
        </p:nvSpPr>
        <p:spPr>
          <a:xfrm flipV="1">
            <a:off x="1598262" y="2134806"/>
            <a:ext cx="2543881" cy="2589586"/>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4" name="Line">
            <a:extLst>
              <a:ext uri="{FF2B5EF4-FFF2-40B4-BE49-F238E27FC236}">
                <a16:creationId xmlns:a16="http://schemas.microsoft.com/office/drawing/2014/main" id="{59A19F16-3B35-0846-ABAF-F57C1346F96F}"/>
              </a:ext>
            </a:extLst>
          </p:cNvPr>
          <p:cNvSpPr/>
          <p:nvPr/>
        </p:nvSpPr>
        <p:spPr>
          <a:xfrm flipV="1">
            <a:off x="1617236" y="2134807"/>
            <a:ext cx="2543882" cy="1038204"/>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5" name="Line">
            <a:extLst>
              <a:ext uri="{FF2B5EF4-FFF2-40B4-BE49-F238E27FC236}">
                <a16:creationId xmlns:a16="http://schemas.microsoft.com/office/drawing/2014/main" id="{68BDE1A9-3524-EF41-B717-1D62E41174BD}"/>
              </a:ext>
            </a:extLst>
          </p:cNvPr>
          <p:cNvSpPr/>
          <p:nvPr/>
        </p:nvSpPr>
        <p:spPr>
          <a:xfrm flipV="1">
            <a:off x="1598261" y="2125260"/>
            <a:ext cx="2562857" cy="9690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6" name="Line">
            <a:extLst>
              <a:ext uri="{FF2B5EF4-FFF2-40B4-BE49-F238E27FC236}">
                <a16:creationId xmlns:a16="http://schemas.microsoft.com/office/drawing/2014/main" id="{86EA52DC-65B9-8A43-AB19-510833D00EB9}"/>
              </a:ext>
            </a:extLst>
          </p:cNvPr>
          <p:cNvSpPr/>
          <p:nvPr/>
        </p:nvSpPr>
        <p:spPr>
          <a:xfrm>
            <a:off x="1576940" y="1279271"/>
            <a:ext cx="2584178" cy="842340"/>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sz="3200" dirty="0"/>
              <a:t>Linear classifier as a set of </a:t>
            </a:r>
            <a:r>
              <a:rPr lang="en-US" sz="3200" dirty="0" err="1"/>
              <a:t>perceptrons</a:t>
            </a:r>
            <a:endParaRPr lang="en-US" sz="3200" dirty="0"/>
          </a:p>
        </p:txBody>
      </p:sp>
      <p:sp>
        <p:nvSpPr>
          <p:cNvPr id="4" name="Line">
            <a:extLst>
              <a:ext uri="{FF2B5EF4-FFF2-40B4-BE49-F238E27FC236}">
                <a16:creationId xmlns:a16="http://schemas.microsoft.com/office/drawing/2014/main" id="{316B4BA9-4CDB-C849-ADBE-A1DDD845CE91}"/>
              </a:ext>
            </a:extLst>
          </p:cNvPr>
          <p:cNvSpPr/>
          <p:nvPr/>
        </p:nvSpPr>
        <p:spPr>
          <a:xfrm>
            <a:off x="4148691" y="315658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1834115" y="1321082"/>
            <a:ext cx="2327003" cy="181153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1576939" y="2251370"/>
            <a:ext cx="2590727" cy="878845"/>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1576941" y="3182558"/>
            <a:ext cx="2590726"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1576941" y="3092593"/>
            <a:ext cx="2590726" cy="163180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3872084"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2"/>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3"/>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4"/>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5"/>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6"/>
          <a:stretch>
            <a:fillRect/>
          </a:stretch>
        </p:blipFill>
        <p:spPr>
          <a:xfrm>
            <a:off x="1569610" y="3746571"/>
            <a:ext cx="47626" cy="323851"/>
          </a:xfrm>
          <a:prstGeom prst="rect">
            <a:avLst/>
          </a:prstGeom>
          <a:ln w="12700">
            <a:miter lim="400000"/>
          </a:ln>
        </p:spPr>
      </p:pic>
      <p:sp>
        <p:nvSpPr>
          <p:cNvPr id="30" name="output">
            <a:extLst>
              <a:ext uri="{FF2B5EF4-FFF2-40B4-BE49-F238E27FC236}">
                <a16:creationId xmlns:a16="http://schemas.microsoft.com/office/drawing/2014/main" id="{021CA2AB-7FE4-CA46-99AA-D5DA4B724320}"/>
              </a:ext>
            </a:extLst>
          </p:cNvPr>
          <p:cNvSpPr txBox="1"/>
          <p:nvPr/>
        </p:nvSpPr>
        <p:spPr>
          <a:xfrm>
            <a:off x="7256882" y="3002695"/>
            <a:ext cx="42800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
        <p:nvSpPr>
          <p:cNvPr id="20" name="Line">
            <a:extLst>
              <a:ext uri="{FF2B5EF4-FFF2-40B4-BE49-F238E27FC236}">
                <a16:creationId xmlns:a16="http://schemas.microsoft.com/office/drawing/2014/main" id="{6E28E2BF-EF9A-4545-9852-134D072E12D4}"/>
              </a:ext>
            </a:extLst>
          </p:cNvPr>
          <p:cNvSpPr/>
          <p:nvPr/>
        </p:nvSpPr>
        <p:spPr>
          <a:xfrm>
            <a:off x="4162807" y="210883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1" name="Circle">
            <a:extLst>
              <a:ext uri="{FF2B5EF4-FFF2-40B4-BE49-F238E27FC236}">
                <a16:creationId xmlns:a16="http://schemas.microsoft.com/office/drawing/2014/main" id="{5E5E741F-DA79-BD43-A81F-4FFCE2461784}"/>
              </a:ext>
            </a:extLst>
          </p:cNvPr>
          <p:cNvSpPr/>
          <p:nvPr/>
        </p:nvSpPr>
        <p:spPr>
          <a:xfrm>
            <a:off x="3886200" y="18288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2" name="output">
            <a:extLst>
              <a:ext uri="{FF2B5EF4-FFF2-40B4-BE49-F238E27FC236}">
                <a16:creationId xmlns:a16="http://schemas.microsoft.com/office/drawing/2014/main" id="{7F15EF59-7BEE-7245-954A-48812A526946}"/>
              </a:ext>
            </a:extLst>
          </p:cNvPr>
          <p:cNvSpPr txBox="1"/>
          <p:nvPr/>
        </p:nvSpPr>
        <p:spPr>
          <a:xfrm>
            <a:off x="7307065" y="1954945"/>
            <a:ext cx="355868"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cat</a:t>
            </a:r>
            <a:endParaRPr sz="1500" kern="0" dirty="0">
              <a:solidFill>
                <a:srgbClr val="000000"/>
              </a:solidFill>
            </a:endParaRPr>
          </a:p>
        </p:txBody>
      </p:sp>
      <p:sp>
        <p:nvSpPr>
          <p:cNvPr id="32" name="Line">
            <a:extLst>
              <a:ext uri="{FF2B5EF4-FFF2-40B4-BE49-F238E27FC236}">
                <a16:creationId xmlns:a16="http://schemas.microsoft.com/office/drawing/2014/main" id="{497BE416-B070-C74E-B802-36835DB506CD}"/>
              </a:ext>
            </a:extLst>
          </p:cNvPr>
          <p:cNvSpPr/>
          <p:nvPr/>
        </p:nvSpPr>
        <p:spPr>
          <a:xfrm>
            <a:off x="4118314" y="4177158"/>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4" name="Circle">
            <a:extLst>
              <a:ext uri="{FF2B5EF4-FFF2-40B4-BE49-F238E27FC236}">
                <a16:creationId xmlns:a16="http://schemas.microsoft.com/office/drawing/2014/main" id="{C7B357CE-295E-C149-AA7C-9EE967D3B36E}"/>
              </a:ext>
            </a:extLst>
          </p:cNvPr>
          <p:cNvSpPr/>
          <p:nvPr/>
        </p:nvSpPr>
        <p:spPr>
          <a:xfrm>
            <a:off x="3841706" y="3897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5" name="output">
            <a:extLst>
              <a:ext uri="{FF2B5EF4-FFF2-40B4-BE49-F238E27FC236}">
                <a16:creationId xmlns:a16="http://schemas.microsoft.com/office/drawing/2014/main" id="{BFA06802-9097-EF4B-8724-81CABFA0BA16}"/>
              </a:ext>
            </a:extLst>
          </p:cNvPr>
          <p:cNvSpPr txBox="1"/>
          <p:nvPr/>
        </p:nvSpPr>
        <p:spPr>
          <a:xfrm>
            <a:off x="7220896" y="4023270"/>
            <a:ext cx="439224"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bird</a:t>
            </a:r>
            <a:endParaRPr sz="1500" kern="0" dirty="0">
              <a:solidFill>
                <a:srgbClr val="000000"/>
              </a:solidFill>
            </a:endParaRPr>
          </a:p>
        </p:txBody>
      </p:sp>
    </p:spTree>
    <p:extLst>
      <p:ext uri="{BB962C8B-B14F-4D97-AF65-F5344CB8AC3E}">
        <p14:creationId xmlns:p14="http://schemas.microsoft.com/office/powerpoint/2010/main" val="1470013977"/>
      </p:ext>
    </p:extLst>
  </p:cSld>
  <p:clrMapOvr>
    <a:masterClrMapping/>
  </p:clrMapOvr>
  <mc:AlternateContent xmlns:mc="http://schemas.openxmlformats.org/markup-compatibility/2006" xmlns:p14="http://schemas.microsoft.com/office/powerpoint/2010/main">
    <mc:Choice Requires="p14">
      <p:transition spd="slow" p14:dur="2000" advTm="61047"/>
    </mc:Choice>
    <mc:Fallback xmlns="">
      <p:transition spd="slow" advTm="61047"/>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4" name="Table 3"/>
          <p:cNvGraphicFramePr>
            <a:graphicFrameLocks noGrp="1"/>
          </p:cNvGraphicFramePr>
          <p:nvPr/>
        </p:nvGraphicFramePr>
        <p:xfrm>
          <a:off x="342900" y="1573846"/>
          <a:ext cx="2545791" cy="2550222"/>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gridCol w="848597">
                  <a:extLst>
                    <a:ext uri="{9D8B030D-6E8A-4147-A177-3AD203B41FA5}">
                      <a16:colId xmlns:a16="http://schemas.microsoft.com/office/drawing/2014/main" val="20002"/>
                    </a:ext>
                  </a:extLst>
                </a:gridCol>
              </a:tblGrid>
              <a:tr h="850074">
                <a:tc>
                  <a:txBody>
                    <a:bodyPr/>
                    <a:lstStyle/>
                    <a:p>
                      <a:pPr algn="ctr"/>
                      <a:r>
                        <a:rPr lang="en-US" sz="1400" dirty="0"/>
                        <a:t>12</a:t>
                      </a:r>
                    </a:p>
                  </a:txBody>
                  <a:tcPr marL="73717" marR="73717" marT="36859" marB="36859" anchor="ctr"/>
                </a:tc>
                <a:tc>
                  <a:txBody>
                    <a:bodyPr/>
                    <a:lstStyle/>
                    <a:p>
                      <a:pPr algn="ctr"/>
                      <a:r>
                        <a:rPr lang="en-US" sz="1400" dirty="0"/>
                        <a:t>3</a:t>
                      </a:r>
                    </a:p>
                  </a:txBody>
                  <a:tcPr marL="73717" marR="73717" marT="36859" marB="36859" anchor="ctr"/>
                </a:tc>
                <a:tc>
                  <a:txBody>
                    <a:bodyPr/>
                    <a:lstStyle/>
                    <a:p>
                      <a:pPr algn="ctr"/>
                      <a:r>
                        <a:rPr lang="en-US" sz="1400" dirty="0"/>
                        <a:t>19</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25</a:t>
                      </a:r>
                    </a:p>
                  </a:txBody>
                  <a:tcPr marL="73717" marR="73717" marT="36859" marB="36859" anchor="ctr"/>
                </a:tc>
                <a:tc>
                  <a:txBody>
                    <a:bodyPr/>
                    <a:lstStyle/>
                    <a:p>
                      <a:pPr algn="ctr"/>
                      <a:r>
                        <a:rPr lang="en-US" sz="1400" dirty="0"/>
                        <a:t>10</a:t>
                      </a:r>
                    </a:p>
                  </a:txBody>
                  <a:tcPr marL="73717" marR="73717" marT="36859" marB="36859" anchor="ctr"/>
                </a:tc>
                <a:tc>
                  <a:txBody>
                    <a:bodyPr/>
                    <a:lstStyle/>
                    <a:p>
                      <a:pPr algn="ctr"/>
                      <a:r>
                        <a:rPr lang="en-US" sz="1400" dirty="0"/>
                        <a:t>1</a:t>
                      </a:r>
                    </a:p>
                  </a:txBody>
                  <a:tcPr marL="73717" marR="73717" marT="36859" marB="36859" anchor="ctr"/>
                </a:tc>
                <a:extLst>
                  <a:ext uri="{0D108BD9-81ED-4DB2-BD59-A6C34878D82A}">
                    <a16:rowId xmlns:a16="http://schemas.microsoft.com/office/drawing/2014/main" val="10001"/>
                  </a:ext>
                </a:extLst>
              </a:tr>
              <a:tr h="850074">
                <a:tc>
                  <a:txBody>
                    <a:bodyPr/>
                    <a:lstStyle/>
                    <a:p>
                      <a:pPr algn="ctr"/>
                      <a:r>
                        <a:rPr lang="en-US" sz="1400" dirty="0"/>
                        <a:t>9</a:t>
                      </a:r>
                    </a:p>
                  </a:txBody>
                  <a:tcPr marL="73717" marR="73717" marT="36859" marB="36859" anchor="ctr"/>
                </a:tc>
                <a:tc>
                  <a:txBody>
                    <a:bodyPr/>
                    <a:lstStyle/>
                    <a:p>
                      <a:pPr algn="ctr"/>
                      <a:r>
                        <a:rPr lang="en-US" sz="1400" dirty="0"/>
                        <a:t>7</a:t>
                      </a:r>
                    </a:p>
                  </a:txBody>
                  <a:tcPr marL="73717" marR="73717" marT="36859" marB="36859" anchor="ctr"/>
                </a:tc>
                <a:tc>
                  <a:txBody>
                    <a:bodyPr/>
                    <a:lstStyle/>
                    <a:p>
                      <a:pPr algn="ctr"/>
                      <a:r>
                        <a:rPr lang="en-US" sz="1400" dirty="0"/>
                        <a:t>17</a:t>
                      </a:r>
                    </a:p>
                  </a:txBody>
                  <a:tcPr marL="73717" marR="73717" marT="36859" marB="36859"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3926848"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a:t>
                      </a:r>
                    </a:p>
                  </a:txBody>
                  <a:tcPr marL="73717" marR="73717" marT="36859" marB="36859" anchor="ctr"/>
                </a:tc>
                <a:tc>
                  <a:txBody>
                    <a:bodyPr/>
                    <a:lstStyle/>
                    <a:p>
                      <a:pPr algn="ctr"/>
                      <a:r>
                        <a:rPr lang="en-US" sz="1400" dirty="0"/>
                        <a:t>2</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3</a:t>
                      </a:r>
                    </a:p>
                  </a:txBody>
                  <a:tcPr marL="73717" marR="73717" marT="36859" marB="36859" anchor="ctr"/>
                </a:tc>
                <a:tc>
                  <a:txBody>
                    <a:bodyPr/>
                    <a:lstStyle/>
                    <a:p>
                      <a:pPr algn="ctr"/>
                      <a:r>
                        <a:rPr lang="en-US" sz="1400" dirty="0"/>
                        <a:t>4</a:t>
                      </a:r>
                    </a:p>
                  </a:txBody>
                  <a:tcPr marL="73717" marR="73717" marT="36859" marB="36859"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nvPr>
        </p:nvGraphicFramePr>
        <p:xfrm>
          <a:off x="6662200"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133</a:t>
                      </a:r>
                    </a:p>
                  </a:txBody>
                  <a:tcPr marL="73717" marR="73717" marT="36859" marB="36859" anchor="ctr"/>
                </a:tc>
                <a:tc>
                  <a:txBody>
                    <a:bodyPr/>
                    <a:lstStyle/>
                    <a:p>
                      <a:pPr algn="ctr"/>
                      <a:r>
                        <a:rPr lang="en-US" sz="1400"/>
                        <a:t>75</a:t>
                      </a:r>
                      <a:endParaRPr lang="en-US" sz="1400" dirty="0"/>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100</a:t>
                      </a:r>
                    </a:p>
                  </a:txBody>
                  <a:tcPr marL="73717" marR="73717" marT="36859" marB="36859" anchor="ctr"/>
                </a:tc>
                <a:tc>
                  <a:txBody>
                    <a:bodyPr/>
                    <a:lstStyle/>
                    <a:p>
                      <a:pPr algn="ctr"/>
                      <a:r>
                        <a:rPr lang="en-US" sz="1400" dirty="0"/>
                        <a:t>101</a:t>
                      </a:r>
                    </a:p>
                  </a:txBody>
                  <a:tcPr marL="73717" marR="73717" marT="36859" marB="36859" anchor="ctr"/>
                </a:tc>
                <a:extLst>
                  <a:ext uri="{0D108BD9-81ED-4DB2-BD59-A6C34878D82A}">
                    <a16:rowId xmlns:a16="http://schemas.microsoft.com/office/drawing/2014/main" val="10001"/>
                  </a:ext>
                </a:extLst>
              </a:tr>
            </a:tbl>
          </a:graphicData>
        </a:graphic>
      </p:graphicFrame>
      <p:sp>
        <p:nvSpPr>
          <p:cNvPr id="8" name="TextBox 7"/>
          <p:cNvSpPr txBox="1"/>
          <p:nvPr/>
        </p:nvSpPr>
        <p:spPr>
          <a:xfrm>
            <a:off x="3213325"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9" name="TextBox 8"/>
          <p:cNvSpPr txBox="1"/>
          <p:nvPr/>
        </p:nvSpPr>
        <p:spPr>
          <a:xfrm>
            <a:off x="5948676" y="2677300"/>
            <a:ext cx="388892" cy="438581"/>
          </a:xfrm>
          <a:prstGeom prst="rect">
            <a:avLst/>
          </a:prstGeom>
          <a:noFill/>
        </p:spPr>
        <p:txBody>
          <a:bodyPr wrap="square" lIns="68580" tIns="34290" rIns="68580" bIns="34290" rtlCol="0" anchor="ctr">
            <a:spAutoFit/>
          </a:bodyPr>
          <a:lstStyle/>
          <a:p>
            <a:pPr algn="ctr"/>
            <a:r>
              <a:rPr lang="en-US" sz="2400"/>
              <a:t>=</a:t>
            </a:r>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3" cstate="print"/>
          <a:srcRect l="28258"/>
          <a:stretch/>
        </p:blipFill>
        <p:spPr bwMode="auto">
          <a:xfrm>
            <a:off x="2560228" y="4206000"/>
            <a:ext cx="3979069" cy="9375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086284" y="4496558"/>
            <a:ext cx="138499"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4" cstate="print"/>
          <a:srcRect l="18619" t="10870" r="74707"/>
          <a:stretch/>
        </p:blipFill>
        <p:spPr bwMode="auto">
          <a:xfrm>
            <a:off x="2198277" y="4330700"/>
            <a:ext cx="361950" cy="812800"/>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82" y="4531183"/>
            <a:ext cx="1864595" cy="278186"/>
          </a:xfrm>
          <a:prstGeom prst="rect">
            <a:avLst/>
          </a:prstGeom>
        </p:spPr>
      </p:pic>
    </p:spTree>
    <p:extLst>
      <p:ext uri="{BB962C8B-B14F-4D97-AF65-F5344CB8AC3E}">
        <p14:creationId xmlns:p14="http://schemas.microsoft.com/office/powerpoint/2010/main" val="1052552332"/>
      </p:ext>
    </p:extLst>
  </p:cSld>
  <p:clrMapOvr>
    <a:masterClrMapping/>
  </p:clrMapOvr>
  <mc:AlternateContent xmlns:mc="http://schemas.openxmlformats.org/markup-compatibility/2006" xmlns:p14="http://schemas.microsoft.com/office/powerpoint/2010/main">
    <mc:Choice Requires="p14">
      <p:transition spd="slow" p14:dur="2000" advTm="1696"/>
    </mc:Choice>
    <mc:Fallback xmlns="">
      <p:transition spd="slow" advTm="1696"/>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6" name="Table 5"/>
          <p:cNvGraphicFramePr>
            <a:graphicFrameLocks noGrp="1"/>
          </p:cNvGraphicFramePr>
          <p:nvPr>
            <p:extLst/>
          </p:nvPr>
        </p:nvGraphicFramePr>
        <p:xfrm>
          <a:off x="3902701"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a:t>
                      </a:r>
                    </a:p>
                  </a:txBody>
                  <a:tcPr marL="73717" marR="73717" marT="36859" marB="36859" anchor="ctr"/>
                </a:tc>
                <a:tc>
                  <a:txBody>
                    <a:bodyPr/>
                    <a:lstStyle/>
                    <a:p>
                      <a:pPr algn="ctr"/>
                      <a:r>
                        <a:rPr lang="en-US" sz="1400" dirty="0"/>
                        <a:t>2</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3</a:t>
                      </a:r>
                    </a:p>
                  </a:txBody>
                  <a:tcPr marL="73717" marR="73717" marT="36859" marB="36859" anchor="ctr"/>
                </a:tc>
                <a:tc>
                  <a:txBody>
                    <a:bodyPr/>
                    <a:lstStyle/>
                    <a:p>
                      <a:pPr algn="ctr"/>
                      <a:r>
                        <a:rPr lang="en-US" sz="1400" dirty="0"/>
                        <a:t>4</a:t>
                      </a:r>
                    </a:p>
                  </a:txBody>
                  <a:tcPr marL="73717" marR="73717" marT="36859" marB="36859"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nvPr>
        </p:nvGraphicFramePr>
        <p:xfrm>
          <a:off x="6638053" y="2471552"/>
          <a:ext cx="848597" cy="850074"/>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tblGrid>
              <a:tr h="850074">
                <a:tc>
                  <a:txBody>
                    <a:bodyPr/>
                    <a:lstStyle/>
                    <a:p>
                      <a:pPr algn="ctr"/>
                      <a:r>
                        <a:rPr lang="en-US" sz="1400" dirty="0"/>
                        <a:t>?</a:t>
                      </a:r>
                    </a:p>
                  </a:txBody>
                  <a:tcPr marL="73717" marR="73717" marT="36859" marB="36859" anchor="ctr"/>
                </a:tc>
                <a:extLst>
                  <a:ext uri="{0D108BD9-81ED-4DB2-BD59-A6C34878D82A}">
                    <a16:rowId xmlns:a16="http://schemas.microsoft.com/office/drawing/2014/main" val="10000"/>
                  </a:ext>
                </a:extLst>
              </a:tr>
            </a:tbl>
          </a:graphicData>
        </a:graphic>
      </p:graphicFrame>
      <p:sp>
        <p:nvSpPr>
          <p:cNvPr id="8" name="TextBox 7"/>
          <p:cNvSpPr txBox="1"/>
          <p:nvPr/>
        </p:nvSpPr>
        <p:spPr>
          <a:xfrm>
            <a:off x="3189178"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9" name="TextBox 8"/>
          <p:cNvSpPr txBox="1"/>
          <p:nvPr/>
        </p:nvSpPr>
        <p:spPr>
          <a:xfrm>
            <a:off x="5924529" y="2677300"/>
            <a:ext cx="388892" cy="438581"/>
          </a:xfrm>
          <a:prstGeom prst="rect">
            <a:avLst/>
          </a:prstGeom>
          <a:noFill/>
        </p:spPr>
        <p:txBody>
          <a:bodyPr wrap="square" lIns="68580" tIns="34290" rIns="68580" bIns="34290" rtlCol="0" anchor="ctr">
            <a:spAutoFit/>
          </a:bodyPr>
          <a:lstStyle/>
          <a:p>
            <a:pPr algn="ctr"/>
            <a:r>
              <a:rPr lang="en-US" sz="2400"/>
              <a:t>=</a:t>
            </a:r>
          </a:p>
        </p:txBody>
      </p:sp>
      <p:graphicFrame>
        <p:nvGraphicFramePr>
          <p:cNvPr id="15" name="Table 14"/>
          <p:cNvGraphicFramePr>
            <a:graphicFrameLocks noGrp="1"/>
          </p:cNvGraphicFramePr>
          <p:nvPr>
            <p:extLst/>
          </p:nvPr>
        </p:nvGraphicFramePr>
        <p:xfrm>
          <a:off x="1167350"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12</a:t>
                      </a:r>
                    </a:p>
                  </a:txBody>
                  <a:tcPr marL="73717" marR="73717" marT="36859" marB="36859" anchor="ctr"/>
                </a:tc>
                <a:tc>
                  <a:txBody>
                    <a:bodyPr/>
                    <a:lstStyle/>
                    <a:p>
                      <a:pPr algn="ctr"/>
                      <a:r>
                        <a:rPr lang="en-US" sz="1400" dirty="0"/>
                        <a:t>21</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18</a:t>
                      </a:r>
                    </a:p>
                  </a:txBody>
                  <a:tcPr marL="73717" marR="73717" marT="36859" marB="36859" anchor="ctr"/>
                </a:tc>
                <a:tc>
                  <a:txBody>
                    <a:bodyPr/>
                    <a:lstStyle/>
                    <a:p>
                      <a:pPr algn="ctr"/>
                      <a:r>
                        <a:rPr lang="en-US" sz="1400" dirty="0"/>
                        <a:t>31</a:t>
                      </a:r>
                    </a:p>
                  </a:txBody>
                  <a:tcPr marL="73717" marR="73717" marT="36859" marB="36859" anchor="ctr"/>
                </a:tc>
                <a:extLst>
                  <a:ext uri="{0D108BD9-81ED-4DB2-BD59-A6C34878D82A}">
                    <a16:rowId xmlns:a16="http://schemas.microsoft.com/office/drawing/2014/main" val="10001"/>
                  </a:ext>
                </a:extLst>
              </a:tr>
            </a:tbl>
          </a:graphicData>
        </a:graphic>
      </p:graphicFrame>
      <p:pic>
        <p:nvPicPr>
          <p:cNvPr id="10"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3" cstate="print"/>
          <a:srcRect l="28258"/>
          <a:stretch/>
        </p:blipFill>
        <p:spPr bwMode="auto">
          <a:xfrm>
            <a:off x="2560228" y="4206000"/>
            <a:ext cx="3979069" cy="937501"/>
          </a:xfrm>
          <a:prstGeom prst="rect">
            <a:avLst/>
          </a:prstGeom>
          <a:noFill/>
          <a:ln w="9525">
            <a:noFill/>
            <a:miter lim="800000"/>
            <a:headEnd/>
            <a:tailEnd/>
          </a:ln>
        </p:spPr>
      </p:pic>
      <p:sp>
        <p:nvSpPr>
          <p:cNvPr id="11" name="Rectangle 1">
            <a:extLst>
              <a:ext uri="{FF2B5EF4-FFF2-40B4-BE49-F238E27FC236}">
                <a16:creationId xmlns:a16="http://schemas.microsoft.com/office/drawing/2014/main" id="{968BCC13-8410-3849-8B79-8FF4AE71FC5A}"/>
              </a:ext>
            </a:extLst>
          </p:cNvPr>
          <p:cNvSpPr>
            <a:spLocks noChangeArrowheads="1"/>
          </p:cNvSpPr>
          <p:nvPr/>
        </p:nvSpPr>
        <p:spPr bwMode="auto">
          <a:xfrm>
            <a:off x="2086284" y="4496558"/>
            <a:ext cx="138499"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a:p>
        </p:txBody>
      </p:sp>
      <p:pic>
        <p:nvPicPr>
          <p:cNvPr id="12"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4" cstate="print"/>
          <a:srcRect l="18619" t="10870" r="74707"/>
          <a:stretch/>
        </p:blipFill>
        <p:spPr bwMode="auto">
          <a:xfrm>
            <a:off x="2198277" y="4330700"/>
            <a:ext cx="361950" cy="812800"/>
          </a:xfrm>
          <a:prstGeom prst="rect">
            <a:avLst/>
          </a:prstGeom>
          <a:noFill/>
          <a:ln w="9525">
            <a:noFill/>
            <a:miter lim="800000"/>
            <a:headEnd/>
            <a:tailEnd/>
          </a:ln>
        </p:spPr>
      </p:pic>
      <p:pic>
        <p:nvPicPr>
          <p:cNvPr id="13" name="Picture 12" descr="latex-image-1.pdf">
            <a:extLst>
              <a:ext uri="{FF2B5EF4-FFF2-40B4-BE49-F238E27FC236}">
                <a16:creationId xmlns:a16="http://schemas.microsoft.com/office/drawing/2014/main" id="{544746B2-E227-1F44-98FB-958F0EED3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82" y="4531183"/>
            <a:ext cx="1864595" cy="278186"/>
          </a:xfrm>
          <a:prstGeom prst="rect">
            <a:avLst/>
          </a:prstGeom>
        </p:spPr>
      </p:pic>
    </p:spTree>
    <p:extLst>
      <p:ext uri="{BB962C8B-B14F-4D97-AF65-F5344CB8AC3E}">
        <p14:creationId xmlns:p14="http://schemas.microsoft.com/office/powerpoint/2010/main" val="1409203633"/>
      </p:ext>
    </p:extLst>
  </p:cSld>
  <p:clrMapOvr>
    <a:masterClrMapping/>
  </p:clrMapOvr>
  <mc:AlternateContent xmlns:mc="http://schemas.openxmlformats.org/markup-compatibility/2006" xmlns:p14="http://schemas.microsoft.com/office/powerpoint/2010/main">
    <mc:Choice Requires="p14">
      <p:transition spd="slow" p14:dur="2000" advTm="13645"/>
    </mc:Choice>
    <mc:Fallback xmlns="">
      <p:transition spd="slow" advTm="13645"/>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convolutions</a:t>
            </a:r>
            <a:r>
              <a:rPr lang="is-IS" dirty="0"/>
              <a:t>…</a:t>
            </a:r>
            <a:endParaRPr lang="en-US" dirty="0"/>
          </a:p>
        </p:txBody>
      </p:sp>
      <p:graphicFrame>
        <p:nvGraphicFramePr>
          <p:cNvPr id="6" name="Table 5"/>
          <p:cNvGraphicFramePr>
            <a:graphicFrameLocks noGrp="1"/>
          </p:cNvGraphicFramePr>
          <p:nvPr/>
        </p:nvGraphicFramePr>
        <p:xfrm>
          <a:off x="3902701"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a:t>
                      </a:r>
                    </a:p>
                  </a:txBody>
                  <a:tcPr marL="73717" marR="73717" marT="36859" marB="36859" anchor="ctr"/>
                </a:tc>
                <a:tc>
                  <a:txBody>
                    <a:bodyPr/>
                    <a:lstStyle/>
                    <a:p>
                      <a:pPr algn="ctr"/>
                      <a:r>
                        <a:rPr lang="en-US" sz="1400" dirty="0"/>
                        <a:t>2</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3</a:t>
                      </a:r>
                    </a:p>
                  </a:txBody>
                  <a:tcPr marL="73717" marR="73717" marT="36859" marB="36859" anchor="ctr"/>
                </a:tc>
                <a:tc>
                  <a:txBody>
                    <a:bodyPr/>
                    <a:lstStyle/>
                    <a:p>
                      <a:pPr algn="ctr"/>
                      <a:r>
                        <a:rPr lang="en-US" sz="1400" dirty="0"/>
                        <a:t>4</a:t>
                      </a:r>
                    </a:p>
                  </a:txBody>
                  <a:tcPr marL="73717" marR="73717" marT="36859" marB="36859" anchor="ct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nvPr>
        </p:nvGraphicFramePr>
        <p:xfrm>
          <a:off x="6638053" y="2471552"/>
          <a:ext cx="848597" cy="850074"/>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tblGrid>
              <a:tr h="850074">
                <a:tc>
                  <a:txBody>
                    <a:bodyPr/>
                    <a:lstStyle/>
                    <a:p>
                      <a:pPr algn="ctr"/>
                      <a:r>
                        <a:rPr lang="en-US" sz="1400" dirty="0"/>
                        <a:t>232</a:t>
                      </a:r>
                    </a:p>
                  </a:txBody>
                  <a:tcPr marL="73717" marR="73717" marT="36859" marB="36859" anchor="ctr"/>
                </a:tc>
                <a:extLst>
                  <a:ext uri="{0D108BD9-81ED-4DB2-BD59-A6C34878D82A}">
                    <a16:rowId xmlns:a16="http://schemas.microsoft.com/office/drawing/2014/main" val="10000"/>
                  </a:ext>
                </a:extLst>
              </a:tr>
            </a:tbl>
          </a:graphicData>
        </a:graphic>
      </p:graphicFrame>
      <p:sp>
        <p:nvSpPr>
          <p:cNvPr id="8" name="TextBox 7"/>
          <p:cNvSpPr txBox="1"/>
          <p:nvPr/>
        </p:nvSpPr>
        <p:spPr>
          <a:xfrm>
            <a:off x="3189178" y="2677300"/>
            <a:ext cx="388892" cy="438581"/>
          </a:xfrm>
          <a:prstGeom prst="rect">
            <a:avLst/>
          </a:prstGeom>
          <a:noFill/>
        </p:spPr>
        <p:txBody>
          <a:bodyPr wrap="square" lIns="68580" tIns="34290" rIns="68580" bIns="34290" rtlCol="0" anchor="ctr">
            <a:spAutoFit/>
          </a:bodyPr>
          <a:lstStyle/>
          <a:p>
            <a:pPr algn="ctr"/>
            <a:r>
              <a:rPr lang="en-US" sz="2400"/>
              <a:t>*</a:t>
            </a:r>
          </a:p>
        </p:txBody>
      </p:sp>
      <p:sp>
        <p:nvSpPr>
          <p:cNvPr id="9" name="TextBox 8"/>
          <p:cNvSpPr txBox="1"/>
          <p:nvPr/>
        </p:nvSpPr>
        <p:spPr>
          <a:xfrm>
            <a:off x="5924529" y="2677300"/>
            <a:ext cx="388892" cy="438581"/>
          </a:xfrm>
          <a:prstGeom prst="rect">
            <a:avLst/>
          </a:prstGeom>
          <a:noFill/>
        </p:spPr>
        <p:txBody>
          <a:bodyPr wrap="square" lIns="68580" tIns="34290" rIns="68580" bIns="34290" rtlCol="0" anchor="ctr">
            <a:spAutoFit/>
          </a:bodyPr>
          <a:lstStyle/>
          <a:p>
            <a:pPr algn="ctr"/>
            <a:r>
              <a:rPr lang="en-US" sz="2400"/>
              <a:t>=</a:t>
            </a:r>
          </a:p>
        </p:txBody>
      </p:sp>
      <p:graphicFrame>
        <p:nvGraphicFramePr>
          <p:cNvPr id="15" name="Table 14"/>
          <p:cNvGraphicFramePr>
            <a:graphicFrameLocks noGrp="1"/>
          </p:cNvGraphicFramePr>
          <p:nvPr/>
        </p:nvGraphicFramePr>
        <p:xfrm>
          <a:off x="1167350" y="1998883"/>
          <a:ext cx="1697194" cy="1700148"/>
        </p:xfrm>
        <a:graphic>
          <a:graphicData uri="http://schemas.openxmlformats.org/drawingml/2006/table">
            <a:tbl>
              <a:tblPr firstRow="1" bandRow="1">
                <a:tableStyleId>{5940675A-B579-460E-94D1-54222C63F5DA}</a:tableStyleId>
              </a:tblPr>
              <a:tblGrid>
                <a:gridCol w="848597">
                  <a:extLst>
                    <a:ext uri="{9D8B030D-6E8A-4147-A177-3AD203B41FA5}">
                      <a16:colId xmlns:a16="http://schemas.microsoft.com/office/drawing/2014/main" val="20000"/>
                    </a:ext>
                  </a:extLst>
                </a:gridCol>
                <a:gridCol w="848597">
                  <a:extLst>
                    <a:ext uri="{9D8B030D-6E8A-4147-A177-3AD203B41FA5}">
                      <a16:colId xmlns:a16="http://schemas.microsoft.com/office/drawing/2014/main" val="20001"/>
                    </a:ext>
                  </a:extLst>
                </a:gridCol>
              </a:tblGrid>
              <a:tr h="850074">
                <a:tc>
                  <a:txBody>
                    <a:bodyPr/>
                    <a:lstStyle/>
                    <a:p>
                      <a:pPr algn="ctr"/>
                      <a:r>
                        <a:rPr lang="en-US" sz="1400" dirty="0"/>
                        <a:t>12</a:t>
                      </a:r>
                    </a:p>
                  </a:txBody>
                  <a:tcPr marL="73717" marR="73717" marT="36859" marB="36859" anchor="ctr"/>
                </a:tc>
                <a:tc>
                  <a:txBody>
                    <a:bodyPr/>
                    <a:lstStyle/>
                    <a:p>
                      <a:pPr algn="ctr"/>
                      <a:r>
                        <a:rPr lang="en-US" sz="1400" dirty="0"/>
                        <a:t>21</a:t>
                      </a:r>
                    </a:p>
                  </a:txBody>
                  <a:tcPr marL="73717" marR="73717" marT="36859" marB="36859" anchor="ctr"/>
                </a:tc>
                <a:extLst>
                  <a:ext uri="{0D108BD9-81ED-4DB2-BD59-A6C34878D82A}">
                    <a16:rowId xmlns:a16="http://schemas.microsoft.com/office/drawing/2014/main" val="10000"/>
                  </a:ext>
                </a:extLst>
              </a:tr>
              <a:tr h="850074">
                <a:tc>
                  <a:txBody>
                    <a:bodyPr/>
                    <a:lstStyle/>
                    <a:p>
                      <a:pPr algn="ctr"/>
                      <a:r>
                        <a:rPr lang="en-US" sz="1400" dirty="0"/>
                        <a:t>18</a:t>
                      </a:r>
                    </a:p>
                  </a:txBody>
                  <a:tcPr marL="73717" marR="73717" marT="36859" marB="36859" anchor="ctr"/>
                </a:tc>
                <a:tc>
                  <a:txBody>
                    <a:bodyPr/>
                    <a:lstStyle/>
                    <a:p>
                      <a:pPr algn="ctr"/>
                      <a:r>
                        <a:rPr lang="en-US" sz="1400" dirty="0"/>
                        <a:t>31</a:t>
                      </a:r>
                    </a:p>
                  </a:txBody>
                  <a:tcPr marL="73717" marR="73717" marT="36859" marB="36859" anchor="ctr"/>
                </a:tc>
                <a:extLst>
                  <a:ext uri="{0D108BD9-81ED-4DB2-BD59-A6C34878D82A}">
                    <a16:rowId xmlns:a16="http://schemas.microsoft.com/office/drawing/2014/main" val="10001"/>
                  </a:ext>
                </a:extLst>
              </a:tr>
            </a:tbl>
          </a:graphicData>
        </a:graphic>
      </p:graphicFrame>
      <p:sp>
        <p:nvSpPr>
          <p:cNvPr id="10" name="Rectangle 9"/>
          <p:cNvSpPr/>
          <p:nvPr/>
        </p:nvSpPr>
        <p:spPr>
          <a:xfrm>
            <a:off x="1143000" y="1973896"/>
            <a:ext cx="1714500" cy="168370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1" name="Picture 2">
            <a:extLst>
              <a:ext uri="{FF2B5EF4-FFF2-40B4-BE49-F238E27FC236}">
                <a16:creationId xmlns:a16="http://schemas.microsoft.com/office/drawing/2014/main" id="{EF4BBD35-61B3-DF4F-9266-7F2A76BDCE06}"/>
              </a:ext>
            </a:extLst>
          </p:cNvPr>
          <p:cNvPicPr>
            <a:picLocks noChangeAspect="1" noChangeArrowheads="1"/>
          </p:cNvPicPr>
          <p:nvPr/>
        </p:nvPicPr>
        <p:blipFill rotWithShape="1">
          <a:blip r:embed="rId3" cstate="print"/>
          <a:srcRect l="28258"/>
          <a:stretch/>
        </p:blipFill>
        <p:spPr bwMode="auto">
          <a:xfrm>
            <a:off x="2560228" y="4206000"/>
            <a:ext cx="3979069" cy="937501"/>
          </a:xfrm>
          <a:prstGeom prst="rect">
            <a:avLst/>
          </a:prstGeom>
          <a:noFill/>
          <a:ln w="9525">
            <a:noFill/>
            <a:miter lim="800000"/>
            <a:headEnd/>
            <a:tailEnd/>
          </a:ln>
        </p:spPr>
      </p:pic>
      <p:sp>
        <p:nvSpPr>
          <p:cNvPr id="12" name="Rectangle 1">
            <a:extLst>
              <a:ext uri="{FF2B5EF4-FFF2-40B4-BE49-F238E27FC236}">
                <a16:creationId xmlns:a16="http://schemas.microsoft.com/office/drawing/2014/main" id="{968BCC13-8410-3849-8B79-8FF4AE71FC5A}"/>
              </a:ext>
            </a:extLst>
          </p:cNvPr>
          <p:cNvSpPr>
            <a:spLocks noChangeArrowheads="1"/>
          </p:cNvSpPr>
          <p:nvPr/>
        </p:nvSpPr>
        <p:spPr bwMode="auto">
          <a:xfrm>
            <a:off x="2086284" y="4496558"/>
            <a:ext cx="138499"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68580" tIns="34290" rIns="68580" bIns="34290" numCol="1" anchor="ctr" anchorCtr="0" compatLnSpc="1">
            <a:prstTxWarp prst="textNoShape">
              <a:avLst/>
            </a:prstTxWarp>
            <a:spAutoFit/>
          </a:bodyPr>
          <a:lstStyle/>
          <a:p>
            <a:endParaRPr lang="en-US"/>
          </a:p>
        </p:txBody>
      </p:sp>
      <p:pic>
        <p:nvPicPr>
          <p:cNvPr id="13" name="Picture 2">
            <a:extLst>
              <a:ext uri="{FF2B5EF4-FFF2-40B4-BE49-F238E27FC236}">
                <a16:creationId xmlns:a16="http://schemas.microsoft.com/office/drawing/2014/main" id="{78AD1925-E83E-EF43-BC0B-095F494CC2DB}"/>
              </a:ext>
            </a:extLst>
          </p:cNvPr>
          <p:cNvPicPr>
            <a:picLocks noChangeAspect="1" noChangeArrowheads="1"/>
          </p:cNvPicPr>
          <p:nvPr/>
        </p:nvPicPr>
        <p:blipFill rotWithShape="1">
          <a:blip r:embed="rId4" cstate="print"/>
          <a:srcRect l="18619" t="10870" r="74707"/>
          <a:stretch/>
        </p:blipFill>
        <p:spPr bwMode="auto">
          <a:xfrm>
            <a:off x="2198277" y="4330700"/>
            <a:ext cx="361950" cy="812800"/>
          </a:xfrm>
          <a:prstGeom prst="rect">
            <a:avLst/>
          </a:prstGeom>
          <a:noFill/>
          <a:ln w="9525">
            <a:noFill/>
            <a:miter lim="800000"/>
            <a:headEnd/>
            <a:tailEnd/>
          </a:ln>
        </p:spPr>
      </p:pic>
      <p:pic>
        <p:nvPicPr>
          <p:cNvPr id="14" name="Picture 13" descr="latex-image-1.pdf">
            <a:extLst>
              <a:ext uri="{FF2B5EF4-FFF2-40B4-BE49-F238E27FC236}">
                <a16:creationId xmlns:a16="http://schemas.microsoft.com/office/drawing/2014/main" id="{544746B2-E227-1F44-98FB-958F0EED3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82" y="4531183"/>
            <a:ext cx="1864595" cy="278186"/>
          </a:xfrm>
          <a:prstGeom prst="rect">
            <a:avLst/>
          </a:prstGeom>
        </p:spPr>
      </p:pic>
    </p:spTree>
    <p:extLst>
      <p:ext uri="{BB962C8B-B14F-4D97-AF65-F5344CB8AC3E}">
        <p14:creationId xmlns:p14="http://schemas.microsoft.com/office/powerpoint/2010/main" val="1993153001"/>
      </p:ext>
    </p:extLst>
  </p:cSld>
  <p:clrMapOvr>
    <a:masterClrMapping/>
  </p:clrMapOvr>
  <mc:AlternateContent xmlns:mc="http://schemas.openxmlformats.org/markup-compatibility/2006" xmlns:p14="http://schemas.microsoft.com/office/powerpoint/2010/main">
    <mc:Choice Requires="p14">
      <p:transition spd="slow" p14:dur="2000" advTm="10117"/>
    </mc:Choice>
    <mc:Fallback xmlns="">
      <p:transition spd="slow" advTm="10117"/>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they are useful</a:t>
            </a:r>
          </a:p>
        </p:txBody>
      </p:sp>
      <p:sp>
        <p:nvSpPr>
          <p:cNvPr id="3" name="Content Placeholder 2"/>
          <p:cNvSpPr>
            <a:spLocks noGrp="1"/>
          </p:cNvSpPr>
          <p:nvPr>
            <p:ph idx="1"/>
          </p:nvPr>
        </p:nvSpPr>
        <p:spPr>
          <a:xfrm>
            <a:off x="628650" y="971551"/>
            <a:ext cx="7886700" cy="789288"/>
          </a:xfrm>
        </p:spPr>
        <p:txBody>
          <a:bodyPr/>
          <a:lstStyle/>
          <a:p>
            <a:pPr marL="0" indent="0">
              <a:buNone/>
            </a:pPr>
            <a:r>
              <a:rPr lang="en-US" dirty="0"/>
              <a:t>Allow us to find </a:t>
            </a:r>
            <a:r>
              <a:rPr lang="en-US" b="1" dirty="0"/>
              <a:t>interesting insights/features</a:t>
            </a:r>
            <a:r>
              <a:rPr lang="en-US" dirty="0"/>
              <a:t> from images!</a:t>
            </a:r>
          </a:p>
        </p:txBody>
      </p:sp>
      <p:graphicFrame>
        <p:nvGraphicFramePr>
          <p:cNvPr id="5" name="Table 4"/>
          <p:cNvGraphicFramePr>
            <a:graphicFrameLocks noGrp="1"/>
          </p:cNvGraphicFramePr>
          <p:nvPr>
            <p:extLst/>
          </p:nvPr>
        </p:nvGraphicFramePr>
        <p:xfrm>
          <a:off x="3589935" y="2482690"/>
          <a:ext cx="1347951" cy="1350294"/>
        </p:xfrm>
        <a:graphic>
          <a:graphicData uri="http://schemas.openxmlformats.org/drawingml/2006/table">
            <a:tbl>
              <a:tblPr firstRow="1" bandRow="1">
                <a:tableStyleId>{5940675A-B579-460E-94D1-54222C63F5DA}</a:tableStyleId>
              </a:tblPr>
              <a:tblGrid>
                <a:gridCol w="449317">
                  <a:extLst>
                    <a:ext uri="{9D8B030D-6E8A-4147-A177-3AD203B41FA5}">
                      <a16:colId xmlns:a16="http://schemas.microsoft.com/office/drawing/2014/main" val="20000"/>
                    </a:ext>
                  </a:extLst>
                </a:gridCol>
                <a:gridCol w="449317">
                  <a:extLst>
                    <a:ext uri="{9D8B030D-6E8A-4147-A177-3AD203B41FA5}">
                      <a16:colId xmlns:a16="http://schemas.microsoft.com/office/drawing/2014/main" val="20001"/>
                    </a:ext>
                  </a:extLst>
                </a:gridCol>
                <a:gridCol w="449317">
                  <a:extLst>
                    <a:ext uri="{9D8B030D-6E8A-4147-A177-3AD203B41FA5}">
                      <a16:colId xmlns:a16="http://schemas.microsoft.com/office/drawing/2014/main" val="20002"/>
                    </a:ext>
                  </a:extLst>
                </a:gridCol>
              </a:tblGrid>
              <a:tr h="450098">
                <a:tc>
                  <a:txBody>
                    <a:bodyPr/>
                    <a:lstStyle/>
                    <a:p>
                      <a:pPr algn="ctr"/>
                      <a:r>
                        <a:rPr lang="en-US" sz="1400" dirty="0"/>
                        <a:t>0</a:t>
                      </a:r>
                    </a:p>
                  </a:txBody>
                  <a:tcPr marL="73717" marR="73717" marT="36859" marB="36859" anchor="ctr"/>
                </a:tc>
                <a:tc>
                  <a:txBody>
                    <a:bodyPr/>
                    <a:lstStyle/>
                    <a:p>
                      <a:pPr algn="ctr"/>
                      <a:r>
                        <a:rPr lang="en-US" sz="1400" dirty="0"/>
                        <a:t>-½ </a:t>
                      </a:r>
                    </a:p>
                  </a:txBody>
                  <a:tcPr marL="73717" marR="73717" marT="36859" marB="36859" anchor="ctr"/>
                </a:tc>
                <a:tc>
                  <a:txBody>
                    <a:bodyPr/>
                    <a:lstStyle/>
                    <a:p>
                      <a:pPr algn="ctr"/>
                      <a:r>
                        <a:rPr lang="en-US" sz="1400" dirty="0"/>
                        <a:t>0</a:t>
                      </a:r>
                    </a:p>
                  </a:txBody>
                  <a:tcPr marL="73717" marR="73717" marT="36859" marB="36859" anchor="ctr"/>
                </a:tc>
                <a:extLst>
                  <a:ext uri="{0D108BD9-81ED-4DB2-BD59-A6C34878D82A}">
                    <a16:rowId xmlns:a16="http://schemas.microsoft.com/office/drawing/2014/main" val="10000"/>
                  </a:ext>
                </a:extLst>
              </a:tr>
              <a:tr h="450098">
                <a:tc>
                  <a:txBody>
                    <a:bodyPr/>
                    <a:lstStyle/>
                    <a:p>
                      <a:pPr algn="ctr"/>
                      <a:r>
                        <a:rPr lang="en-US" sz="1400" dirty="0"/>
                        <a:t>0</a:t>
                      </a:r>
                    </a:p>
                  </a:txBody>
                  <a:tcPr marL="73717" marR="73717" marT="36859" marB="36859" anchor="ctr"/>
                </a:tc>
                <a:tc>
                  <a:txBody>
                    <a:bodyPr/>
                    <a:lstStyle/>
                    <a:p>
                      <a:pPr algn="ctr"/>
                      <a:r>
                        <a:rPr lang="en-US" sz="1400" dirty="0"/>
                        <a:t>0</a:t>
                      </a:r>
                    </a:p>
                  </a:txBody>
                  <a:tcPr marL="73717" marR="73717" marT="36859" marB="36859" anchor="ctr"/>
                </a:tc>
                <a:tc>
                  <a:txBody>
                    <a:bodyPr/>
                    <a:lstStyle/>
                    <a:p>
                      <a:pPr algn="ctr"/>
                      <a:r>
                        <a:rPr lang="en-US" sz="1400" dirty="0"/>
                        <a:t>0</a:t>
                      </a:r>
                    </a:p>
                  </a:txBody>
                  <a:tcPr marL="73717" marR="73717" marT="36859" marB="36859" anchor="ctr"/>
                </a:tc>
                <a:extLst>
                  <a:ext uri="{0D108BD9-81ED-4DB2-BD59-A6C34878D82A}">
                    <a16:rowId xmlns:a16="http://schemas.microsoft.com/office/drawing/2014/main" val="10001"/>
                  </a:ext>
                </a:extLst>
              </a:tr>
              <a:tr h="450098">
                <a:tc>
                  <a:txBody>
                    <a:bodyPr/>
                    <a:lstStyle/>
                    <a:p>
                      <a:pPr algn="ctr"/>
                      <a:r>
                        <a:rPr lang="en-US" sz="1400" dirty="0"/>
                        <a:t>0</a:t>
                      </a:r>
                    </a:p>
                  </a:txBody>
                  <a:tcPr marL="73717" marR="73717" marT="36859" marB="36859" anchor="ctr"/>
                </a:tc>
                <a:tc>
                  <a:txBody>
                    <a:bodyPr/>
                    <a:lstStyle/>
                    <a:p>
                      <a:pPr algn="ctr"/>
                      <a:r>
                        <a:rPr lang="en-US" sz="1400" dirty="0"/>
                        <a:t>½ </a:t>
                      </a:r>
                    </a:p>
                  </a:txBody>
                  <a:tcPr marL="73717" marR="73717" marT="36859" marB="36859" anchor="ctr"/>
                </a:tc>
                <a:tc>
                  <a:txBody>
                    <a:bodyPr/>
                    <a:lstStyle/>
                    <a:p>
                      <a:pPr algn="ctr"/>
                      <a:r>
                        <a:rPr lang="en-US" sz="1400" dirty="0"/>
                        <a:t>0</a:t>
                      </a:r>
                    </a:p>
                  </a:txBody>
                  <a:tcPr marL="73717" marR="73717" marT="36859" marB="36859" anchor="ctr"/>
                </a:tc>
                <a:extLst>
                  <a:ext uri="{0D108BD9-81ED-4DB2-BD59-A6C34878D82A}">
                    <a16:rowId xmlns:a16="http://schemas.microsoft.com/office/drawing/2014/main" val="10002"/>
                  </a:ext>
                </a:extLst>
              </a:tr>
            </a:tbl>
          </a:graphicData>
        </a:graphic>
      </p:graphicFrame>
      <p:sp>
        <p:nvSpPr>
          <p:cNvPr id="7" name="TextBox 6"/>
          <p:cNvSpPr txBox="1"/>
          <p:nvPr/>
        </p:nvSpPr>
        <p:spPr>
          <a:xfrm>
            <a:off x="3016933" y="3028951"/>
            <a:ext cx="308867" cy="438581"/>
          </a:xfrm>
          <a:prstGeom prst="rect">
            <a:avLst/>
          </a:prstGeom>
          <a:noFill/>
        </p:spPr>
        <p:txBody>
          <a:bodyPr wrap="square" lIns="68580" tIns="34290" rIns="68580" bIns="34290" rtlCol="0" anchor="ctr">
            <a:spAutoFit/>
          </a:bodyPr>
          <a:lstStyle/>
          <a:p>
            <a:pPr algn="ctr"/>
            <a:r>
              <a:rPr lang="en-US" sz="2400"/>
              <a:t>*</a:t>
            </a:r>
          </a:p>
        </p:txBody>
      </p:sp>
      <p:sp>
        <p:nvSpPr>
          <p:cNvPr id="8" name="TextBox 7"/>
          <p:cNvSpPr txBox="1"/>
          <p:nvPr/>
        </p:nvSpPr>
        <p:spPr>
          <a:xfrm>
            <a:off x="5202019" y="2938546"/>
            <a:ext cx="308867" cy="438581"/>
          </a:xfrm>
          <a:prstGeom prst="rect">
            <a:avLst/>
          </a:prstGeom>
          <a:noFill/>
        </p:spPr>
        <p:txBody>
          <a:bodyPr wrap="square" lIns="68580" tIns="34290" rIns="68580" bIns="34290" rtlCol="0" anchor="ctr">
            <a:spAutoFit/>
          </a:bodyPr>
          <a:lstStyle/>
          <a:p>
            <a:pPr algn="ctr"/>
            <a:r>
              <a:rPr lang="en-US" sz="2400" dirty="0"/>
              <a:t>=</a:t>
            </a:r>
          </a:p>
        </p:txBody>
      </p:sp>
      <p:pic>
        <p:nvPicPr>
          <p:cNvPr id="1026" name="Picture 2" descr="https://upload.wikimedia.org/wikipedia/commons/thumb/f/f0/Valve_original_%281%29.PNG/300px-Valve_original_%281%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35" y="2352513"/>
            <a:ext cx="1973963" cy="148047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upload.wikimedia.org/wikipedia/commons/thumb/d/d4/Valve_sobel_%283%29.PNG/300px-Valve_sobel_%283%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021" y="2417096"/>
            <a:ext cx="1975308" cy="14814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1817010"/>
      </p:ext>
    </p:extLst>
  </p:cSld>
  <p:clrMapOvr>
    <a:masterClrMapping/>
  </p:clrMapOvr>
  <mc:AlternateContent xmlns:mc="http://schemas.openxmlformats.org/markup-compatibility/2006" xmlns:p14="http://schemas.microsoft.com/office/powerpoint/2010/main">
    <mc:Choice Requires="p14">
      <p:transition spd="slow" p14:dur="2000" advTm="16744"/>
    </mc:Choice>
    <mc:Fallback xmlns="">
      <p:transition spd="slow" advTm="16744"/>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Image Classification</a:t>
            </a:r>
            <a:r>
              <a:rPr lang="is-IS" dirty="0"/>
              <a:t>…</a:t>
            </a:r>
            <a:endParaRPr lang="en-US" dirty="0"/>
          </a:p>
        </p:txBody>
      </p:sp>
      <p:pic>
        <p:nvPicPr>
          <p:cNvPr id="2050" name="Picture 2" descr="mage result for dog"/>
          <p:cNvPicPr>
            <a:picLocks noChangeAspect="1" noChangeArrowheads="1"/>
          </p:cNvPicPr>
          <p:nvPr/>
        </p:nvPicPr>
        <p:blipFill rotWithShape="1">
          <a:blip r:embed="rId3">
            <a:extLst>
              <a:ext uri="{28A0092B-C50C-407E-A947-70E740481C1C}">
                <a14:useLocalDpi xmlns:a14="http://schemas.microsoft.com/office/drawing/2010/main" val="0"/>
              </a:ext>
            </a:extLst>
          </a:blip>
          <a:srcRect l="23117" r="16599"/>
          <a:stretch/>
        </p:blipFill>
        <p:spPr bwMode="auto">
          <a:xfrm>
            <a:off x="628651" y="1915245"/>
            <a:ext cx="2114549" cy="183644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5175013" y="2374727"/>
            <a:ext cx="1168637" cy="9174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r>
              <a:rPr lang="en-US"/>
              <a:t>Classifier</a:t>
            </a:r>
            <a:endParaRPr lang="en-US" dirty="0"/>
          </a:p>
        </p:txBody>
      </p:sp>
      <p:sp>
        <p:nvSpPr>
          <p:cNvPr id="5" name="TextBox 4"/>
          <p:cNvSpPr txBox="1"/>
          <p:nvPr/>
        </p:nvSpPr>
        <p:spPr>
          <a:xfrm>
            <a:off x="7006281" y="2660348"/>
            <a:ext cx="1065770" cy="346249"/>
          </a:xfrm>
          <a:prstGeom prst="rect">
            <a:avLst/>
          </a:prstGeom>
          <a:noFill/>
        </p:spPr>
        <p:txBody>
          <a:bodyPr wrap="square" lIns="68580" tIns="34290" rIns="68580" bIns="34290" rtlCol="0">
            <a:spAutoFit/>
          </a:bodyPr>
          <a:lstStyle/>
          <a:p>
            <a:pPr algn="ctr"/>
            <a:r>
              <a:rPr lang="en-US" dirty="0"/>
              <a:t>“</a:t>
            </a:r>
            <a:r>
              <a:rPr lang="en-US" dirty="0" err="1"/>
              <a:t>pupper</a:t>
            </a:r>
            <a:r>
              <a:rPr lang="en-US" dirty="0"/>
              <a:t>”</a:t>
            </a:r>
          </a:p>
        </p:txBody>
      </p:sp>
      <p:cxnSp>
        <p:nvCxnSpPr>
          <p:cNvPr id="7" name="Straight Arrow Connector 6"/>
          <p:cNvCxnSpPr>
            <a:stCxn id="2050" idx="3"/>
            <a:endCxn id="11" idx="1"/>
          </p:cNvCxnSpPr>
          <p:nvPr/>
        </p:nvCxnSpPr>
        <p:spPr>
          <a:xfrm>
            <a:off x="2743200" y="2833470"/>
            <a:ext cx="685801"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4" idx="3"/>
          </p:cNvCxnSpPr>
          <p:nvPr/>
        </p:nvCxnSpPr>
        <p:spPr>
          <a:xfrm flipV="1">
            <a:off x="6343651" y="2833470"/>
            <a:ext cx="662630"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Content Placeholder 2"/>
          <p:cNvSpPr>
            <a:spLocks noGrp="1"/>
          </p:cNvSpPr>
          <p:nvPr>
            <p:ph idx="1"/>
          </p:nvPr>
        </p:nvSpPr>
        <p:spPr>
          <a:xfrm>
            <a:off x="628650" y="3790950"/>
            <a:ext cx="7886700" cy="391619"/>
          </a:xfrm>
        </p:spPr>
        <p:txBody>
          <a:bodyPr/>
          <a:lstStyle/>
          <a:p>
            <a:pPr marL="0" indent="0">
              <a:buNone/>
            </a:pPr>
            <a:r>
              <a:rPr lang="en-US" dirty="0"/>
              <a:t>Allow us to use features to put </a:t>
            </a:r>
            <a:r>
              <a:rPr lang="en-US" b="1" dirty="0"/>
              <a:t>images in categories</a:t>
            </a:r>
            <a:r>
              <a:rPr lang="en-US" dirty="0"/>
              <a:t>!</a:t>
            </a:r>
          </a:p>
        </p:txBody>
      </p:sp>
      <p:sp>
        <p:nvSpPr>
          <p:cNvPr id="11" name="Rectangle 10"/>
          <p:cNvSpPr/>
          <p:nvPr/>
        </p:nvSpPr>
        <p:spPr>
          <a:xfrm>
            <a:off x="3429000" y="2374727"/>
            <a:ext cx="1085850" cy="9174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r>
              <a:rPr lang="en-US" dirty="0" err="1"/>
              <a:t>Featurizer</a:t>
            </a:r>
            <a:endParaRPr lang="en-US" dirty="0"/>
          </a:p>
        </p:txBody>
      </p:sp>
      <p:cxnSp>
        <p:nvCxnSpPr>
          <p:cNvPr id="15" name="Straight Arrow Connector 14"/>
          <p:cNvCxnSpPr>
            <a:stCxn id="11" idx="3"/>
            <a:endCxn id="4" idx="1"/>
          </p:cNvCxnSpPr>
          <p:nvPr/>
        </p:nvCxnSpPr>
        <p:spPr>
          <a:xfrm>
            <a:off x="4514850" y="2833472"/>
            <a:ext cx="6601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3625368"/>
      </p:ext>
    </p:extLst>
  </p:cSld>
  <p:clrMapOvr>
    <a:masterClrMapping/>
  </p:clrMapOvr>
  <mc:AlternateContent xmlns:mc="http://schemas.openxmlformats.org/markup-compatibility/2006" xmlns:p14="http://schemas.microsoft.com/office/powerpoint/2010/main">
    <mc:Choice Requires="p14">
      <p:transition spd="slow" p14:dur="2000" advTm="9217"/>
    </mc:Choice>
    <mc:Fallback xmlns="">
      <p:transition spd="slow" advTm="9217"/>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a Minute</a:t>
            </a:r>
            <a:r>
              <a:rPr lang="is-IS" dirty="0"/>
              <a:t>…</a:t>
            </a:r>
            <a:endParaRPr lang="en-US" dirty="0"/>
          </a:p>
        </p:txBody>
      </p:sp>
      <p:sp>
        <p:nvSpPr>
          <p:cNvPr id="3" name="Content Placeholder 2"/>
          <p:cNvSpPr>
            <a:spLocks noGrp="1"/>
          </p:cNvSpPr>
          <p:nvPr>
            <p:ph idx="1"/>
          </p:nvPr>
        </p:nvSpPr>
        <p:spPr/>
        <p:txBody>
          <a:bodyPr/>
          <a:lstStyle/>
          <a:p>
            <a:pPr marL="0" indent="0">
              <a:buNone/>
            </a:pPr>
            <a:r>
              <a:rPr lang="en-US" sz="2800" dirty="0"/>
              <a:t>Convolution = Image -&gt; Features</a:t>
            </a:r>
          </a:p>
          <a:p>
            <a:pPr marL="0" indent="0">
              <a:buNone/>
            </a:pPr>
            <a:endParaRPr lang="en-US" sz="2800" dirty="0"/>
          </a:p>
          <a:p>
            <a:pPr marL="0" indent="0">
              <a:buNone/>
            </a:pPr>
            <a:r>
              <a:rPr lang="en-US" sz="2800" dirty="0"/>
              <a:t>Classification Algorithm = Features -&gt; Category</a:t>
            </a:r>
          </a:p>
        </p:txBody>
      </p:sp>
      <p:pic>
        <p:nvPicPr>
          <p:cNvPr id="3080" name="Picture 8" descr="mage result for thinking emoji i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75" y="3436249"/>
            <a:ext cx="1440050" cy="15040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7263084"/>
      </p:ext>
    </p:extLst>
  </p:cSld>
  <p:clrMapOvr>
    <a:masterClrMapping/>
  </p:clrMapOvr>
  <mc:AlternateContent xmlns:mc="http://schemas.openxmlformats.org/markup-compatibility/2006" xmlns:p14="http://schemas.microsoft.com/office/powerpoint/2010/main">
    <mc:Choice Requires="p14">
      <p:transition spd="slow" p14:dur="2000" advTm="7891"/>
    </mc:Choice>
    <mc:Fallback xmlns="">
      <p:transition spd="slow" advTm="7891"/>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a Minute</a:t>
            </a:r>
            <a:r>
              <a:rPr lang="is-IS" dirty="0"/>
              <a:t>…</a:t>
            </a:r>
            <a:endParaRPr lang="en-US" dirty="0"/>
          </a:p>
        </p:txBody>
      </p:sp>
      <p:sp>
        <p:nvSpPr>
          <p:cNvPr id="3" name="Content Placeholder 2"/>
          <p:cNvSpPr>
            <a:spLocks noGrp="1"/>
          </p:cNvSpPr>
          <p:nvPr>
            <p:ph idx="1"/>
          </p:nvPr>
        </p:nvSpPr>
        <p:spPr/>
        <p:txBody>
          <a:bodyPr/>
          <a:lstStyle/>
          <a:p>
            <a:pPr marL="0" indent="0">
              <a:buNone/>
            </a:pPr>
            <a:r>
              <a:rPr lang="en-US" sz="2800" dirty="0"/>
              <a:t>Convolution = Image -&gt; Features</a:t>
            </a:r>
          </a:p>
          <a:p>
            <a:pPr marL="0" indent="0">
              <a:buNone/>
            </a:pPr>
            <a:endParaRPr lang="en-US" sz="2800" dirty="0"/>
          </a:p>
          <a:p>
            <a:pPr marL="0" indent="0">
              <a:buNone/>
            </a:pPr>
            <a:r>
              <a:rPr lang="en-US" sz="2800" dirty="0"/>
              <a:t>Classification Algorithm = Features -&gt; Category</a:t>
            </a:r>
          </a:p>
          <a:p>
            <a:pPr marL="0" indent="0">
              <a:buNone/>
            </a:pPr>
            <a:endParaRPr lang="en-US" sz="2800" dirty="0"/>
          </a:p>
          <a:p>
            <a:pPr marL="0" indent="0">
              <a:buNone/>
            </a:pPr>
            <a:r>
              <a:rPr lang="en-US" sz="2800" b="1" dirty="0"/>
              <a:t>Let’s put ‘</a:t>
            </a:r>
            <a:r>
              <a:rPr lang="en-US" sz="2800" b="1" dirty="0" err="1"/>
              <a:t>em</a:t>
            </a:r>
            <a:r>
              <a:rPr lang="en-US" sz="2800" b="1" dirty="0"/>
              <a:t> together!</a:t>
            </a:r>
          </a:p>
        </p:txBody>
      </p:sp>
      <p:pic>
        <p:nvPicPr>
          <p:cNvPr id="4098" name="Picture 2" descr="mage result for smiling emoji i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672" y="3491922"/>
            <a:ext cx="1431527" cy="14315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00834399"/>
      </p:ext>
    </p:extLst>
  </p:cSld>
  <p:clrMapOvr>
    <a:masterClrMapping/>
  </p:clrMapOvr>
  <mc:AlternateContent xmlns:mc="http://schemas.openxmlformats.org/markup-compatibility/2006" xmlns:p14="http://schemas.microsoft.com/office/powerpoint/2010/main">
    <mc:Choice Requires="p14">
      <p:transition spd="slow" p14:dur="2000" advTm="14693"/>
    </mc:Choice>
    <mc:Fallback xmlns="">
      <p:transition spd="slow" advTm="14693"/>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Specific</a:t>
            </a:r>
            <a:r>
              <a:rPr lang="is-IS" dirty="0"/>
              <a:t>…</a:t>
            </a:r>
            <a:endParaRPr lang="en-US" dirty="0"/>
          </a:p>
        </p:txBody>
      </p:sp>
      <p:sp>
        <p:nvSpPr>
          <p:cNvPr id="3" name="Content Placeholder 2"/>
          <p:cNvSpPr>
            <a:spLocks noGrp="1"/>
          </p:cNvSpPr>
          <p:nvPr>
            <p:ph idx="1"/>
          </p:nvPr>
        </p:nvSpPr>
        <p:spPr>
          <a:xfrm>
            <a:off x="628650" y="742950"/>
            <a:ext cx="7886700" cy="780857"/>
          </a:xfrm>
        </p:spPr>
        <p:txBody>
          <a:bodyPr/>
          <a:lstStyle/>
          <a:p>
            <a:pPr marL="0" indent="0">
              <a:buNone/>
            </a:pPr>
            <a:r>
              <a:rPr lang="en-US" sz="2400" dirty="0"/>
              <a:t>Let’s build a </a:t>
            </a:r>
            <a:r>
              <a:rPr lang="en-US" sz="2400" b="1" dirty="0"/>
              <a:t>convolution-based</a:t>
            </a:r>
            <a:r>
              <a:rPr lang="en-US" sz="2400" dirty="0"/>
              <a:t> classification algorithm for the CIFAR-10 dataset (10 classes, 32x32 images):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61"/>
          <a:stretch/>
        </p:blipFill>
        <p:spPr>
          <a:xfrm>
            <a:off x="1905001" y="1591145"/>
            <a:ext cx="4495114" cy="3407078"/>
          </a:xfrm>
          <a:prstGeom prst="rect">
            <a:avLst/>
          </a:prstGeom>
        </p:spPr>
      </p:pic>
    </p:spTree>
    <p:extLst>
      <p:ext uri="{BB962C8B-B14F-4D97-AF65-F5344CB8AC3E}">
        <p14:creationId xmlns:p14="http://schemas.microsoft.com/office/powerpoint/2010/main" val="2123423845"/>
      </p:ext>
    </p:extLst>
  </p:cSld>
  <p:clrMapOvr>
    <a:masterClrMapping/>
  </p:clrMapOvr>
  <mc:AlternateContent xmlns:mc="http://schemas.openxmlformats.org/markup-compatibility/2006" xmlns:p14="http://schemas.microsoft.com/office/powerpoint/2010/main">
    <mc:Choice Requires="p14">
      <p:transition spd="slow" p14:dur="2000" advTm="28178"/>
    </mc:Choice>
    <mc:Fallback xmlns="">
      <p:transition spd="slow" advTm="28178"/>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438089" y="2315082"/>
            <a:ext cx="2283660" cy="20155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598409"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4" name="Rectangle 3"/>
          <p:cNvSpPr/>
          <p:nvPr/>
        </p:nvSpPr>
        <p:spPr>
          <a:xfrm>
            <a:off x="3104919" y="2315082"/>
            <a:ext cx="1955456" cy="194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100" dirty="0"/>
              <a:t>32x32 “Airplane Filter”</a:t>
            </a:r>
          </a:p>
        </p:txBody>
      </p:sp>
      <p:sp>
        <p:nvSpPr>
          <p:cNvPr id="16" name="TextBox 15"/>
          <p:cNvSpPr txBox="1"/>
          <p:nvPr/>
        </p:nvSpPr>
        <p:spPr>
          <a:xfrm>
            <a:off x="5249098"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5" name="Oval 14"/>
          <p:cNvSpPr/>
          <p:nvPr/>
        </p:nvSpPr>
        <p:spPr>
          <a:xfrm>
            <a:off x="5826713" y="3150972"/>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1501317069"/>
      </p:ext>
    </p:extLst>
  </p:cSld>
  <p:clrMapOvr>
    <a:masterClrMapping/>
  </p:clrMapOvr>
  <mc:AlternateContent xmlns:mc="http://schemas.openxmlformats.org/markup-compatibility/2006" xmlns:p14="http://schemas.microsoft.com/office/powerpoint/2010/main">
    <mc:Choice Requires="p14">
      <p:transition spd="slow" p14:dur="2000" advTm="32949"/>
    </mc:Choice>
    <mc:Fallback xmlns="">
      <p:transition spd="slow" advTm="32949"/>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438089" y="2315082"/>
            <a:ext cx="2283660" cy="20155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598409"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4" name="Rectangle 3"/>
          <p:cNvSpPr/>
          <p:nvPr/>
        </p:nvSpPr>
        <p:spPr>
          <a:xfrm>
            <a:off x="3104919" y="2315082"/>
            <a:ext cx="1955456" cy="194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100" dirty="0"/>
              <a:t>32x32 “Airplane Filter”</a:t>
            </a:r>
          </a:p>
        </p:txBody>
      </p:sp>
      <p:sp>
        <p:nvSpPr>
          <p:cNvPr id="16" name="TextBox 15"/>
          <p:cNvSpPr txBox="1"/>
          <p:nvPr/>
        </p:nvSpPr>
        <p:spPr>
          <a:xfrm>
            <a:off x="5249098"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5" name="Oval 14"/>
          <p:cNvSpPr/>
          <p:nvPr/>
        </p:nvSpPr>
        <p:spPr>
          <a:xfrm>
            <a:off x="5826713" y="3150972"/>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 name="TextBox 2"/>
          <p:cNvSpPr txBox="1"/>
          <p:nvPr/>
        </p:nvSpPr>
        <p:spPr>
          <a:xfrm>
            <a:off x="5354341" y="1544118"/>
            <a:ext cx="1632233" cy="761747"/>
          </a:xfrm>
          <a:prstGeom prst="rect">
            <a:avLst/>
          </a:prstGeom>
          <a:noFill/>
        </p:spPr>
        <p:txBody>
          <a:bodyPr wrap="square" lIns="68580" tIns="34290" rIns="68580" bIns="34290" rtlCol="0">
            <a:spAutoFit/>
          </a:bodyPr>
          <a:lstStyle/>
          <a:p>
            <a:pPr algn="ctr"/>
            <a:r>
              <a:rPr lang="en-US" sz="1500" dirty="0"/>
              <a:t>“probability” of the image being an airplane</a:t>
            </a:r>
          </a:p>
        </p:txBody>
      </p:sp>
      <p:cxnSp>
        <p:nvCxnSpPr>
          <p:cNvPr id="6" name="Straight Arrow Connector 5"/>
          <p:cNvCxnSpPr>
            <a:stCxn id="3" idx="2"/>
            <a:endCxn id="15" idx="0"/>
          </p:cNvCxnSpPr>
          <p:nvPr/>
        </p:nvCxnSpPr>
        <p:spPr>
          <a:xfrm flipH="1">
            <a:off x="5998586"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610080"/>
      </p:ext>
    </p:extLst>
  </p:cSld>
  <p:clrMapOvr>
    <a:masterClrMapping/>
  </p:clrMapOvr>
  <mc:AlternateContent xmlns:mc="http://schemas.openxmlformats.org/markup-compatibility/2006" xmlns:p14="http://schemas.microsoft.com/office/powerpoint/2010/main">
    <mc:Choice Requires="p14">
      <p:transition spd="slow" p14:dur="2000" advTm="4955"/>
    </mc:Choice>
    <mc:Fallback xmlns="">
      <p:transition spd="slow" advTm="49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 </a:t>
            </a:r>
          </a:p>
        </p:txBody>
      </p:sp>
      <p:sp>
        <p:nvSpPr>
          <p:cNvPr id="3" name="Content Placeholder 2"/>
          <p:cNvSpPr>
            <a:spLocks noGrp="1"/>
          </p:cNvSpPr>
          <p:nvPr>
            <p:ph idx="1"/>
          </p:nvPr>
        </p:nvSpPr>
        <p:spPr/>
        <p:txBody>
          <a:bodyPr>
            <a:normAutofit/>
          </a:bodyPr>
          <a:lstStyle/>
          <a:p>
            <a:r>
              <a:rPr lang="en-US" dirty="0">
                <a:solidFill>
                  <a:schemeClr val="bg1">
                    <a:lumMod val="65000"/>
                  </a:schemeClr>
                </a:solidFill>
              </a:rPr>
              <a:t>Perceptron</a:t>
            </a:r>
          </a:p>
          <a:p>
            <a:r>
              <a:rPr lang="en-US" dirty="0"/>
              <a:t>Linear classifier</a:t>
            </a:r>
          </a:p>
          <a:p>
            <a:r>
              <a:rPr lang="en-US" dirty="0">
                <a:solidFill>
                  <a:schemeClr val="bg1">
                    <a:lumMod val="65000"/>
                  </a:schemeClr>
                </a:solidFill>
              </a:rPr>
              <a:t>Loss function</a:t>
            </a:r>
          </a:p>
          <a:p>
            <a:r>
              <a:rPr lang="en-US" dirty="0">
                <a:solidFill>
                  <a:schemeClr val="bg1">
                    <a:lumMod val="65000"/>
                  </a:schemeClr>
                </a:solidFill>
              </a:rPr>
              <a:t>Gradient descent and backpropagation</a:t>
            </a:r>
          </a:p>
          <a:p>
            <a:r>
              <a:rPr lang="en-US" dirty="0">
                <a:solidFill>
                  <a:schemeClr val="bg1">
                    <a:lumMod val="65000"/>
                  </a:schemeClr>
                </a:solidFill>
              </a:rPr>
              <a:t>Introduction to Convolutional Neural Networks</a:t>
            </a:r>
          </a:p>
        </p:txBody>
      </p:sp>
    </p:spTree>
    <p:extLst>
      <p:ext uri="{BB962C8B-B14F-4D97-AF65-F5344CB8AC3E}">
        <p14:creationId xmlns:p14="http://schemas.microsoft.com/office/powerpoint/2010/main" val="1873036351"/>
      </p:ext>
    </p:extLst>
  </p:cSld>
  <p:clrMapOvr>
    <a:masterClrMapping/>
  </p:clrMapOvr>
  <mc:AlternateContent xmlns:mc="http://schemas.openxmlformats.org/markup-compatibility/2006" xmlns:p14="http://schemas.microsoft.com/office/powerpoint/2010/main">
    <mc:Choice Requires="p14">
      <p:transition spd="slow" p14:dur="2000" advTm="4133"/>
    </mc:Choice>
    <mc:Fallback xmlns="">
      <p:transition spd="slow" advTm="4133"/>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438089" y="2315082"/>
            <a:ext cx="2283660" cy="20155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598409"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4" name="Rectangle 3"/>
          <p:cNvSpPr/>
          <p:nvPr/>
        </p:nvSpPr>
        <p:spPr>
          <a:xfrm>
            <a:off x="3104919" y="2315082"/>
            <a:ext cx="1955456" cy="194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100" dirty="0"/>
              <a:t>32x32 “Airplane Filter”</a:t>
            </a:r>
          </a:p>
        </p:txBody>
      </p:sp>
      <p:sp>
        <p:nvSpPr>
          <p:cNvPr id="16" name="TextBox 15"/>
          <p:cNvSpPr txBox="1"/>
          <p:nvPr/>
        </p:nvSpPr>
        <p:spPr>
          <a:xfrm>
            <a:off x="5249098"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5" name="Oval 14"/>
          <p:cNvSpPr/>
          <p:nvPr/>
        </p:nvSpPr>
        <p:spPr>
          <a:xfrm>
            <a:off x="5826713" y="3150972"/>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7" name="Rectangle 16"/>
          <p:cNvSpPr/>
          <p:nvPr/>
        </p:nvSpPr>
        <p:spPr>
          <a:xfrm>
            <a:off x="7423323"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8" name="Rectangle 17"/>
          <p:cNvSpPr/>
          <p:nvPr/>
        </p:nvSpPr>
        <p:spPr>
          <a:xfrm>
            <a:off x="7599406"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0" name="Oval 29"/>
          <p:cNvSpPr/>
          <p:nvPr/>
        </p:nvSpPr>
        <p:spPr>
          <a:xfrm>
            <a:off x="7580870"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31" name="Straight Arrow Connector 30"/>
          <p:cNvCxnSpPr/>
          <p:nvPr/>
        </p:nvCxnSpPr>
        <p:spPr>
          <a:xfrm>
            <a:off x="6478030"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354341" y="1544118"/>
            <a:ext cx="1632233" cy="761747"/>
          </a:xfrm>
          <a:prstGeom prst="rect">
            <a:avLst/>
          </a:prstGeom>
          <a:noFill/>
        </p:spPr>
        <p:txBody>
          <a:bodyPr wrap="square" lIns="68580" tIns="34290" rIns="68580" bIns="34290" rtlCol="0">
            <a:spAutoFit/>
          </a:bodyPr>
          <a:lstStyle/>
          <a:p>
            <a:pPr algn="ctr"/>
            <a:r>
              <a:rPr lang="en-US" sz="1500" dirty="0"/>
              <a:t>“probability” of the image being an airplane</a:t>
            </a:r>
          </a:p>
        </p:txBody>
      </p:sp>
      <p:cxnSp>
        <p:nvCxnSpPr>
          <p:cNvPr id="13" name="Straight Arrow Connector 12"/>
          <p:cNvCxnSpPr>
            <a:stCxn id="13" idx="2"/>
          </p:cNvCxnSpPr>
          <p:nvPr/>
        </p:nvCxnSpPr>
        <p:spPr>
          <a:xfrm flipH="1">
            <a:off x="5998586"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a:stCxn id="12" idx="3"/>
          </p:cNvCxnSpPr>
          <p:nvPr/>
        </p:nvCxnSpPr>
        <p:spPr>
          <a:xfrm flipV="1">
            <a:off x="6986575" y="1138798"/>
            <a:ext cx="594296" cy="786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955059"/>
      </p:ext>
    </p:extLst>
  </p:cSld>
  <p:clrMapOvr>
    <a:masterClrMapping/>
  </p:clrMapOvr>
  <mc:AlternateContent xmlns:mc="http://schemas.openxmlformats.org/markup-compatibility/2006" xmlns:p14="http://schemas.microsoft.com/office/powerpoint/2010/main">
    <mc:Choice Requires="p14">
      <p:transition spd="slow" p14:dur="2000" advTm="2877"/>
    </mc:Choice>
    <mc:Fallback xmlns="">
      <p:transition spd="slow" advTm="2877"/>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438089" y="2315082"/>
            <a:ext cx="2283660" cy="20155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598409"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4" name="Rectangle 3"/>
          <p:cNvSpPr/>
          <p:nvPr/>
        </p:nvSpPr>
        <p:spPr>
          <a:xfrm>
            <a:off x="3104919" y="2315082"/>
            <a:ext cx="1955456" cy="194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100" dirty="0"/>
              <a:t>32x32 “Airplane Filter”</a:t>
            </a:r>
          </a:p>
        </p:txBody>
      </p:sp>
      <p:sp>
        <p:nvSpPr>
          <p:cNvPr id="16" name="TextBox 15"/>
          <p:cNvSpPr txBox="1"/>
          <p:nvPr/>
        </p:nvSpPr>
        <p:spPr>
          <a:xfrm>
            <a:off x="5249098"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5" name="Oval 14"/>
          <p:cNvSpPr/>
          <p:nvPr/>
        </p:nvSpPr>
        <p:spPr>
          <a:xfrm>
            <a:off x="5826713" y="3150972"/>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7" name="Rectangle 16"/>
          <p:cNvSpPr/>
          <p:nvPr/>
        </p:nvSpPr>
        <p:spPr>
          <a:xfrm>
            <a:off x="7423323"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8" name="Rectangle 17"/>
          <p:cNvSpPr/>
          <p:nvPr/>
        </p:nvSpPr>
        <p:spPr>
          <a:xfrm>
            <a:off x="7599406"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0" name="Oval 29"/>
          <p:cNvSpPr/>
          <p:nvPr/>
        </p:nvSpPr>
        <p:spPr>
          <a:xfrm>
            <a:off x="7580870"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31" name="Straight Arrow Connector 30"/>
          <p:cNvCxnSpPr/>
          <p:nvPr/>
        </p:nvCxnSpPr>
        <p:spPr>
          <a:xfrm>
            <a:off x="6478030"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354341" y="1544118"/>
            <a:ext cx="1632233" cy="761747"/>
          </a:xfrm>
          <a:prstGeom prst="rect">
            <a:avLst/>
          </a:prstGeom>
          <a:noFill/>
        </p:spPr>
        <p:txBody>
          <a:bodyPr wrap="square" lIns="68580" tIns="34290" rIns="68580" bIns="34290" rtlCol="0">
            <a:spAutoFit/>
          </a:bodyPr>
          <a:lstStyle/>
          <a:p>
            <a:pPr algn="ctr"/>
            <a:r>
              <a:rPr lang="en-US" sz="1500" dirty="0"/>
              <a:t>“probability” of the image being an airplane</a:t>
            </a:r>
          </a:p>
        </p:txBody>
      </p:sp>
      <p:cxnSp>
        <p:nvCxnSpPr>
          <p:cNvPr id="13" name="Straight Arrow Connector 12"/>
          <p:cNvCxnSpPr>
            <a:stCxn id="13" idx="2"/>
          </p:cNvCxnSpPr>
          <p:nvPr/>
        </p:nvCxnSpPr>
        <p:spPr>
          <a:xfrm flipH="1">
            <a:off x="5998586"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a:stCxn id="12" idx="3"/>
          </p:cNvCxnSpPr>
          <p:nvPr/>
        </p:nvCxnSpPr>
        <p:spPr>
          <a:xfrm flipV="1">
            <a:off x="6986575" y="1138798"/>
            <a:ext cx="594296" cy="786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261251" y="975744"/>
            <a:ext cx="2628900" cy="1054135"/>
          </a:xfrm>
          <a:prstGeom prst="rect">
            <a:avLst/>
          </a:prstGeom>
          <a:noFill/>
        </p:spPr>
        <p:txBody>
          <a:bodyPr wrap="square" lIns="68580" tIns="34290" rIns="68580" bIns="34290" rtlCol="0">
            <a:spAutoFit/>
          </a:bodyPr>
          <a:lstStyle/>
          <a:p>
            <a:r>
              <a:rPr lang="en-US" sz="1600" i="1" dirty="0"/>
              <a:t>This is not really a probability but a score, because it can be less than 0 and greater than 1</a:t>
            </a:r>
          </a:p>
        </p:txBody>
      </p:sp>
      <p:cxnSp>
        <p:nvCxnSpPr>
          <p:cNvPr id="7" name="Straight Arrow Connector 6"/>
          <p:cNvCxnSpPr/>
          <p:nvPr/>
        </p:nvCxnSpPr>
        <p:spPr>
          <a:xfrm>
            <a:off x="4514850" y="1531895"/>
            <a:ext cx="1028700" cy="1363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71485988"/>
      </p:ext>
    </p:extLst>
  </p:cSld>
  <p:clrMapOvr>
    <a:masterClrMapping/>
  </p:clrMapOvr>
  <mc:AlternateContent xmlns:mc="http://schemas.openxmlformats.org/markup-compatibility/2006" xmlns:p14="http://schemas.microsoft.com/office/powerpoint/2010/main">
    <mc:Choice Requires="p14">
      <p:transition spd="slow" p14:dur="2000" advTm="16389"/>
    </mc:Choice>
    <mc:Fallback xmlns="">
      <p:transition spd="slow" advTm="16389"/>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438089" y="2315082"/>
            <a:ext cx="2283660" cy="20155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598409"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4" name="Rectangle 3"/>
          <p:cNvSpPr/>
          <p:nvPr/>
        </p:nvSpPr>
        <p:spPr>
          <a:xfrm>
            <a:off x="3104919" y="2315082"/>
            <a:ext cx="1955456" cy="1940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r>
              <a:rPr lang="en-US" sz="2100" dirty="0"/>
              <a:t>32x32 “Automobile Filter”</a:t>
            </a:r>
          </a:p>
        </p:txBody>
      </p:sp>
      <p:sp>
        <p:nvSpPr>
          <p:cNvPr id="16" name="TextBox 15"/>
          <p:cNvSpPr txBox="1"/>
          <p:nvPr/>
        </p:nvSpPr>
        <p:spPr>
          <a:xfrm>
            <a:off x="5249098"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5" name="Oval 14"/>
          <p:cNvSpPr/>
          <p:nvPr/>
        </p:nvSpPr>
        <p:spPr>
          <a:xfrm>
            <a:off x="5826713" y="3150972"/>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en-US"/>
          </a:p>
        </p:txBody>
      </p:sp>
      <p:sp>
        <p:nvSpPr>
          <p:cNvPr id="17" name="Rectangle 16"/>
          <p:cNvSpPr/>
          <p:nvPr/>
        </p:nvSpPr>
        <p:spPr>
          <a:xfrm>
            <a:off x="7423323"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8" name="Rectangle 17"/>
          <p:cNvSpPr/>
          <p:nvPr/>
        </p:nvSpPr>
        <p:spPr>
          <a:xfrm>
            <a:off x="7599406"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9" name="Oval 28"/>
          <p:cNvSpPr/>
          <p:nvPr/>
        </p:nvSpPr>
        <p:spPr>
          <a:xfrm>
            <a:off x="758087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en-US"/>
          </a:p>
        </p:txBody>
      </p:sp>
      <p:sp>
        <p:nvSpPr>
          <p:cNvPr id="30" name="Oval 29"/>
          <p:cNvSpPr/>
          <p:nvPr/>
        </p:nvSpPr>
        <p:spPr>
          <a:xfrm>
            <a:off x="7580870"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31" name="Straight Arrow Connector 30"/>
          <p:cNvCxnSpPr/>
          <p:nvPr/>
        </p:nvCxnSpPr>
        <p:spPr>
          <a:xfrm>
            <a:off x="6478030"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5354341" y="1544118"/>
            <a:ext cx="1632233" cy="761747"/>
          </a:xfrm>
          <a:prstGeom prst="rect">
            <a:avLst/>
          </a:prstGeom>
          <a:noFill/>
        </p:spPr>
        <p:txBody>
          <a:bodyPr wrap="square" lIns="68580" tIns="34290" rIns="68580" bIns="34290" rtlCol="0">
            <a:spAutoFit/>
          </a:bodyPr>
          <a:lstStyle/>
          <a:p>
            <a:pPr algn="ctr"/>
            <a:r>
              <a:rPr lang="en-US" sz="1500" dirty="0"/>
              <a:t>“probability” of the image being an automobile</a:t>
            </a:r>
          </a:p>
        </p:txBody>
      </p:sp>
      <p:cxnSp>
        <p:nvCxnSpPr>
          <p:cNvPr id="14" name="Straight Arrow Connector 13"/>
          <p:cNvCxnSpPr/>
          <p:nvPr/>
        </p:nvCxnSpPr>
        <p:spPr>
          <a:xfrm flipH="1">
            <a:off x="5998586"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p:cNvCxnSpPr>
          <p:nvPr/>
        </p:nvCxnSpPr>
        <p:spPr>
          <a:xfrm flipV="1">
            <a:off x="6986575" y="1544117"/>
            <a:ext cx="594296" cy="380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3017065"/>
      </p:ext>
    </p:extLst>
  </p:cSld>
  <p:clrMapOvr>
    <a:masterClrMapping/>
  </p:clrMapOvr>
  <mc:AlternateContent xmlns:mc="http://schemas.openxmlformats.org/markup-compatibility/2006" xmlns:p14="http://schemas.microsoft.com/office/powerpoint/2010/main">
    <mc:Choice Requires="p14">
      <p:transition spd="slow" p14:dur="2000" advTm="5067"/>
    </mc:Choice>
    <mc:Fallback xmlns="">
      <p:transition spd="slow" advTm="5067"/>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438089" y="2315082"/>
            <a:ext cx="2283660" cy="20155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598409"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4" name="Rectangle 3"/>
          <p:cNvSpPr/>
          <p:nvPr/>
        </p:nvSpPr>
        <p:spPr>
          <a:xfrm>
            <a:off x="3104919" y="2315082"/>
            <a:ext cx="1955456" cy="19404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rtlCol="0" anchor="ctr"/>
          <a:lstStyle/>
          <a:p>
            <a:pPr algn="ctr"/>
            <a:r>
              <a:rPr lang="en-US" sz="2100" dirty="0"/>
              <a:t>32x32 “Bird Filter”</a:t>
            </a:r>
          </a:p>
        </p:txBody>
      </p:sp>
      <p:sp>
        <p:nvSpPr>
          <p:cNvPr id="16" name="TextBox 15"/>
          <p:cNvSpPr txBox="1"/>
          <p:nvPr/>
        </p:nvSpPr>
        <p:spPr>
          <a:xfrm>
            <a:off x="5249098"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5" name="Oval 14"/>
          <p:cNvSpPr/>
          <p:nvPr/>
        </p:nvSpPr>
        <p:spPr>
          <a:xfrm>
            <a:off x="5826713" y="3150972"/>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rtlCol="0" anchor="ctr"/>
          <a:lstStyle/>
          <a:p>
            <a:pPr algn="ctr"/>
            <a:endParaRPr lang="en-US"/>
          </a:p>
        </p:txBody>
      </p:sp>
      <p:sp>
        <p:nvSpPr>
          <p:cNvPr id="17" name="Rectangle 16"/>
          <p:cNvSpPr/>
          <p:nvPr/>
        </p:nvSpPr>
        <p:spPr>
          <a:xfrm>
            <a:off x="7423323"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8" name="Rectangle 17"/>
          <p:cNvSpPr/>
          <p:nvPr/>
        </p:nvSpPr>
        <p:spPr>
          <a:xfrm>
            <a:off x="7599406" y="820317"/>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Oval 20"/>
          <p:cNvSpPr/>
          <p:nvPr/>
        </p:nvSpPr>
        <p:spPr>
          <a:xfrm>
            <a:off x="7575814"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rtlCol="0" anchor="ctr"/>
          <a:lstStyle/>
          <a:p>
            <a:pPr algn="ctr"/>
            <a:endParaRPr lang="en-US"/>
          </a:p>
        </p:txBody>
      </p:sp>
      <p:sp>
        <p:nvSpPr>
          <p:cNvPr id="29" name="Oval 28"/>
          <p:cNvSpPr/>
          <p:nvPr/>
        </p:nvSpPr>
        <p:spPr>
          <a:xfrm>
            <a:off x="758087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en-US"/>
          </a:p>
        </p:txBody>
      </p:sp>
      <p:sp>
        <p:nvSpPr>
          <p:cNvPr id="30" name="Oval 29"/>
          <p:cNvSpPr/>
          <p:nvPr/>
        </p:nvSpPr>
        <p:spPr>
          <a:xfrm>
            <a:off x="7580870"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31" name="Straight Arrow Connector 30"/>
          <p:cNvCxnSpPr/>
          <p:nvPr/>
        </p:nvCxnSpPr>
        <p:spPr>
          <a:xfrm>
            <a:off x="6478030"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5354341" y="1544118"/>
            <a:ext cx="1632233" cy="761747"/>
          </a:xfrm>
          <a:prstGeom prst="rect">
            <a:avLst/>
          </a:prstGeom>
          <a:noFill/>
        </p:spPr>
        <p:txBody>
          <a:bodyPr wrap="square" lIns="68580" tIns="34290" rIns="68580" bIns="34290" rtlCol="0">
            <a:spAutoFit/>
          </a:bodyPr>
          <a:lstStyle/>
          <a:p>
            <a:pPr algn="ctr"/>
            <a:r>
              <a:rPr lang="en-US" sz="1500" dirty="0"/>
              <a:t>“probability” of the image being a bird</a:t>
            </a:r>
          </a:p>
        </p:txBody>
      </p:sp>
      <p:cxnSp>
        <p:nvCxnSpPr>
          <p:cNvPr id="19" name="Straight Arrow Connector 18"/>
          <p:cNvCxnSpPr/>
          <p:nvPr/>
        </p:nvCxnSpPr>
        <p:spPr>
          <a:xfrm flipH="1">
            <a:off x="5998586"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21" idx="2"/>
          </p:cNvCxnSpPr>
          <p:nvPr/>
        </p:nvCxnSpPr>
        <p:spPr>
          <a:xfrm>
            <a:off x="6986574" y="1924992"/>
            <a:ext cx="589240" cy="67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0527261"/>
      </p:ext>
    </p:extLst>
  </p:cSld>
  <p:clrMapOvr>
    <a:masterClrMapping/>
  </p:clrMapOvr>
  <mc:AlternateContent xmlns:mc="http://schemas.openxmlformats.org/markup-compatibility/2006" xmlns:p14="http://schemas.microsoft.com/office/powerpoint/2010/main">
    <mc:Choice Requires="p14">
      <p:transition spd="slow" p14:dur="2000" advTm="3844"/>
    </mc:Choice>
    <mc:Fallback xmlns="">
      <p:transition spd="slow" advTm="3844"/>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438089" y="2315082"/>
            <a:ext cx="2283660" cy="20155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598409"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4" name="Rectangle 3"/>
          <p:cNvSpPr/>
          <p:nvPr/>
        </p:nvSpPr>
        <p:spPr>
          <a:xfrm>
            <a:off x="3104919" y="2315082"/>
            <a:ext cx="1955456" cy="19404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68580" tIns="34290" rIns="68580" bIns="34290" rtlCol="0" anchor="ctr"/>
          <a:lstStyle/>
          <a:p>
            <a:pPr algn="ctr"/>
            <a:r>
              <a:rPr lang="en-US" sz="2100" dirty="0"/>
              <a:t>32x32 “Truck Filter”</a:t>
            </a:r>
          </a:p>
        </p:txBody>
      </p:sp>
      <p:sp>
        <p:nvSpPr>
          <p:cNvPr id="16" name="TextBox 15"/>
          <p:cNvSpPr txBox="1"/>
          <p:nvPr/>
        </p:nvSpPr>
        <p:spPr>
          <a:xfrm>
            <a:off x="5249098"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5" name="Oval 14"/>
          <p:cNvSpPr/>
          <p:nvPr/>
        </p:nvSpPr>
        <p:spPr>
          <a:xfrm>
            <a:off x="5826713" y="3150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68580" tIns="34290" rIns="68580" bIns="34290" rtlCol="0" anchor="ctr"/>
          <a:lstStyle/>
          <a:p>
            <a:pPr algn="ctr"/>
            <a:endParaRPr lang="en-US"/>
          </a:p>
        </p:txBody>
      </p:sp>
      <p:sp>
        <p:nvSpPr>
          <p:cNvPr id="17" name="Rectangle 16"/>
          <p:cNvSpPr/>
          <p:nvPr/>
        </p:nvSpPr>
        <p:spPr>
          <a:xfrm>
            <a:off x="7423323"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8" name="Rectangle 17"/>
          <p:cNvSpPr/>
          <p:nvPr/>
        </p:nvSpPr>
        <p:spPr>
          <a:xfrm>
            <a:off x="7599406"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Oval 20"/>
          <p:cNvSpPr/>
          <p:nvPr/>
        </p:nvSpPr>
        <p:spPr>
          <a:xfrm>
            <a:off x="7575814"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rtlCol="0" anchor="ctr"/>
          <a:lstStyle/>
          <a:p>
            <a:pPr algn="ctr"/>
            <a:endParaRPr lang="en-US"/>
          </a:p>
        </p:txBody>
      </p:sp>
      <p:sp>
        <p:nvSpPr>
          <p:cNvPr id="22" name="Oval 21"/>
          <p:cNvSpPr/>
          <p:nvPr/>
        </p:nvSpPr>
        <p:spPr>
          <a:xfrm>
            <a:off x="7577920" y="2165339"/>
            <a:ext cx="343745" cy="343745"/>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3" name="Oval 22"/>
          <p:cNvSpPr/>
          <p:nvPr/>
        </p:nvSpPr>
        <p:spPr>
          <a:xfrm>
            <a:off x="7580870" y="2580355"/>
            <a:ext cx="343745" cy="34374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4" name="Oval 23"/>
          <p:cNvSpPr/>
          <p:nvPr/>
        </p:nvSpPr>
        <p:spPr>
          <a:xfrm>
            <a:off x="7575814" y="2979100"/>
            <a:ext cx="343745" cy="343745"/>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5" name="Oval 24"/>
          <p:cNvSpPr/>
          <p:nvPr/>
        </p:nvSpPr>
        <p:spPr>
          <a:xfrm>
            <a:off x="7580870" y="3402094"/>
            <a:ext cx="343745" cy="343745"/>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6" name="Oval 25"/>
          <p:cNvSpPr/>
          <p:nvPr/>
        </p:nvSpPr>
        <p:spPr>
          <a:xfrm>
            <a:off x="7580870" y="3826567"/>
            <a:ext cx="343745" cy="343745"/>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7" name="Oval 26"/>
          <p:cNvSpPr/>
          <p:nvPr/>
        </p:nvSpPr>
        <p:spPr>
          <a:xfrm>
            <a:off x="7575814" y="4239769"/>
            <a:ext cx="343745" cy="343745"/>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8" name="Oval 27"/>
          <p:cNvSpPr/>
          <p:nvPr/>
        </p:nvSpPr>
        <p:spPr>
          <a:xfrm>
            <a:off x="7580870" y="4652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68580" tIns="34290" rIns="68580" bIns="34290" rtlCol="0" anchor="ctr"/>
          <a:lstStyle/>
          <a:p>
            <a:pPr algn="ctr"/>
            <a:endParaRPr lang="en-US"/>
          </a:p>
        </p:txBody>
      </p:sp>
      <p:sp>
        <p:nvSpPr>
          <p:cNvPr id="29" name="Oval 28"/>
          <p:cNvSpPr/>
          <p:nvPr/>
        </p:nvSpPr>
        <p:spPr>
          <a:xfrm>
            <a:off x="758087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en-US"/>
          </a:p>
        </p:txBody>
      </p:sp>
      <p:sp>
        <p:nvSpPr>
          <p:cNvPr id="30" name="Oval 29"/>
          <p:cNvSpPr/>
          <p:nvPr/>
        </p:nvSpPr>
        <p:spPr>
          <a:xfrm>
            <a:off x="7580870"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31" name="Straight Arrow Connector 30"/>
          <p:cNvCxnSpPr/>
          <p:nvPr/>
        </p:nvCxnSpPr>
        <p:spPr>
          <a:xfrm>
            <a:off x="6478030"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5354341" y="1544118"/>
            <a:ext cx="1632233" cy="761747"/>
          </a:xfrm>
          <a:prstGeom prst="rect">
            <a:avLst/>
          </a:prstGeom>
          <a:noFill/>
        </p:spPr>
        <p:txBody>
          <a:bodyPr wrap="square" lIns="68580" tIns="34290" rIns="68580" bIns="34290" rtlCol="0">
            <a:spAutoFit/>
          </a:bodyPr>
          <a:lstStyle/>
          <a:p>
            <a:pPr algn="ctr"/>
            <a:r>
              <a:rPr lang="en-US" sz="1500" dirty="0"/>
              <a:t>“probability” of the image being a truck</a:t>
            </a:r>
          </a:p>
        </p:txBody>
      </p:sp>
      <p:cxnSp>
        <p:nvCxnSpPr>
          <p:cNvPr id="33" name="Straight Arrow Connector 32"/>
          <p:cNvCxnSpPr/>
          <p:nvPr/>
        </p:nvCxnSpPr>
        <p:spPr>
          <a:xfrm flipH="1">
            <a:off x="5998586"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8" idx="2"/>
          </p:cNvCxnSpPr>
          <p:nvPr/>
        </p:nvCxnSpPr>
        <p:spPr>
          <a:xfrm>
            <a:off x="6629401" y="2165340"/>
            <a:ext cx="951470" cy="26595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2598307"/>
      </p:ext>
    </p:extLst>
  </p:cSld>
  <p:clrMapOvr>
    <a:masterClrMapping/>
  </p:clrMapOvr>
  <mc:AlternateContent xmlns:mc="http://schemas.openxmlformats.org/markup-compatibility/2006" xmlns:p14="http://schemas.microsoft.com/office/powerpoint/2010/main">
    <mc:Choice Requires="p14">
      <p:transition spd="slow" p14:dur="2000" advTm="7968"/>
    </mc:Choice>
    <mc:Fallback xmlns="">
      <p:transition spd="slow" advTm="7968"/>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4-16 at 10.52.1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0"/>
            <a:ext cx="7504981" cy="5143500"/>
          </a:xfrm>
          <a:prstGeom prst="rect">
            <a:avLst/>
          </a:prstGeom>
        </p:spPr>
      </p:pic>
    </p:spTree>
    <p:extLst>
      <p:ext uri="{BB962C8B-B14F-4D97-AF65-F5344CB8AC3E}">
        <p14:creationId xmlns:p14="http://schemas.microsoft.com/office/powerpoint/2010/main" val="703004941"/>
      </p:ext>
    </p:extLst>
  </p:cSld>
  <p:clrMapOvr>
    <a:masterClrMapping/>
  </p:clrMapOvr>
  <mc:AlternateContent xmlns:mc="http://schemas.openxmlformats.org/markup-compatibility/2006" xmlns:p14="http://schemas.microsoft.com/office/powerpoint/2010/main">
    <mc:Choice Requires="p14">
      <p:transition spd="slow" p14:dur="2000" advTm="10324"/>
    </mc:Choice>
    <mc:Fallback xmlns="">
      <p:transition spd="slow" advTm="10324"/>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Whole Matter</a:t>
            </a:r>
          </a:p>
        </p:txBody>
      </p:sp>
      <p:pic>
        <p:nvPicPr>
          <p:cNvPr id="4"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8401" t="12604" r="74032" b="72353"/>
          <a:stretch/>
        </p:blipFill>
        <p:spPr bwMode="auto">
          <a:xfrm>
            <a:off x="228601" y="2333619"/>
            <a:ext cx="1278925" cy="125293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2170157" y="2333619"/>
            <a:ext cx="1262637" cy="1252931"/>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254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lIns="68579" tIns="34289" rIns="68579" bIns="34289" rtlCol="0" anchor="ctr"/>
          <a:lstStyle/>
          <a:p>
            <a:pPr algn="ctr"/>
            <a:r>
              <a:rPr lang="en-US" dirty="0"/>
              <a:t>32x32x10 Conv Block</a:t>
            </a:r>
          </a:p>
        </p:txBody>
      </p:sp>
      <p:sp>
        <p:nvSpPr>
          <p:cNvPr id="7" name="Rectangle 6"/>
          <p:cNvSpPr/>
          <p:nvPr/>
        </p:nvSpPr>
        <p:spPr>
          <a:xfrm>
            <a:off x="4390624" y="1966801"/>
            <a:ext cx="351217" cy="1986567"/>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p>
        </p:txBody>
      </p:sp>
      <p:sp>
        <p:nvSpPr>
          <p:cNvPr id="8" name="TextBox 7"/>
          <p:cNvSpPr txBox="1"/>
          <p:nvPr/>
        </p:nvSpPr>
        <p:spPr>
          <a:xfrm>
            <a:off x="281804" y="4278700"/>
            <a:ext cx="1172519" cy="346249"/>
          </a:xfrm>
          <a:prstGeom prst="rect">
            <a:avLst/>
          </a:prstGeom>
          <a:noFill/>
        </p:spPr>
        <p:txBody>
          <a:bodyPr wrap="square" lIns="68579" tIns="34289" rIns="68579" bIns="34289" rtlCol="0">
            <a:spAutoFit/>
          </a:bodyPr>
          <a:lstStyle/>
          <a:p>
            <a:pPr algn="ctr"/>
            <a:r>
              <a:rPr lang="en-US" dirty="0"/>
              <a:t>Image</a:t>
            </a:r>
          </a:p>
        </p:txBody>
      </p:sp>
      <p:sp>
        <p:nvSpPr>
          <p:cNvPr id="9" name="TextBox 8"/>
          <p:cNvSpPr txBox="1"/>
          <p:nvPr/>
        </p:nvSpPr>
        <p:spPr>
          <a:xfrm>
            <a:off x="2215216" y="4174824"/>
            <a:ext cx="1172519" cy="623248"/>
          </a:xfrm>
          <a:prstGeom prst="rect">
            <a:avLst/>
          </a:prstGeom>
          <a:noFill/>
        </p:spPr>
        <p:txBody>
          <a:bodyPr wrap="square" lIns="68579" tIns="34289" rIns="68579" bIns="34289" rtlCol="0">
            <a:spAutoFit/>
          </a:bodyPr>
          <a:lstStyle/>
          <a:p>
            <a:pPr algn="ctr"/>
            <a:r>
              <a:rPr lang="en-US" dirty="0"/>
              <a:t>Feature Extractor</a:t>
            </a:r>
          </a:p>
        </p:txBody>
      </p:sp>
      <mc:AlternateContent xmlns:mc="http://schemas.openxmlformats.org/markup-compatibility/2006" xmlns:a14="http://schemas.microsoft.com/office/drawing/2010/main">
        <mc:Choice Requires="a14">
          <p:sp>
            <p:nvSpPr>
              <p:cNvPr id="10" name="TextBox 9"/>
              <p:cNvSpPr txBox="1"/>
              <p:nvPr/>
            </p:nvSpPr>
            <p:spPr>
              <a:xfrm>
                <a:off x="3827506" y="4140202"/>
                <a:ext cx="1477452" cy="346249"/>
              </a:xfrm>
              <a:prstGeom prst="rect">
                <a:avLst/>
              </a:prstGeom>
              <a:noFill/>
            </p:spPr>
            <p:txBody>
              <a:bodyPr wrap="square" lIns="68579" tIns="34289" rIns="68579" bIns="34289" rtlCol="0">
                <a:spAutoFit/>
              </a:bodyPr>
              <a:lstStyle/>
              <a:p>
                <a:pPr algn="ctr"/>
                <a:r>
                  <a:rPr lang="en-US" dirty="0"/>
                  <a:t>Prediction </a:t>
                </a:r>
                <a:endParaRPr lang="en-US" sz="12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03341" y="5520267"/>
                <a:ext cx="1969936" cy="461665"/>
              </a:xfrm>
              <a:prstGeom prst="rect">
                <a:avLst/>
              </a:prstGeom>
              <a:blipFill rotWithShape="0">
                <a:blip r:embed="rId3"/>
                <a:stretch>
                  <a:fillRect t="-10667" r="-12074" b="-30667"/>
                </a:stretch>
              </a:blipFill>
            </p:spPr>
            <p:txBody>
              <a:bodyPr/>
              <a:lstStyle/>
              <a:p>
                <a:r>
                  <a:rPr lang="en-US">
                    <a:noFill/>
                  </a:rPr>
                  <a:t> </a:t>
                </a:r>
              </a:p>
            </p:txBody>
          </p:sp>
        </mc:Fallback>
      </mc:AlternateContent>
      <p:sp>
        <p:nvSpPr>
          <p:cNvPr id="11" name="TextBox 10"/>
          <p:cNvSpPr txBox="1"/>
          <p:nvPr/>
        </p:nvSpPr>
        <p:spPr>
          <a:xfrm>
            <a:off x="5599157" y="4171950"/>
            <a:ext cx="1172519" cy="346249"/>
          </a:xfrm>
          <a:prstGeom prst="rect">
            <a:avLst/>
          </a:prstGeom>
          <a:noFill/>
        </p:spPr>
        <p:txBody>
          <a:bodyPr wrap="square" lIns="68579" tIns="34289" rIns="68579" bIns="34289" rtlCol="0">
            <a:spAutoFit/>
          </a:bodyPr>
          <a:lstStyle/>
          <a:p>
            <a:pPr algn="ctr"/>
            <a:r>
              <a:rPr lang="en-US" dirty="0"/>
              <a:t>Classifier</a:t>
            </a:r>
          </a:p>
        </p:txBody>
      </p:sp>
      <mc:AlternateContent xmlns:mc="http://schemas.openxmlformats.org/markup-compatibility/2006" xmlns:a14="http://schemas.microsoft.com/office/drawing/2010/main">
        <mc:Choice Requires="a14">
          <p:sp>
            <p:nvSpPr>
              <p:cNvPr id="12" name="Rectangle 11"/>
              <p:cNvSpPr/>
              <p:nvPr/>
            </p:nvSpPr>
            <p:spPr>
              <a:xfrm>
                <a:off x="5599156" y="2763877"/>
                <a:ext cx="1010531" cy="346247"/>
              </a:xfrm>
              <a:prstGeom prst="rect">
                <a:avLst/>
              </a:prstGeom>
            </p:spPr>
            <p:txBody>
              <a:bodyPr wrap="none" lIns="68579" tIns="34289" rIns="68579" bIns="34289">
                <a:spAutoFit/>
              </a:bodyPr>
              <a:lstStyle/>
              <a:p>
                <a:endParaRPr lang="en-US" sz="2100" dirty="0"/>
              </a:p>
            </p:txBody>
          </p:sp>
        </mc:Choice>
        <mc:Fallback xmlns="">
          <p:sp>
            <p:nvSpPr>
              <p:cNvPr id="12" name="Rectangle 11"/>
              <p:cNvSpPr>
                <a:spLocks noRot="1" noChangeAspect="1" noMove="1" noResize="1" noEditPoints="1" noAdjustHandles="1" noChangeArrowheads="1" noChangeShapeType="1" noTextEdit="1"/>
              </p:cNvSpPr>
              <p:nvPr/>
            </p:nvSpPr>
            <p:spPr>
              <a:xfrm>
                <a:off x="7465541" y="3685168"/>
                <a:ext cx="1561325" cy="523220"/>
              </a:xfrm>
              <a:prstGeom prst="rect">
                <a:avLst/>
              </a:prstGeom>
              <a:blipFill rotWithShape="0">
                <a:blip r:embed="rId4"/>
                <a:stretch>
                  <a:fillRect/>
                </a:stretch>
              </a:blipFill>
            </p:spPr>
            <p:txBody>
              <a:bodyPr/>
              <a:lstStyle/>
              <a:p>
                <a:r>
                  <a:rPr lang="en-US">
                    <a:noFill/>
                  </a:rPr>
                  <a:t> </a:t>
                </a:r>
              </a:p>
            </p:txBody>
          </p:sp>
        </mc:Fallback>
      </mc:AlternateContent>
      <p:sp>
        <p:nvSpPr>
          <p:cNvPr id="14" name="TextBox 13"/>
          <p:cNvSpPr txBox="1"/>
          <p:nvPr/>
        </p:nvSpPr>
        <p:spPr>
          <a:xfrm>
            <a:off x="7294606" y="4095750"/>
            <a:ext cx="1849394" cy="623248"/>
          </a:xfrm>
          <a:prstGeom prst="rect">
            <a:avLst/>
          </a:prstGeom>
          <a:noFill/>
        </p:spPr>
        <p:txBody>
          <a:bodyPr wrap="square" lIns="68579" tIns="34289" rIns="68579" bIns="34289" rtlCol="0">
            <a:spAutoFit/>
          </a:bodyPr>
          <a:lstStyle/>
          <a:p>
            <a:pPr algn="ctr"/>
            <a:r>
              <a:rPr lang="en-US" dirty="0"/>
              <a:t>Classification Output</a:t>
            </a:r>
          </a:p>
        </p:txBody>
      </p:sp>
      <p:cxnSp>
        <p:nvCxnSpPr>
          <p:cNvPr id="16" name="Straight Arrow Connector 15"/>
          <p:cNvCxnSpPr/>
          <p:nvPr/>
        </p:nvCxnSpPr>
        <p:spPr>
          <a:xfrm>
            <a:off x="1541507" y="2960084"/>
            <a:ext cx="6223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3548106" y="2985485"/>
            <a:ext cx="6223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4913357" y="2985485"/>
            <a:ext cx="6223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6913607" y="2999169"/>
            <a:ext cx="6223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3" name="Picture 2" descr="Screen Shot 2019-04-16 at 10.59.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2724150"/>
            <a:ext cx="1066800" cy="762000"/>
          </a:xfrm>
          <a:prstGeom prst="rect">
            <a:avLst/>
          </a:prstGeom>
        </p:spPr>
      </p:pic>
    </p:spTree>
    <p:extLst>
      <p:ext uri="{BB962C8B-B14F-4D97-AF65-F5344CB8AC3E}">
        <p14:creationId xmlns:p14="http://schemas.microsoft.com/office/powerpoint/2010/main" val="2096501240"/>
      </p:ext>
    </p:extLst>
  </p:cSld>
  <p:clrMapOvr>
    <a:masterClrMapping/>
  </p:clrMapOvr>
  <mc:AlternateContent xmlns:mc="http://schemas.openxmlformats.org/markup-compatibility/2006" xmlns:p14="http://schemas.microsoft.com/office/powerpoint/2010/main">
    <mc:Choice Requires="p14">
      <p:transition spd="slow" p14:dur="2000" advTm="38243"/>
    </mc:Choice>
    <mc:Fallback xmlns="">
      <p:transition spd="slow" advTm="38243"/>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Whole Matter</a:t>
            </a:r>
          </a:p>
        </p:txBody>
      </p:sp>
      <p:pic>
        <p:nvPicPr>
          <p:cNvPr id="4"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8401" t="12604" r="74032" b="72353"/>
          <a:stretch/>
        </p:blipFill>
        <p:spPr bwMode="auto">
          <a:xfrm>
            <a:off x="228601" y="2333619"/>
            <a:ext cx="1278925" cy="125293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2170157" y="2333619"/>
            <a:ext cx="1262637" cy="1252931"/>
          </a:xfrm>
          <a:prstGeom prst="rect">
            <a:avLst/>
          </a:prstGeom>
          <a:solidFill>
            <a:schemeClr val="tx1">
              <a:lumMod val="85000"/>
              <a:lumOff val="15000"/>
            </a:schemeClr>
          </a:solidFill>
          <a:ln>
            <a:solidFill>
              <a:schemeClr val="tx1">
                <a:lumMod val="85000"/>
                <a:lumOff val="15000"/>
              </a:schemeClr>
            </a:solidFill>
          </a:ln>
          <a:scene3d>
            <a:camera prst="obliqueTopRight">
              <a:rot lat="300000" lon="1199993" rev="0"/>
            </a:camera>
            <a:lightRig rig="threePt" dir="t"/>
          </a:scene3d>
          <a:sp3d extrusionH="254000" prstMaterial="matte">
            <a:extrusionClr>
              <a:schemeClr val="tx1">
                <a:lumMod val="65000"/>
                <a:lumOff val="35000"/>
              </a:schemeClr>
            </a:extrusionClr>
          </a:sp3d>
        </p:spPr>
        <p:style>
          <a:lnRef idx="2">
            <a:schemeClr val="accent6">
              <a:shade val="50000"/>
            </a:schemeClr>
          </a:lnRef>
          <a:fillRef idx="1">
            <a:schemeClr val="accent6"/>
          </a:fillRef>
          <a:effectRef idx="0">
            <a:schemeClr val="accent6"/>
          </a:effectRef>
          <a:fontRef idx="minor">
            <a:schemeClr val="lt1"/>
          </a:fontRef>
        </p:style>
        <p:txBody>
          <a:bodyPr lIns="68579" tIns="34289" rIns="68579" bIns="34289" rtlCol="0" anchor="ctr"/>
          <a:lstStyle/>
          <a:p>
            <a:pPr algn="ctr"/>
            <a:r>
              <a:rPr lang="en-US" dirty="0"/>
              <a:t>32x32x10 Conv Block</a:t>
            </a:r>
          </a:p>
        </p:txBody>
      </p:sp>
      <p:sp>
        <p:nvSpPr>
          <p:cNvPr id="7" name="Rectangle 6"/>
          <p:cNvSpPr/>
          <p:nvPr/>
        </p:nvSpPr>
        <p:spPr>
          <a:xfrm>
            <a:off x="4390624" y="1966801"/>
            <a:ext cx="351217" cy="1986567"/>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p>
        </p:txBody>
      </p:sp>
      <p:sp>
        <p:nvSpPr>
          <p:cNvPr id="8" name="TextBox 7"/>
          <p:cNvSpPr txBox="1"/>
          <p:nvPr/>
        </p:nvSpPr>
        <p:spPr>
          <a:xfrm>
            <a:off x="281804" y="4278700"/>
            <a:ext cx="1172519" cy="346249"/>
          </a:xfrm>
          <a:prstGeom prst="rect">
            <a:avLst/>
          </a:prstGeom>
          <a:noFill/>
        </p:spPr>
        <p:txBody>
          <a:bodyPr wrap="square" lIns="68579" tIns="34289" rIns="68579" bIns="34289" rtlCol="0">
            <a:spAutoFit/>
          </a:bodyPr>
          <a:lstStyle/>
          <a:p>
            <a:pPr algn="ctr"/>
            <a:r>
              <a:rPr lang="en-US" dirty="0"/>
              <a:t>Image</a:t>
            </a:r>
          </a:p>
        </p:txBody>
      </p:sp>
      <p:sp>
        <p:nvSpPr>
          <p:cNvPr id="9" name="TextBox 8"/>
          <p:cNvSpPr txBox="1"/>
          <p:nvPr/>
        </p:nvSpPr>
        <p:spPr>
          <a:xfrm>
            <a:off x="2215216" y="4174824"/>
            <a:ext cx="1172519" cy="623248"/>
          </a:xfrm>
          <a:prstGeom prst="rect">
            <a:avLst/>
          </a:prstGeom>
          <a:noFill/>
        </p:spPr>
        <p:txBody>
          <a:bodyPr wrap="square" lIns="68579" tIns="34289" rIns="68579" bIns="34289" rtlCol="0">
            <a:spAutoFit/>
          </a:bodyPr>
          <a:lstStyle/>
          <a:p>
            <a:pPr algn="ctr"/>
            <a:r>
              <a:rPr lang="en-US" dirty="0"/>
              <a:t>Feature Extractor</a:t>
            </a:r>
          </a:p>
        </p:txBody>
      </p:sp>
      <mc:AlternateContent xmlns:mc="http://schemas.openxmlformats.org/markup-compatibility/2006" xmlns:a14="http://schemas.microsoft.com/office/drawing/2010/main">
        <mc:Choice Requires="a14">
          <p:sp>
            <p:nvSpPr>
              <p:cNvPr id="10" name="TextBox 9"/>
              <p:cNvSpPr txBox="1"/>
              <p:nvPr/>
            </p:nvSpPr>
            <p:spPr>
              <a:xfrm>
                <a:off x="3827506" y="4140202"/>
                <a:ext cx="1477452" cy="346249"/>
              </a:xfrm>
              <a:prstGeom prst="rect">
                <a:avLst/>
              </a:prstGeom>
              <a:noFill/>
            </p:spPr>
            <p:txBody>
              <a:bodyPr wrap="square" lIns="68579" tIns="34289" rIns="68579" bIns="34289" rtlCol="0">
                <a:spAutoFit/>
              </a:bodyPr>
              <a:lstStyle/>
              <a:p>
                <a:pPr algn="ctr"/>
                <a:r>
                  <a:rPr lang="en-US" dirty="0"/>
                  <a:t>Prediction </a:t>
                </a:r>
                <a:endParaRPr lang="en-US" sz="12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03341" y="5520267"/>
                <a:ext cx="1969936" cy="461665"/>
              </a:xfrm>
              <a:prstGeom prst="rect">
                <a:avLst/>
              </a:prstGeom>
              <a:blipFill rotWithShape="0">
                <a:blip r:embed="rId3"/>
                <a:stretch>
                  <a:fillRect t="-10667" r="-12074" b="-30667"/>
                </a:stretch>
              </a:blipFill>
            </p:spPr>
            <p:txBody>
              <a:bodyPr/>
              <a:lstStyle/>
              <a:p>
                <a:r>
                  <a:rPr lang="en-US">
                    <a:noFill/>
                  </a:rPr>
                  <a:t> </a:t>
                </a:r>
              </a:p>
            </p:txBody>
          </p:sp>
        </mc:Fallback>
      </mc:AlternateContent>
      <p:sp>
        <p:nvSpPr>
          <p:cNvPr id="11" name="TextBox 10"/>
          <p:cNvSpPr txBox="1"/>
          <p:nvPr/>
        </p:nvSpPr>
        <p:spPr>
          <a:xfrm>
            <a:off x="5599157" y="4130501"/>
            <a:ext cx="1172519" cy="346249"/>
          </a:xfrm>
          <a:prstGeom prst="rect">
            <a:avLst/>
          </a:prstGeom>
          <a:noFill/>
        </p:spPr>
        <p:txBody>
          <a:bodyPr wrap="square" lIns="68579" tIns="34289" rIns="68579" bIns="34289" rtlCol="0">
            <a:spAutoFit/>
          </a:bodyPr>
          <a:lstStyle/>
          <a:p>
            <a:pPr algn="ctr"/>
            <a:r>
              <a:rPr lang="en-US" dirty="0"/>
              <a:t>Classifier</a:t>
            </a:r>
          </a:p>
        </p:txBody>
      </p:sp>
      <mc:AlternateContent xmlns:mc="http://schemas.openxmlformats.org/markup-compatibility/2006" xmlns:a14="http://schemas.microsoft.com/office/drawing/2010/main">
        <mc:Choice Requires="a14">
          <p:sp>
            <p:nvSpPr>
              <p:cNvPr id="12" name="Rectangle 11"/>
              <p:cNvSpPr/>
              <p:nvPr/>
            </p:nvSpPr>
            <p:spPr>
              <a:xfrm>
                <a:off x="5599156" y="2763877"/>
                <a:ext cx="1010531" cy="346247"/>
              </a:xfrm>
              <a:prstGeom prst="rect">
                <a:avLst/>
              </a:prstGeom>
            </p:spPr>
            <p:txBody>
              <a:bodyPr wrap="none" lIns="68579" tIns="34289" rIns="68579" bIns="34289">
                <a:spAutoFit/>
              </a:bodyPr>
              <a:lstStyle/>
              <a:p>
                <a:endParaRPr lang="en-US" sz="2100" dirty="0"/>
              </a:p>
            </p:txBody>
          </p:sp>
        </mc:Choice>
        <mc:Fallback xmlns="">
          <p:sp>
            <p:nvSpPr>
              <p:cNvPr id="12" name="Rectangle 11"/>
              <p:cNvSpPr>
                <a:spLocks noRot="1" noChangeAspect="1" noMove="1" noResize="1" noEditPoints="1" noAdjustHandles="1" noChangeArrowheads="1" noChangeShapeType="1" noTextEdit="1"/>
              </p:cNvSpPr>
              <p:nvPr/>
            </p:nvSpPr>
            <p:spPr>
              <a:xfrm>
                <a:off x="7465541" y="3685168"/>
                <a:ext cx="1561325" cy="523220"/>
              </a:xfrm>
              <a:prstGeom prst="rect">
                <a:avLst/>
              </a:prstGeom>
              <a:blipFill rotWithShape="0">
                <a:blip r:embed="rId4"/>
                <a:stretch>
                  <a:fillRect/>
                </a:stretch>
              </a:blipFill>
            </p:spPr>
            <p:txBody>
              <a:bodyPr/>
              <a:lstStyle/>
              <a:p>
                <a:r>
                  <a:rPr lang="en-US">
                    <a:noFill/>
                  </a:rPr>
                  <a:t> </a:t>
                </a:r>
              </a:p>
            </p:txBody>
          </p:sp>
        </mc:Fallback>
      </mc:AlternateContent>
      <p:sp>
        <p:nvSpPr>
          <p:cNvPr id="14" name="TextBox 13"/>
          <p:cNvSpPr txBox="1"/>
          <p:nvPr/>
        </p:nvSpPr>
        <p:spPr>
          <a:xfrm>
            <a:off x="7142206" y="4140198"/>
            <a:ext cx="1773194" cy="623248"/>
          </a:xfrm>
          <a:prstGeom prst="rect">
            <a:avLst/>
          </a:prstGeom>
          <a:noFill/>
        </p:spPr>
        <p:txBody>
          <a:bodyPr wrap="square" lIns="68579" tIns="34289" rIns="68579" bIns="34289" rtlCol="0">
            <a:spAutoFit/>
          </a:bodyPr>
          <a:lstStyle/>
          <a:p>
            <a:pPr algn="ctr"/>
            <a:r>
              <a:rPr lang="en-US" dirty="0"/>
              <a:t>Classification Output</a:t>
            </a:r>
          </a:p>
        </p:txBody>
      </p:sp>
      <p:cxnSp>
        <p:nvCxnSpPr>
          <p:cNvPr id="16" name="Straight Arrow Connector 15"/>
          <p:cNvCxnSpPr/>
          <p:nvPr/>
        </p:nvCxnSpPr>
        <p:spPr>
          <a:xfrm>
            <a:off x="1541507" y="2960084"/>
            <a:ext cx="6223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3548106" y="2985485"/>
            <a:ext cx="6223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4913357" y="2985485"/>
            <a:ext cx="6223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6913607" y="2999169"/>
            <a:ext cx="6223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1885951" y="1790700"/>
            <a:ext cx="1854200" cy="30988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en-US"/>
          </a:p>
        </p:txBody>
      </p:sp>
      <p:pic>
        <p:nvPicPr>
          <p:cNvPr id="21" name="Picture 20" descr="Screen Shot 2019-04-16 at 10.59.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2724150"/>
            <a:ext cx="1066800" cy="762000"/>
          </a:xfrm>
          <a:prstGeom prst="rect">
            <a:avLst/>
          </a:prstGeom>
        </p:spPr>
      </p:pic>
    </p:spTree>
    <p:extLst>
      <p:ext uri="{BB962C8B-B14F-4D97-AF65-F5344CB8AC3E}">
        <p14:creationId xmlns:p14="http://schemas.microsoft.com/office/powerpoint/2010/main" val="2132144351"/>
      </p:ext>
    </p:extLst>
  </p:cSld>
  <p:clrMapOvr>
    <a:masterClrMapping/>
  </p:clrMapOvr>
  <mc:AlternateContent xmlns:mc="http://schemas.openxmlformats.org/markup-compatibility/2006" xmlns:p14="http://schemas.microsoft.com/office/powerpoint/2010/main">
    <mc:Choice Requires="p14">
      <p:transition spd="slow" p14:dur="2000" advTm="5460"/>
    </mc:Choice>
    <mc:Fallback xmlns="">
      <p:transition spd="slow" advTm="546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9-04-16 at 11.01.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
            <a:ext cx="9144000" cy="4847525"/>
          </a:xfrm>
          <a:prstGeom prst="rect">
            <a:avLst/>
          </a:prstGeom>
        </p:spPr>
      </p:pic>
    </p:spTree>
    <p:extLst>
      <p:ext uri="{BB962C8B-B14F-4D97-AF65-F5344CB8AC3E}">
        <p14:creationId xmlns:p14="http://schemas.microsoft.com/office/powerpoint/2010/main" val="2037973415"/>
      </p:ext>
    </p:extLst>
  </p:cSld>
  <p:clrMapOvr>
    <a:masterClrMapping/>
  </p:clrMapOvr>
  <mc:AlternateContent xmlns:mc="http://schemas.openxmlformats.org/markup-compatibility/2006" xmlns:p14="http://schemas.microsoft.com/office/powerpoint/2010/main">
    <mc:Choice Requires="p14">
      <p:transition spd="slow" p14:dur="2000" advTm="15935"/>
    </mc:Choice>
    <mc:Fallback xmlns="">
      <p:transition spd="slow" advTm="15935"/>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Reframed 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438089" y="2315082"/>
            <a:ext cx="2283660" cy="20155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598409"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4" name="Rectangle 3"/>
          <p:cNvSpPr/>
          <p:nvPr/>
        </p:nvSpPr>
        <p:spPr>
          <a:xfrm>
            <a:off x="3104919" y="2315082"/>
            <a:ext cx="1955456" cy="194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100" dirty="0"/>
              <a:t>32x32 “Airplane Filter”</a:t>
            </a:r>
          </a:p>
        </p:txBody>
      </p:sp>
    </p:spTree>
    <p:extLst>
      <p:ext uri="{BB962C8B-B14F-4D97-AF65-F5344CB8AC3E}">
        <p14:creationId xmlns:p14="http://schemas.microsoft.com/office/powerpoint/2010/main" val="2002499902"/>
      </p:ext>
    </p:extLst>
  </p:cSld>
  <p:clrMapOvr>
    <a:masterClrMapping/>
  </p:clrMapOvr>
  <mc:AlternateContent xmlns:mc="http://schemas.openxmlformats.org/markup-compatibility/2006" xmlns:p14="http://schemas.microsoft.com/office/powerpoint/2010/main">
    <mc:Choice Requires="p14">
      <p:transition spd="slow" p14:dur="2000" advTm="1191"/>
    </mc:Choice>
    <mc:Fallback xmlns="">
      <p:transition spd="slow" advTm="119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Rounded Rectangle" descr="Rounded Rectangle">
            <a:extLst>
              <a:ext uri="{FF2B5EF4-FFF2-40B4-BE49-F238E27FC236}">
                <a16:creationId xmlns:a16="http://schemas.microsoft.com/office/drawing/2014/main" id="{690B5EF7-7967-3F4F-A6E4-A0742409BDC8}"/>
              </a:ext>
            </a:extLst>
          </p:cNvPr>
          <p:cNvPicPr>
            <a:picLocks/>
          </p:cNvPicPr>
          <p:nvPr/>
        </p:nvPicPr>
        <p:blipFill>
          <a:blip r:embed="rId2"/>
          <a:stretch>
            <a:fillRect/>
          </a:stretch>
        </p:blipFill>
        <p:spPr>
          <a:xfrm>
            <a:off x="1148174" y="857250"/>
            <a:ext cx="991892" cy="4221740"/>
          </a:xfrm>
          <a:prstGeom prst="rect">
            <a:avLst/>
          </a:prstGeom>
          <a:effectLst>
            <a:outerShdw blurRad="38100" dist="25400" dir="5400000" rotWithShape="0">
              <a:srgbClr val="000000">
                <a:alpha val="50000"/>
              </a:srgbClr>
            </a:outerShdw>
          </a:effectLst>
        </p:spPr>
      </p:pic>
      <p:sp>
        <p:nvSpPr>
          <p:cNvPr id="27" name="Line">
            <a:extLst>
              <a:ext uri="{FF2B5EF4-FFF2-40B4-BE49-F238E27FC236}">
                <a16:creationId xmlns:a16="http://schemas.microsoft.com/office/drawing/2014/main" id="{24B63312-4005-F64E-B15F-FBF82BD5B8D6}"/>
              </a:ext>
            </a:extLst>
          </p:cNvPr>
          <p:cNvSpPr/>
          <p:nvPr/>
        </p:nvSpPr>
        <p:spPr>
          <a:xfrm flipV="1">
            <a:off x="1572737" y="4203130"/>
            <a:ext cx="2524911" cy="45848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8" name="Line">
            <a:extLst>
              <a:ext uri="{FF2B5EF4-FFF2-40B4-BE49-F238E27FC236}">
                <a16:creationId xmlns:a16="http://schemas.microsoft.com/office/drawing/2014/main" id="{40FE78AB-397F-7D4C-862A-185C4497DA81}"/>
              </a:ext>
            </a:extLst>
          </p:cNvPr>
          <p:cNvSpPr/>
          <p:nvPr/>
        </p:nvSpPr>
        <p:spPr>
          <a:xfrm>
            <a:off x="1591713" y="3155381"/>
            <a:ext cx="2524911" cy="104775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9" name="Line">
            <a:extLst>
              <a:ext uri="{FF2B5EF4-FFF2-40B4-BE49-F238E27FC236}">
                <a16:creationId xmlns:a16="http://schemas.microsoft.com/office/drawing/2014/main" id="{98A9A9CD-25B6-8245-9207-505291F00FD6}"/>
              </a:ext>
            </a:extLst>
          </p:cNvPr>
          <p:cNvSpPr/>
          <p:nvPr/>
        </p:nvSpPr>
        <p:spPr>
          <a:xfrm>
            <a:off x="1608999" y="2262722"/>
            <a:ext cx="2507625" cy="1930863"/>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1" name="Line">
            <a:extLst>
              <a:ext uri="{FF2B5EF4-FFF2-40B4-BE49-F238E27FC236}">
                <a16:creationId xmlns:a16="http://schemas.microsoft.com/office/drawing/2014/main" id="{57A1F33A-28CC-BB43-A04D-54D0CA42D6D7}"/>
              </a:ext>
            </a:extLst>
          </p:cNvPr>
          <p:cNvSpPr/>
          <p:nvPr/>
        </p:nvSpPr>
        <p:spPr>
          <a:xfrm>
            <a:off x="1610688" y="1289223"/>
            <a:ext cx="2505936" cy="2900713"/>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3" name="Line">
            <a:extLst>
              <a:ext uri="{FF2B5EF4-FFF2-40B4-BE49-F238E27FC236}">
                <a16:creationId xmlns:a16="http://schemas.microsoft.com/office/drawing/2014/main" id="{5FC4EDA3-53BF-E74A-8148-32895F1D7C32}"/>
              </a:ext>
            </a:extLst>
          </p:cNvPr>
          <p:cNvSpPr/>
          <p:nvPr/>
        </p:nvSpPr>
        <p:spPr>
          <a:xfrm flipV="1">
            <a:off x="1598262" y="2134806"/>
            <a:ext cx="2543881" cy="2589586"/>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4" name="Line">
            <a:extLst>
              <a:ext uri="{FF2B5EF4-FFF2-40B4-BE49-F238E27FC236}">
                <a16:creationId xmlns:a16="http://schemas.microsoft.com/office/drawing/2014/main" id="{59A19F16-3B35-0846-ABAF-F57C1346F96F}"/>
              </a:ext>
            </a:extLst>
          </p:cNvPr>
          <p:cNvSpPr/>
          <p:nvPr/>
        </p:nvSpPr>
        <p:spPr>
          <a:xfrm flipV="1">
            <a:off x="1617236" y="2134807"/>
            <a:ext cx="2543882" cy="1038204"/>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5" name="Line">
            <a:extLst>
              <a:ext uri="{FF2B5EF4-FFF2-40B4-BE49-F238E27FC236}">
                <a16:creationId xmlns:a16="http://schemas.microsoft.com/office/drawing/2014/main" id="{68BDE1A9-3524-EF41-B717-1D62E41174BD}"/>
              </a:ext>
            </a:extLst>
          </p:cNvPr>
          <p:cNvSpPr/>
          <p:nvPr/>
        </p:nvSpPr>
        <p:spPr>
          <a:xfrm flipV="1">
            <a:off x="1598261" y="2125260"/>
            <a:ext cx="2562857" cy="9690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6" name="Line">
            <a:extLst>
              <a:ext uri="{FF2B5EF4-FFF2-40B4-BE49-F238E27FC236}">
                <a16:creationId xmlns:a16="http://schemas.microsoft.com/office/drawing/2014/main" id="{86EA52DC-65B9-8A43-AB19-510833D00EB9}"/>
              </a:ext>
            </a:extLst>
          </p:cNvPr>
          <p:cNvSpPr/>
          <p:nvPr/>
        </p:nvSpPr>
        <p:spPr>
          <a:xfrm>
            <a:off x="1576940" y="1279271"/>
            <a:ext cx="2584178" cy="842340"/>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dirty="0"/>
              <a:t>Linear classifier: input layer</a:t>
            </a:r>
          </a:p>
        </p:txBody>
      </p:sp>
      <p:sp>
        <p:nvSpPr>
          <p:cNvPr id="4" name="Line">
            <a:extLst>
              <a:ext uri="{FF2B5EF4-FFF2-40B4-BE49-F238E27FC236}">
                <a16:creationId xmlns:a16="http://schemas.microsoft.com/office/drawing/2014/main" id="{316B4BA9-4CDB-C849-ADBE-A1DDD845CE91}"/>
              </a:ext>
            </a:extLst>
          </p:cNvPr>
          <p:cNvSpPr/>
          <p:nvPr/>
        </p:nvSpPr>
        <p:spPr>
          <a:xfrm>
            <a:off x="4148691" y="315658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1834115" y="1321082"/>
            <a:ext cx="2327003" cy="181153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1576939" y="2251370"/>
            <a:ext cx="2590727" cy="878845"/>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1576941" y="3182558"/>
            <a:ext cx="2590726"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1576941" y="3092593"/>
            <a:ext cx="2590726" cy="163180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3872084"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3"/>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4"/>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5"/>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6"/>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7"/>
          <a:stretch>
            <a:fillRect/>
          </a:stretch>
        </p:blipFill>
        <p:spPr>
          <a:xfrm>
            <a:off x="1569610" y="3746571"/>
            <a:ext cx="47626" cy="323851"/>
          </a:xfrm>
          <a:prstGeom prst="rect">
            <a:avLst/>
          </a:prstGeom>
          <a:ln w="12700">
            <a:miter lim="400000"/>
          </a:ln>
        </p:spPr>
      </p:pic>
      <p:sp>
        <p:nvSpPr>
          <p:cNvPr id="30" name="output">
            <a:extLst>
              <a:ext uri="{FF2B5EF4-FFF2-40B4-BE49-F238E27FC236}">
                <a16:creationId xmlns:a16="http://schemas.microsoft.com/office/drawing/2014/main" id="{021CA2AB-7FE4-CA46-99AA-D5DA4B724320}"/>
              </a:ext>
            </a:extLst>
          </p:cNvPr>
          <p:cNvSpPr txBox="1"/>
          <p:nvPr/>
        </p:nvSpPr>
        <p:spPr>
          <a:xfrm>
            <a:off x="7256882" y="3002695"/>
            <a:ext cx="42800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
        <p:nvSpPr>
          <p:cNvPr id="20" name="Line">
            <a:extLst>
              <a:ext uri="{FF2B5EF4-FFF2-40B4-BE49-F238E27FC236}">
                <a16:creationId xmlns:a16="http://schemas.microsoft.com/office/drawing/2014/main" id="{6E28E2BF-EF9A-4545-9852-134D072E12D4}"/>
              </a:ext>
            </a:extLst>
          </p:cNvPr>
          <p:cNvSpPr/>
          <p:nvPr/>
        </p:nvSpPr>
        <p:spPr>
          <a:xfrm>
            <a:off x="4162807" y="210883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1" name="Circle">
            <a:extLst>
              <a:ext uri="{FF2B5EF4-FFF2-40B4-BE49-F238E27FC236}">
                <a16:creationId xmlns:a16="http://schemas.microsoft.com/office/drawing/2014/main" id="{5E5E741F-DA79-BD43-A81F-4FFCE2461784}"/>
              </a:ext>
            </a:extLst>
          </p:cNvPr>
          <p:cNvSpPr/>
          <p:nvPr/>
        </p:nvSpPr>
        <p:spPr>
          <a:xfrm>
            <a:off x="3886200" y="18288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2" name="output">
            <a:extLst>
              <a:ext uri="{FF2B5EF4-FFF2-40B4-BE49-F238E27FC236}">
                <a16:creationId xmlns:a16="http://schemas.microsoft.com/office/drawing/2014/main" id="{7F15EF59-7BEE-7245-954A-48812A526946}"/>
              </a:ext>
            </a:extLst>
          </p:cNvPr>
          <p:cNvSpPr txBox="1"/>
          <p:nvPr/>
        </p:nvSpPr>
        <p:spPr>
          <a:xfrm>
            <a:off x="7307065" y="1954945"/>
            <a:ext cx="355868"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cat</a:t>
            </a:r>
            <a:endParaRPr sz="1500" kern="0" dirty="0">
              <a:solidFill>
                <a:srgbClr val="000000"/>
              </a:solidFill>
            </a:endParaRPr>
          </a:p>
        </p:txBody>
      </p:sp>
      <p:sp>
        <p:nvSpPr>
          <p:cNvPr id="32" name="Line">
            <a:extLst>
              <a:ext uri="{FF2B5EF4-FFF2-40B4-BE49-F238E27FC236}">
                <a16:creationId xmlns:a16="http://schemas.microsoft.com/office/drawing/2014/main" id="{497BE416-B070-C74E-B802-36835DB506CD}"/>
              </a:ext>
            </a:extLst>
          </p:cNvPr>
          <p:cNvSpPr/>
          <p:nvPr/>
        </p:nvSpPr>
        <p:spPr>
          <a:xfrm>
            <a:off x="4118314" y="4177158"/>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4" name="Circle">
            <a:extLst>
              <a:ext uri="{FF2B5EF4-FFF2-40B4-BE49-F238E27FC236}">
                <a16:creationId xmlns:a16="http://schemas.microsoft.com/office/drawing/2014/main" id="{C7B357CE-295E-C149-AA7C-9EE967D3B36E}"/>
              </a:ext>
            </a:extLst>
          </p:cNvPr>
          <p:cNvSpPr/>
          <p:nvPr/>
        </p:nvSpPr>
        <p:spPr>
          <a:xfrm>
            <a:off x="3841706" y="3897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5" name="output">
            <a:extLst>
              <a:ext uri="{FF2B5EF4-FFF2-40B4-BE49-F238E27FC236}">
                <a16:creationId xmlns:a16="http://schemas.microsoft.com/office/drawing/2014/main" id="{BFA06802-9097-EF4B-8724-81CABFA0BA16}"/>
              </a:ext>
            </a:extLst>
          </p:cNvPr>
          <p:cNvSpPr txBox="1"/>
          <p:nvPr/>
        </p:nvSpPr>
        <p:spPr>
          <a:xfrm>
            <a:off x="7220896" y="4023270"/>
            <a:ext cx="439224"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bird</a:t>
            </a:r>
            <a:endParaRPr sz="1500" kern="0" dirty="0">
              <a:solidFill>
                <a:srgbClr val="000000"/>
              </a:solidFill>
            </a:endParaRPr>
          </a:p>
        </p:txBody>
      </p:sp>
      <p:sp>
        <p:nvSpPr>
          <p:cNvPr id="37" name="‘input’ layer">
            <a:extLst>
              <a:ext uri="{FF2B5EF4-FFF2-40B4-BE49-F238E27FC236}">
                <a16:creationId xmlns:a16="http://schemas.microsoft.com/office/drawing/2014/main" id="{E53E8220-BB06-5047-9975-770B12D2E91B}"/>
              </a:ext>
            </a:extLst>
          </p:cNvPr>
          <p:cNvSpPr txBox="1"/>
          <p:nvPr/>
        </p:nvSpPr>
        <p:spPr>
          <a:xfrm>
            <a:off x="2145992" y="4723634"/>
            <a:ext cx="1256755" cy="35394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sz="1800" kern="0" dirty="0">
                <a:solidFill>
                  <a:srgbClr val="00882B"/>
                </a:solidFill>
                <a:latin typeface="Helvetica Light"/>
                <a:sym typeface="Helvetica Light"/>
              </a:rPr>
              <a:t>‘input’ layer</a:t>
            </a:r>
          </a:p>
        </p:txBody>
      </p:sp>
    </p:spTree>
    <p:extLst>
      <p:ext uri="{BB962C8B-B14F-4D97-AF65-F5344CB8AC3E}">
        <p14:creationId xmlns:p14="http://schemas.microsoft.com/office/powerpoint/2010/main" val="159169884"/>
      </p:ext>
    </p:extLst>
  </p:cSld>
  <p:clrMapOvr>
    <a:masterClrMapping/>
  </p:clrMapOvr>
  <mc:AlternateContent xmlns:mc="http://schemas.openxmlformats.org/markup-compatibility/2006" xmlns:p14="http://schemas.microsoft.com/office/powerpoint/2010/main">
    <mc:Choice Requires="p14">
      <p:transition spd="slow" p14:dur="2000" advTm="15419"/>
    </mc:Choice>
    <mc:Fallback xmlns="">
      <p:transition spd="slow" advTm="15419"/>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Reframed Feature Extractor</a:t>
            </a:r>
          </a:p>
        </p:txBody>
      </p:sp>
      <p:pic>
        <p:nvPicPr>
          <p:cNvPr id="5122" name="Picture 2" descr="mage result for cifar-10"/>
          <p:cNvPicPr>
            <a:picLocks noChangeAspect="1" noChangeArrowheads="1"/>
          </p:cNvPicPr>
          <p:nvPr/>
        </p:nvPicPr>
        <p:blipFill rotWithShape="1">
          <a:blip r:embed="rId2">
            <a:extLst>
              <a:ext uri="{28A0092B-C50C-407E-A947-70E740481C1C}">
                <a14:useLocalDpi xmlns:a14="http://schemas.microsoft.com/office/drawing/2010/main" val="0"/>
              </a:ext>
            </a:extLst>
          </a:blip>
          <a:srcRect l="17977" t="12604" r="73312" b="71797"/>
          <a:stretch/>
        </p:blipFill>
        <p:spPr bwMode="auto">
          <a:xfrm>
            <a:off x="438089" y="2315082"/>
            <a:ext cx="2283660" cy="201552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598409"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4" name="Rectangle 3"/>
          <p:cNvSpPr/>
          <p:nvPr/>
        </p:nvSpPr>
        <p:spPr>
          <a:xfrm>
            <a:off x="3104919" y="2315082"/>
            <a:ext cx="1955456" cy="194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100" dirty="0"/>
              <a:t>32x32 “Airplane Filter”</a:t>
            </a:r>
          </a:p>
        </p:txBody>
      </p:sp>
      <p:sp>
        <p:nvSpPr>
          <p:cNvPr id="16" name="TextBox 15"/>
          <p:cNvSpPr txBox="1"/>
          <p:nvPr/>
        </p:nvSpPr>
        <p:spPr>
          <a:xfrm>
            <a:off x="5249098"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8" name="Rectangle 7"/>
          <p:cNvSpPr/>
          <p:nvPr/>
        </p:nvSpPr>
        <p:spPr>
          <a:xfrm>
            <a:off x="7439068" y="1680865"/>
            <a:ext cx="298106" cy="3283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9" name="Rectangle 8"/>
          <p:cNvSpPr/>
          <p:nvPr/>
        </p:nvSpPr>
        <p:spPr>
          <a:xfrm>
            <a:off x="6013218" y="1680865"/>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10" name="TextBox 9"/>
          <p:cNvSpPr txBox="1"/>
          <p:nvPr/>
        </p:nvSpPr>
        <p:spPr>
          <a:xfrm>
            <a:off x="5552214" y="1012135"/>
            <a:ext cx="1077187" cy="530915"/>
          </a:xfrm>
          <a:prstGeom prst="rect">
            <a:avLst/>
          </a:prstGeom>
          <a:noFill/>
        </p:spPr>
        <p:txBody>
          <a:bodyPr wrap="square" lIns="68580" tIns="34290" rIns="68580" bIns="34290" rtlCol="0">
            <a:spAutoFit/>
          </a:bodyPr>
          <a:lstStyle/>
          <a:p>
            <a:pPr algn="ctr"/>
            <a:r>
              <a:rPr lang="en-US" sz="1500" dirty="0"/>
              <a:t>Image </a:t>
            </a:r>
          </a:p>
          <a:p>
            <a:pPr algn="ctr"/>
            <a:r>
              <a:rPr lang="en-US" sz="1500" dirty="0"/>
              <a:t>Vector</a:t>
            </a:r>
          </a:p>
        </p:txBody>
      </p:sp>
      <p:sp>
        <p:nvSpPr>
          <p:cNvPr id="12" name="TextBox 11"/>
          <p:cNvSpPr txBox="1"/>
          <p:nvPr/>
        </p:nvSpPr>
        <p:spPr>
          <a:xfrm>
            <a:off x="6651163" y="1012135"/>
            <a:ext cx="1692737" cy="530915"/>
          </a:xfrm>
          <a:prstGeom prst="rect">
            <a:avLst/>
          </a:prstGeom>
          <a:noFill/>
        </p:spPr>
        <p:txBody>
          <a:bodyPr wrap="square" lIns="68580" tIns="34290" rIns="68580" bIns="34290" rtlCol="0">
            <a:spAutoFit/>
          </a:bodyPr>
          <a:lstStyle/>
          <a:p>
            <a:pPr algn="ctr"/>
            <a:r>
              <a:rPr lang="en-US" sz="1500" dirty="0"/>
              <a:t>Airplane Weight Vector</a:t>
            </a:r>
          </a:p>
        </p:txBody>
      </p:sp>
      <p:sp>
        <p:nvSpPr>
          <p:cNvPr id="13" name="TextBox 12"/>
          <p:cNvSpPr txBox="1"/>
          <p:nvPr/>
        </p:nvSpPr>
        <p:spPr>
          <a:xfrm>
            <a:off x="6686551" y="2568952"/>
            <a:ext cx="388892" cy="623248"/>
          </a:xfrm>
          <a:prstGeom prst="rect">
            <a:avLst/>
          </a:prstGeom>
          <a:noFill/>
        </p:spPr>
        <p:txBody>
          <a:bodyPr wrap="square" lIns="68580" tIns="34290" rIns="68580" bIns="34290" rtlCol="0" anchor="ctr">
            <a:spAutoFit/>
          </a:bodyPr>
          <a:lstStyle/>
          <a:p>
            <a:pPr algn="ctr"/>
            <a:r>
              <a:rPr lang="en-US" sz="3600" dirty="0"/>
              <a:t>.</a:t>
            </a:r>
            <a:endParaRPr lang="en-US" sz="2400" dirty="0"/>
          </a:p>
        </p:txBody>
      </p:sp>
    </p:spTree>
    <p:extLst>
      <p:ext uri="{BB962C8B-B14F-4D97-AF65-F5344CB8AC3E}">
        <p14:creationId xmlns:p14="http://schemas.microsoft.com/office/powerpoint/2010/main" val="652137130"/>
      </p:ext>
    </p:extLst>
  </p:cSld>
  <p:clrMapOvr>
    <a:masterClrMapping/>
  </p:clrMapOvr>
  <mc:AlternateContent xmlns:mc="http://schemas.openxmlformats.org/markup-compatibility/2006" xmlns:p14="http://schemas.microsoft.com/office/powerpoint/2010/main">
    <mc:Choice Requires="p14">
      <p:transition spd="slow" p14:dur="2000" advTm="17394"/>
    </mc:Choice>
    <mc:Fallback xmlns="">
      <p:transition spd="slow" advTm="17394"/>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a:off x="3324268" y="1680865"/>
            <a:ext cx="298106" cy="3283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9" name="Rectangle 8"/>
          <p:cNvSpPr/>
          <p:nvPr/>
        </p:nvSpPr>
        <p:spPr>
          <a:xfrm>
            <a:off x="1898418" y="1680865"/>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10" name="TextBox 9"/>
          <p:cNvSpPr txBox="1"/>
          <p:nvPr/>
        </p:nvSpPr>
        <p:spPr>
          <a:xfrm>
            <a:off x="1437414" y="1012135"/>
            <a:ext cx="1077187" cy="530915"/>
          </a:xfrm>
          <a:prstGeom prst="rect">
            <a:avLst/>
          </a:prstGeom>
          <a:noFill/>
        </p:spPr>
        <p:txBody>
          <a:bodyPr wrap="square" lIns="68580" tIns="34290" rIns="68580" bIns="34290" rtlCol="0">
            <a:spAutoFit/>
          </a:bodyPr>
          <a:lstStyle/>
          <a:p>
            <a:pPr algn="ctr"/>
            <a:r>
              <a:rPr lang="en-US" sz="1500" dirty="0"/>
              <a:t>Image </a:t>
            </a:r>
          </a:p>
          <a:p>
            <a:pPr algn="ctr"/>
            <a:r>
              <a:rPr lang="en-US" sz="1500" dirty="0"/>
              <a:t>Vector</a:t>
            </a:r>
          </a:p>
        </p:txBody>
      </p:sp>
      <p:sp>
        <p:nvSpPr>
          <p:cNvPr id="12" name="TextBox 11"/>
          <p:cNvSpPr txBox="1"/>
          <p:nvPr/>
        </p:nvSpPr>
        <p:spPr>
          <a:xfrm>
            <a:off x="2536363" y="1012135"/>
            <a:ext cx="1692737" cy="530915"/>
          </a:xfrm>
          <a:prstGeom prst="rect">
            <a:avLst/>
          </a:prstGeom>
          <a:noFill/>
        </p:spPr>
        <p:txBody>
          <a:bodyPr wrap="square" lIns="68580" tIns="34290" rIns="68580" bIns="34290" rtlCol="0">
            <a:spAutoFit/>
          </a:bodyPr>
          <a:lstStyle/>
          <a:p>
            <a:pPr algn="ctr"/>
            <a:r>
              <a:rPr lang="en-US" sz="1500" dirty="0"/>
              <a:t>Airplane Weight Vector</a:t>
            </a:r>
          </a:p>
        </p:txBody>
      </p:sp>
      <p:sp>
        <p:nvSpPr>
          <p:cNvPr id="13" name="TextBox 12"/>
          <p:cNvSpPr txBox="1"/>
          <p:nvPr/>
        </p:nvSpPr>
        <p:spPr>
          <a:xfrm>
            <a:off x="2514601" y="2568952"/>
            <a:ext cx="465863" cy="623248"/>
          </a:xfrm>
          <a:prstGeom prst="rect">
            <a:avLst/>
          </a:prstGeom>
          <a:noFill/>
        </p:spPr>
        <p:txBody>
          <a:bodyPr wrap="square" lIns="68580" tIns="34290" rIns="68580" bIns="34290" rtlCol="0" anchor="ctr">
            <a:spAutoFit/>
          </a:bodyPr>
          <a:lstStyle/>
          <a:p>
            <a:pPr algn="ctr"/>
            <a:r>
              <a:rPr lang="en-US" sz="3600" dirty="0"/>
              <a:t>.</a:t>
            </a:r>
            <a:endParaRPr lang="en-US" sz="2400" dirty="0"/>
          </a:p>
        </p:txBody>
      </p:sp>
      <p:sp>
        <p:nvSpPr>
          <p:cNvPr id="17" name="TextBox 16"/>
          <p:cNvSpPr txBox="1"/>
          <p:nvPr/>
        </p:nvSpPr>
        <p:spPr>
          <a:xfrm>
            <a:off x="4286251"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8" name="Oval 17"/>
          <p:cNvSpPr/>
          <p:nvPr/>
        </p:nvSpPr>
        <p:spPr>
          <a:xfrm>
            <a:off x="4863865" y="3150972"/>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22" name="Straight Arrow Connector 21"/>
          <p:cNvCxnSpPr/>
          <p:nvPr/>
        </p:nvCxnSpPr>
        <p:spPr>
          <a:xfrm>
            <a:off x="5515183"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391494" y="1544118"/>
            <a:ext cx="1632233" cy="761747"/>
          </a:xfrm>
          <a:prstGeom prst="rect">
            <a:avLst/>
          </a:prstGeom>
          <a:noFill/>
        </p:spPr>
        <p:txBody>
          <a:bodyPr wrap="square" lIns="68580" tIns="34290" rIns="68580" bIns="34290" rtlCol="0">
            <a:spAutoFit/>
          </a:bodyPr>
          <a:lstStyle/>
          <a:p>
            <a:pPr algn="ctr"/>
            <a:r>
              <a:rPr lang="en-US" sz="1500" dirty="0"/>
              <a:t>“probability” of the image being an airplane</a:t>
            </a:r>
          </a:p>
        </p:txBody>
      </p:sp>
      <p:cxnSp>
        <p:nvCxnSpPr>
          <p:cNvPr id="24" name="Straight Arrow Connector 23"/>
          <p:cNvCxnSpPr/>
          <p:nvPr/>
        </p:nvCxnSpPr>
        <p:spPr>
          <a:xfrm flipH="1">
            <a:off x="5035738"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023727" y="1138798"/>
            <a:ext cx="594296" cy="786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9693269"/>
      </p:ext>
    </p:extLst>
  </p:cSld>
  <p:clrMapOvr>
    <a:masterClrMapping/>
  </p:clrMapOvr>
  <mc:AlternateContent xmlns:mc="http://schemas.openxmlformats.org/markup-compatibility/2006" xmlns:p14="http://schemas.microsoft.com/office/powerpoint/2010/main">
    <mc:Choice Requires="p14">
      <p:transition spd="slow" p14:dur="2000" advTm="13051"/>
    </mc:Choice>
    <mc:Fallback xmlns="">
      <p:transition spd="slow" advTm="13051"/>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a:off x="3324268" y="1680865"/>
            <a:ext cx="298106" cy="3283956"/>
          </a:xfrm>
          <a:prstGeom prst="rect">
            <a:avLst/>
          </a:prstGeom>
          <a:solidFill>
            <a:srgbClr val="C0504D"/>
          </a:solidFill>
          <a:ln>
            <a:solidFill>
              <a:srgbClr val="8C383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9" name="Rectangle 8"/>
          <p:cNvSpPr/>
          <p:nvPr/>
        </p:nvSpPr>
        <p:spPr>
          <a:xfrm>
            <a:off x="1898418" y="1680865"/>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10" name="TextBox 9"/>
          <p:cNvSpPr txBox="1"/>
          <p:nvPr/>
        </p:nvSpPr>
        <p:spPr>
          <a:xfrm>
            <a:off x="1437414" y="1012135"/>
            <a:ext cx="1077187" cy="530915"/>
          </a:xfrm>
          <a:prstGeom prst="rect">
            <a:avLst/>
          </a:prstGeom>
          <a:noFill/>
        </p:spPr>
        <p:txBody>
          <a:bodyPr wrap="square" lIns="68580" tIns="34290" rIns="68580" bIns="34290" rtlCol="0">
            <a:spAutoFit/>
          </a:bodyPr>
          <a:lstStyle/>
          <a:p>
            <a:pPr algn="ctr"/>
            <a:r>
              <a:rPr lang="en-US" sz="1500" dirty="0"/>
              <a:t>Image </a:t>
            </a:r>
          </a:p>
          <a:p>
            <a:pPr algn="ctr"/>
            <a:r>
              <a:rPr lang="en-US" sz="1500" dirty="0"/>
              <a:t>Vector</a:t>
            </a:r>
          </a:p>
        </p:txBody>
      </p:sp>
      <p:sp>
        <p:nvSpPr>
          <p:cNvPr id="12" name="TextBox 11"/>
          <p:cNvSpPr txBox="1"/>
          <p:nvPr/>
        </p:nvSpPr>
        <p:spPr>
          <a:xfrm>
            <a:off x="2536363" y="1012135"/>
            <a:ext cx="1692737" cy="530915"/>
          </a:xfrm>
          <a:prstGeom prst="rect">
            <a:avLst/>
          </a:prstGeom>
          <a:noFill/>
        </p:spPr>
        <p:txBody>
          <a:bodyPr wrap="square" lIns="68580" tIns="34290" rIns="68580" bIns="34290" rtlCol="0">
            <a:spAutoFit/>
          </a:bodyPr>
          <a:lstStyle/>
          <a:p>
            <a:pPr algn="ctr"/>
            <a:r>
              <a:rPr lang="en-US" sz="1500" dirty="0"/>
              <a:t>Automobile Weight Vector</a:t>
            </a:r>
          </a:p>
        </p:txBody>
      </p:sp>
      <p:sp>
        <p:nvSpPr>
          <p:cNvPr id="13" name="TextBox 12"/>
          <p:cNvSpPr txBox="1"/>
          <p:nvPr/>
        </p:nvSpPr>
        <p:spPr>
          <a:xfrm>
            <a:off x="2514601" y="2568952"/>
            <a:ext cx="465863" cy="623248"/>
          </a:xfrm>
          <a:prstGeom prst="rect">
            <a:avLst/>
          </a:prstGeom>
          <a:noFill/>
        </p:spPr>
        <p:txBody>
          <a:bodyPr wrap="square" lIns="68580" tIns="34290" rIns="68580" bIns="34290" rtlCol="0" anchor="ctr">
            <a:spAutoFit/>
          </a:bodyPr>
          <a:lstStyle/>
          <a:p>
            <a:pPr algn="ctr"/>
            <a:r>
              <a:rPr lang="en-US" sz="3600" dirty="0"/>
              <a:t>.</a:t>
            </a:r>
            <a:endParaRPr lang="en-US" sz="2400" dirty="0"/>
          </a:p>
        </p:txBody>
      </p:sp>
      <p:sp>
        <p:nvSpPr>
          <p:cNvPr id="17" name="TextBox 16"/>
          <p:cNvSpPr txBox="1"/>
          <p:nvPr/>
        </p:nvSpPr>
        <p:spPr>
          <a:xfrm>
            <a:off x="4286251"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8" name="Oval 17"/>
          <p:cNvSpPr/>
          <p:nvPr/>
        </p:nvSpPr>
        <p:spPr>
          <a:xfrm>
            <a:off x="4863865" y="3150972"/>
            <a:ext cx="343745" cy="343745"/>
          </a:xfrm>
          <a:prstGeom prst="ellipse">
            <a:avLst/>
          </a:prstGeom>
          <a:solidFill>
            <a:srgbClr val="C0504D"/>
          </a:solidFill>
          <a:ln>
            <a:solidFill>
              <a:srgbClr val="8C383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22" name="Straight Arrow Connector 21"/>
          <p:cNvCxnSpPr/>
          <p:nvPr/>
        </p:nvCxnSpPr>
        <p:spPr>
          <a:xfrm>
            <a:off x="5515183"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391494" y="1544118"/>
            <a:ext cx="1632233" cy="761747"/>
          </a:xfrm>
          <a:prstGeom prst="rect">
            <a:avLst/>
          </a:prstGeom>
          <a:noFill/>
        </p:spPr>
        <p:txBody>
          <a:bodyPr wrap="square" lIns="68580" tIns="34290" rIns="68580" bIns="34290" rtlCol="0">
            <a:spAutoFit/>
          </a:bodyPr>
          <a:lstStyle/>
          <a:p>
            <a:pPr algn="ctr"/>
            <a:r>
              <a:rPr lang="en-US" sz="1500" dirty="0"/>
              <a:t>“probability” of the image being an automobile</a:t>
            </a:r>
          </a:p>
        </p:txBody>
      </p:sp>
      <p:cxnSp>
        <p:nvCxnSpPr>
          <p:cNvPr id="24" name="Straight Arrow Connector 23"/>
          <p:cNvCxnSpPr/>
          <p:nvPr/>
        </p:nvCxnSpPr>
        <p:spPr>
          <a:xfrm flipH="1">
            <a:off x="5035738"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023727" y="1543049"/>
            <a:ext cx="594296" cy="38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1387773645"/>
      </p:ext>
    </p:extLst>
  </p:cSld>
  <p:clrMapOvr>
    <a:masterClrMapping/>
  </p:clrMapOvr>
  <mc:AlternateContent xmlns:mc="http://schemas.openxmlformats.org/markup-compatibility/2006" xmlns:p14="http://schemas.microsoft.com/office/powerpoint/2010/main">
    <mc:Choice Requires="p14">
      <p:transition spd="slow" p14:dur="2000" advTm="6081"/>
    </mc:Choice>
    <mc:Fallback xmlns="">
      <p:transition spd="slow" advTm="6081"/>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a:off x="3324268" y="1680865"/>
            <a:ext cx="298106" cy="3283956"/>
          </a:xfrm>
          <a:prstGeom prst="rect">
            <a:avLst/>
          </a:prstGeom>
          <a:solidFill>
            <a:srgbClr val="8064A1"/>
          </a:solidFill>
          <a:ln>
            <a:solidFill>
              <a:srgbClr val="5C467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9" name="Rectangle 8"/>
          <p:cNvSpPr/>
          <p:nvPr/>
        </p:nvSpPr>
        <p:spPr>
          <a:xfrm>
            <a:off x="1898418" y="1680865"/>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10" name="TextBox 9"/>
          <p:cNvSpPr txBox="1"/>
          <p:nvPr/>
        </p:nvSpPr>
        <p:spPr>
          <a:xfrm>
            <a:off x="1437414" y="1012135"/>
            <a:ext cx="1077187" cy="530915"/>
          </a:xfrm>
          <a:prstGeom prst="rect">
            <a:avLst/>
          </a:prstGeom>
          <a:noFill/>
        </p:spPr>
        <p:txBody>
          <a:bodyPr wrap="square" lIns="68580" tIns="34290" rIns="68580" bIns="34290" rtlCol="0">
            <a:spAutoFit/>
          </a:bodyPr>
          <a:lstStyle/>
          <a:p>
            <a:pPr algn="ctr"/>
            <a:r>
              <a:rPr lang="en-US" sz="1500" dirty="0"/>
              <a:t>Image </a:t>
            </a:r>
          </a:p>
          <a:p>
            <a:pPr algn="ctr"/>
            <a:r>
              <a:rPr lang="en-US" sz="1500" dirty="0"/>
              <a:t>Vector</a:t>
            </a:r>
          </a:p>
        </p:txBody>
      </p:sp>
      <p:sp>
        <p:nvSpPr>
          <p:cNvPr id="12" name="TextBox 11"/>
          <p:cNvSpPr txBox="1"/>
          <p:nvPr/>
        </p:nvSpPr>
        <p:spPr>
          <a:xfrm>
            <a:off x="2536363" y="1012135"/>
            <a:ext cx="1692737" cy="530915"/>
          </a:xfrm>
          <a:prstGeom prst="rect">
            <a:avLst/>
          </a:prstGeom>
          <a:noFill/>
        </p:spPr>
        <p:txBody>
          <a:bodyPr wrap="square" lIns="68580" tIns="34290" rIns="68580" bIns="34290" rtlCol="0">
            <a:spAutoFit/>
          </a:bodyPr>
          <a:lstStyle/>
          <a:p>
            <a:pPr algn="ctr"/>
            <a:r>
              <a:rPr lang="en-US" sz="1500" dirty="0"/>
              <a:t>Bird Weight Vector</a:t>
            </a:r>
          </a:p>
        </p:txBody>
      </p:sp>
      <p:sp>
        <p:nvSpPr>
          <p:cNvPr id="13" name="TextBox 12"/>
          <p:cNvSpPr txBox="1"/>
          <p:nvPr/>
        </p:nvSpPr>
        <p:spPr>
          <a:xfrm>
            <a:off x="2514601" y="2568952"/>
            <a:ext cx="465863" cy="623248"/>
          </a:xfrm>
          <a:prstGeom prst="rect">
            <a:avLst/>
          </a:prstGeom>
          <a:noFill/>
        </p:spPr>
        <p:txBody>
          <a:bodyPr wrap="square" lIns="68580" tIns="34290" rIns="68580" bIns="34290" rtlCol="0" anchor="ctr">
            <a:spAutoFit/>
          </a:bodyPr>
          <a:lstStyle/>
          <a:p>
            <a:pPr algn="ctr"/>
            <a:r>
              <a:rPr lang="en-US" sz="3600" dirty="0"/>
              <a:t>.</a:t>
            </a:r>
            <a:endParaRPr lang="en-US" sz="2400" dirty="0"/>
          </a:p>
        </p:txBody>
      </p:sp>
      <p:sp>
        <p:nvSpPr>
          <p:cNvPr id="17" name="TextBox 16"/>
          <p:cNvSpPr txBox="1"/>
          <p:nvPr/>
        </p:nvSpPr>
        <p:spPr>
          <a:xfrm>
            <a:off x="4286251"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22" name="Straight Arrow Connector 21"/>
          <p:cNvCxnSpPr/>
          <p:nvPr/>
        </p:nvCxnSpPr>
        <p:spPr>
          <a:xfrm>
            <a:off x="5515183"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391494" y="1544118"/>
            <a:ext cx="1632233" cy="761747"/>
          </a:xfrm>
          <a:prstGeom prst="rect">
            <a:avLst/>
          </a:prstGeom>
          <a:noFill/>
        </p:spPr>
        <p:txBody>
          <a:bodyPr wrap="square" lIns="68580" tIns="34290" rIns="68580" bIns="34290" rtlCol="0">
            <a:spAutoFit/>
          </a:bodyPr>
          <a:lstStyle/>
          <a:p>
            <a:pPr algn="ctr"/>
            <a:r>
              <a:rPr lang="en-US" sz="1500" dirty="0"/>
              <a:t>“probability” of the image being a bird</a:t>
            </a:r>
          </a:p>
        </p:txBody>
      </p:sp>
      <p:cxnSp>
        <p:nvCxnSpPr>
          <p:cNvPr id="24" name="Straight Arrow Connector 23"/>
          <p:cNvCxnSpPr/>
          <p:nvPr/>
        </p:nvCxnSpPr>
        <p:spPr>
          <a:xfrm flipH="1">
            <a:off x="5035738"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9" idx="2"/>
          </p:cNvCxnSpPr>
          <p:nvPr/>
        </p:nvCxnSpPr>
        <p:spPr>
          <a:xfrm>
            <a:off x="6023727" y="1924992"/>
            <a:ext cx="605674" cy="67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en-US"/>
          </a:p>
        </p:txBody>
      </p:sp>
      <p:sp>
        <p:nvSpPr>
          <p:cNvPr id="29" name="Oval 28"/>
          <p:cNvSpPr/>
          <p:nvPr/>
        </p:nvSpPr>
        <p:spPr>
          <a:xfrm>
            <a:off x="6629400"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rtlCol="0" anchor="ctr"/>
          <a:lstStyle/>
          <a:p>
            <a:pPr algn="ctr"/>
            <a:endParaRPr lang="en-US"/>
          </a:p>
        </p:txBody>
      </p:sp>
      <p:sp>
        <p:nvSpPr>
          <p:cNvPr id="30" name="Oval 29"/>
          <p:cNvSpPr/>
          <p:nvPr/>
        </p:nvSpPr>
        <p:spPr>
          <a:xfrm>
            <a:off x="4856905" y="3150972"/>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491761448"/>
      </p:ext>
    </p:extLst>
  </p:cSld>
  <p:clrMapOvr>
    <a:masterClrMapping/>
  </p:clrMapOvr>
  <mc:AlternateContent xmlns:mc="http://schemas.openxmlformats.org/markup-compatibility/2006" xmlns:p14="http://schemas.microsoft.com/office/powerpoint/2010/main">
    <mc:Choice Requires="p14">
      <p:transition spd="slow" p14:dur="2000" advTm="1328"/>
    </mc:Choice>
    <mc:Fallback xmlns="">
      <p:transition spd="slow" advTm="1328"/>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a:off x="3314701" y="1705770"/>
            <a:ext cx="298106" cy="3283956"/>
          </a:xfrm>
          <a:prstGeom prst="rect">
            <a:avLst/>
          </a:prstGeom>
          <a:solidFill>
            <a:srgbClr val="F89646"/>
          </a:solidFill>
          <a:ln>
            <a:solidFill>
              <a:srgbClr val="B76D3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9" name="Rectangle 8"/>
          <p:cNvSpPr/>
          <p:nvPr/>
        </p:nvSpPr>
        <p:spPr>
          <a:xfrm>
            <a:off x="1898418" y="1680865"/>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10" name="TextBox 9"/>
          <p:cNvSpPr txBox="1"/>
          <p:nvPr/>
        </p:nvSpPr>
        <p:spPr>
          <a:xfrm>
            <a:off x="1437414" y="1012135"/>
            <a:ext cx="1077187" cy="530915"/>
          </a:xfrm>
          <a:prstGeom prst="rect">
            <a:avLst/>
          </a:prstGeom>
          <a:noFill/>
        </p:spPr>
        <p:txBody>
          <a:bodyPr wrap="square" lIns="68580" tIns="34290" rIns="68580" bIns="34290" rtlCol="0">
            <a:spAutoFit/>
          </a:bodyPr>
          <a:lstStyle/>
          <a:p>
            <a:pPr algn="ctr"/>
            <a:r>
              <a:rPr lang="en-US" sz="1500" dirty="0"/>
              <a:t>Image </a:t>
            </a:r>
          </a:p>
          <a:p>
            <a:pPr algn="ctr"/>
            <a:r>
              <a:rPr lang="en-US" sz="1500" dirty="0"/>
              <a:t>Vector</a:t>
            </a:r>
          </a:p>
        </p:txBody>
      </p:sp>
      <p:sp>
        <p:nvSpPr>
          <p:cNvPr id="12" name="TextBox 11"/>
          <p:cNvSpPr txBox="1"/>
          <p:nvPr/>
        </p:nvSpPr>
        <p:spPr>
          <a:xfrm>
            <a:off x="2536363" y="1012135"/>
            <a:ext cx="1692737" cy="530915"/>
          </a:xfrm>
          <a:prstGeom prst="rect">
            <a:avLst/>
          </a:prstGeom>
          <a:noFill/>
        </p:spPr>
        <p:txBody>
          <a:bodyPr wrap="square" lIns="68580" tIns="34290" rIns="68580" bIns="34290" rtlCol="0">
            <a:spAutoFit/>
          </a:bodyPr>
          <a:lstStyle/>
          <a:p>
            <a:pPr algn="ctr"/>
            <a:r>
              <a:rPr lang="en-US" sz="1500" dirty="0"/>
              <a:t>Truck Weight Vector</a:t>
            </a:r>
          </a:p>
        </p:txBody>
      </p:sp>
      <p:sp>
        <p:nvSpPr>
          <p:cNvPr id="13" name="TextBox 12"/>
          <p:cNvSpPr txBox="1"/>
          <p:nvPr/>
        </p:nvSpPr>
        <p:spPr>
          <a:xfrm>
            <a:off x="2514601" y="2568952"/>
            <a:ext cx="465863" cy="623248"/>
          </a:xfrm>
          <a:prstGeom prst="rect">
            <a:avLst/>
          </a:prstGeom>
          <a:noFill/>
        </p:spPr>
        <p:txBody>
          <a:bodyPr wrap="square" lIns="68580" tIns="34290" rIns="68580" bIns="34290" rtlCol="0" anchor="ctr">
            <a:spAutoFit/>
          </a:bodyPr>
          <a:lstStyle/>
          <a:p>
            <a:pPr algn="ctr"/>
            <a:r>
              <a:rPr lang="en-US" sz="3600" dirty="0"/>
              <a:t>.</a:t>
            </a:r>
            <a:endParaRPr lang="en-US" sz="2400" dirty="0"/>
          </a:p>
        </p:txBody>
      </p:sp>
      <p:sp>
        <p:nvSpPr>
          <p:cNvPr id="17" name="TextBox 16"/>
          <p:cNvSpPr txBox="1"/>
          <p:nvPr/>
        </p:nvSpPr>
        <p:spPr>
          <a:xfrm>
            <a:off x="4286251" y="3103553"/>
            <a:ext cx="388892" cy="438581"/>
          </a:xfrm>
          <a:prstGeom prst="rect">
            <a:avLst/>
          </a:prstGeom>
          <a:noFill/>
        </p:spPr>
        <p:txBody>
          <a:bodyPr wrap="square" lIns="68580" tIns="34290" rIns="68580" bIns="34290" rtlCol="0" anchor="ctr">
            <a:spAutoFit/>
          </a:bodyPr>
          <a:lstStyle/>
          <a:p>
            <a:pPr algn="ctr"/>
            <a:r>
              <a:rPr lang="en-US" sz="2400"/>
              <a:t>=</a:t>
            </a:r>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22" name="Straight Arrow Connector 21"/>
          <p:cNvCxnSpPr/>
          <p:nvPr/>
        </p:nvCxnSpPr>
        <p:spPr>
          <a:xfrm>
            <a:off x="5515183"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en-US"/>
          </a:p>
        </p:txBody>
      </p:sp>
      <p:sp>
        <p:nvSpPr>
          <p:cNvPr id="29" name="Oval 28"/>
          <p:cNvSpPr/>
          <p:nvPr/>
        </p:nvSpPr>
        <p:spPr>
          <a:xfrm>
            <a:off x="6629400"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rtlCol="0" anchor="ctr"/>
          <a:lstStyle/>
          <a:p>
            <a:pPr algn="ctr"/>
            <a:endParaRPr lang="en-US"/>
          </a:p>
        </p:txBody>
      </p:sp>
      <p:sp>
        <p:nvSpPr>
          <p:cNvPr id="27" name="Oval 26"/>
          <p:cNvSpPr/>
          <p:nvPr/>
        </p:nvSpPr>
        <p:spPr>
          <a:xfrm>
            <a:off x="4872922" y="3150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68580" tIns="34290" rIns="68580" bIns="34290" rtlCol="0" anchor="ctr"/>
          <a:lstStyle/>
          <a:p>
            <a:pPr algn="ctr"/>
            <a:endParaRPr lang="en-US"/>
          </a:p>
        </p:txBody>
      </p:sp>
      <p:sp>
        <p:nvSpPr>
          <p:cNvPr id="28" name="Oval 27"/>
          <p:cNvSpPr/>
          <p:nvPr/>
        </p:nvSpPr>
        <p:spPr>
          <a:xfrm>
            <a:off x="6627079" y="4652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68580" tIns="34290" rIns="68580" bIns="34290" rtlCol="0" anchor="ctr"/>
          <a:lstStyle/>
          <a:p>
            <a:pPr algn="ctr"/>
            <a:endParaRPr lang="en-US"/>
          </a:p>
        </p:txBody>
      </p:sp>
      <p:sp>
        <p:nvSpPr>
          <p:cNvPr id="36" name="TextBox 35"/>
          <p:cNvSpPr txBox="1"/>
          <p:nvPr/>
        </p:nvSpPr>
        <p:spPr>
          <a:xfrm>
            <a:off x="4400551" y="1544118"/>
            <a:ext cx="1632233" cy="761747"/>
          </a:xfrm>
          <a:prstGeom prst="rect">
            <a:avLst/>
          </a:prstGeom>
          <a:noFill/>
        </p:spPr>
        <p:txBody>
          <a:bodyPr wrap="square" lIns="68580" tIns="34290" rIns="68580" bIns="34290" rtlCol="0">
            <a:spAutoFit/>
          </a:bodyPr>
          <a:lstStyle/>
          <a:p>
            <a:pPr algn="ctr"/>
            <a:r>
              <a:rPr lang="en-US" sz="1500" dirty="0"/>
              <a:t>“probability” of the image being a truck</a:t>
            </a:r>
          </a:p>
        </p:txBody>
      </p:sp>
      <p:cxnSp>
        <p:nvCxnSpPr>
          <p:cNvPr id="37" name="Straight Arrow Connector 36"/>
          <p:cNvCxnSpPr/>
          <p:nvPr/>
        </p:nvCxnSpPr>
        <p:spPr>
          <a:xfrm flipH="1">
            <a:off x="5044795"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675610" y="2165340"/>
            <a:ext cx="951470" cy="26595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6631506" y="2165339"/>
            <a:ext cx="343745" cy="343745"/>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1" name="Oval 40"/>
          <p:cNvSpPr/>
          <p:nvPr/>
        </p:nvSpPr>
        <p:spPr>
          <a:xfrm>
            <a:off x="6634456" y="2580355"/>
            <a:ext cx="343745" cy="34374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2" name="Oval 41"/>
          <p:cNvSpPr/>
          <p:nvPr/>
        </p:nvSpPr>
        <p:spPr>
          <a:xfrm>
            <a:off x="6629400" y="2979100"/>
            <a:ext cx="343745" cy="343745"/>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3" name="Oval 42"/>
          <p:cNvSpPr/>
          <p:nvPr/>
        </p:nvSpPr>
        <p:spPr>
          <a:xfrm>
            <a:off x="6634456" y="3402094"/>
            <a:ext cx="343745" cy="343745"/>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4" name="Oval 43"/>
          <p:cNvSpPr/>
          <p:nvPr/>
        </p:nvSpPr>
        <p:spPr>
          <a:xfrm>
            <a:off x="6634456" y="3826567"/>
            <a:ext cx="343745" cy="343745"/>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5" name="Oval 44"/>
          <p:cNvSpPr/>
          <p:nvPr/>
        </p:nvSpPr>
        <p:spPr>
          <a:xfrm>
            <a:off x="6629400" y="4239769"/>
            <a:ext cx="343745" cy="343745"/>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1517582880"/>
      </p:ext>
    </p:extLst>
  </p:cSld>
  <p:clrMapOvr>
    <a:masterClrMapping/>
  </p:clrMapOvr>
  <mc:AlternateContent xmlns:mc="http://schemas.openxmlformats.org/markup-compatibility/2006" xmlns:p14="http://schemas.microsoft.com/office/powerpoint/2010/main">
    <mc:Choice Requires="p14">
      <p:transition spd="slow" p14:dur="2000" advTm="4430"/>
    </mc:Choice>
    <mc:Fallback xmlns="">
      <p:transition spd="slow" advTm="443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Feature Extractor</a:t>
            </a:r>
          </a:p>
        </p:txBody>
      </p:sp>
      <p:sp>
        <p:nvSpPr>
          <p:cNvPr id="8" name="Rectangle 7"/>
          <p:cNvSpPr/>
          <p:nvPr/>
        </p:nvSpPr>
        <p:spPr>
          <a:xfrm rot="5400000">
            <a:off x="2333705" y="2650049"/>
            <a:ext cx="298106" cy="3283956"/>
          </a:xfrm>
          <a:prstGeom prst="rect">
            <a:avLst/>
          </a:prstGeom>
          <a:solidFill>
            <a:srgbClr val="D9D9D9"/>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9" name="Rectangle 8"/>
          <p:cNvSpPr/>
          <p:nvPr/>
        </p:nvSpPr>
        <p:spPr>
          <a:xfrm>
            <a:off x="4909126" y="1600200"/>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17" name="TextBox 16"/>
          <p:cNvSpPr txBox="1"/>
          <p:nvPr/>
        </p:nvSpPr>
        <p:spPr>
          <a:xfrm>
            <a:off x="5600701" y="3103553"/>
            <a:ext cx="388892" cy="438581"/>
          </a:xfrm>
          <a:prstGeom prst="rect">
            <a:avLst/>
          </a:prstGeom>
          <a:noFill/>
        </p:spPr>
        <p:txBody>
          <a:bodyPr wrap="square" lIns="68580" tIns="34290" rIns="68580" bIns="34290" rtlCol="0" anchor="ctr">
            <a:spAutoFit/>
          </a:bodyPr>
          <a:lstStyle/>
          <a:p>
            <a:pPr algn="ctr"/>
            <a:r>
              <a:rPr lang="en-US" sz="2400" dirty="0"/>
              <a:t>=</a:t>
            </a:r>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en-US"/>
          </a:p>
        </p:txBody>
      </p:sp>
      <p:sp>
        <p:nvSpPr>
          <p:cNvPr id="29" name="Oval 28"/>
          <p:cNvSpPr/>
          <p:nvPr/>
        </p:nvSpPr>
        <p:spPr>
          <a:xfrm>
            <a:off x="6629400"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rtlCol="0" anchor="ctr"/>
          <a:lstStyle/>
          <a:p>
            <a:pPr algn="ctr"/>
            <a:endParaRPr lang="en-US"/>
          </a:p>
        </p:txBody>
      </p:sp>
      <p:sp>
        <p:nvSpPr>
          <p:cNvPr id="28" name="Oval 27"/>
          <p:cNvSpPr/>
          <p:nvPr/>
        </p:nvSpPr>
        <p:spPr>
          <a:xfrm>
            <a:off x="6627079" y="4652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68580" tIns="34290" rIns="68580" bIns="34290" rtlCol="0" anchor="ctr"/>
          <a:lstStyle/>
          <a:p>
            <a:pPr algn="ctr"/>
            <a:endParaRPr lang="en-US"/>
          </a:p>
        </p:txBody>
      </p:sp>
      <p:sp>
        <p:nvSpPr>
          <p:cNvPr id="40" name="Oval 39"/>
          <p:cNvSpPr/>
          <p:nvPr/>
        </p:nvSpPr>
        <p:spPr>
          <a:xfrm>
            <a:off x="6631506" y="2165339"/>
            <a:ext cx="343745" cy="343745"/>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1" name="Oval 40"/>
          <p:cNvSpPr/>
          <p:nvPr/>
        </p:nvSpPr>
        <p:spPr>
          <a:xfrm>
            <a:off x="6634456" y="2580355"/>
            <a:ext cx="343745" cy="34374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2" name="Oval 41"/>
          <p:cNvSpPr/>
          <p:nvPr/>
        </p:nvSpPr>
        <p:spPr>
          <a:xfrm>
            <a:off x="6629400" y="2979100"/>
            <a:ext cx="343745" cy="343745"/>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3" name="Oval 42"/>
          <p:cNvSpPr/>
          <p:nvPr/>
        </p:nvSpPr>
        <p:spPr>
          <a:xfrm>
            <a:off x="6634456" y="3402094"/>
            <a:ext cx="343745" cy="343745"/>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4" name="Oval 43"/>
          <p:cNvSpPr/>
          <p:nvPr/>
        </p:nvSpPr>
        <p:spPr>
          <a:xfrm>
            <a:off x="6634456" y="3826567"/>
            <a:ext cx="343745" cy="343745"/>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5" name="Oval 44"/>
          <p:cNvSpPr/>
          <p:nvPr/>
        </p:nvSpPr>
        <p:spPr>
          <a:xfrm>
            <a:off x="6629400" y="4239769"/>
            <a:ext cx="343745" cy="343745"/>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0" name="Rectangle 29"/>
          <p:cNvSpPr/>
          <p:nvPr/>
        </p:nvSpPr>
        <p:spPr>
          <a:xfrm rot="5400000">
            <a:off x="2333705" y="2948156"/>
            <a:ext cx="298106" cy="3283956"/>
          </a:xfrm>
          <a:prstGeom prst="rect">
            <a:avLst/>
          </a:prstGeom>
          <a:solidFill>
            <a:srgbClr val="F8964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31" name="Rectangle 30"/>
          <p:cNvSpPr/>
          <p:nvPr/>
        </p:nvSpPr>
        <p:spPr>
          <a:xfrm rot="5400000">
            <a:off x="2333705" y="2351942"/>
            <a:ext cx="298106" cy="3283956"/>
          </a:xfrm>
          <a:prstGeom prst="rect">
            <a:avLst/>
          </a:prstGeom>
          <a:solidFill>
            <a:srgbClr val="40404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32" name="Rectangle 31"/>
          <p:cNvSpPr/>
          <p:nvPr/>
        </p:nvSpPr>
        <p:spPr>
          <a:xfrm rot="5400000">
            <a:off x="2333705" y="2054988"/>
            <a:ext cx="298106" cy="3283956"/>
          </a:xfrm>
          <a:prstGeom prst="rect">
            <a:avLst/>
          </a:prstGeom>
          <a:solidFill>
            <a:srgbClr val="604A7B"/>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33" name="Rectangle 32"/>
          <p:cNvSpPr/>
          <p:nvPr/>
        </p:nvSpPr>
        <p:spPr>
          <a:xfrm rot="5400000">
            <a:off x="2333705" y="1756881"/>
            <a:ext cx="298106" cy="3283956"/>
          </a:xfrm>
          <a:prstGeom prst="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34" name="Rectangle 33"/>
          <p:cNvSpPr/>
          <p:nvPr/>
        </p:nvSpPr>
        <p:spPr>
          <a:xfrm rot="5400000">
            <a:off x="2333705" y="1160091"/>
            <a:ext cx="298106" cy="3283956"/>
          </a:xfrm>
          <a:prstGeom prst="rect">
            <a:avLst/>
          </a:prstGeom>
          <a:solidFill>
            <a:srgbClr val="6F30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35" name="Rectangle 34"/>
          <p:cNvSpPr/>
          <p:nvPr/>
        </p:nvSpPr>
        <p:spPr>
          <a:xfrm rot="5400000">
            <a:off x="2333705" y="1458198"/>
            <a:ext cx="298106" cy="3283956"/>
          </a:xfrm>
          <a:prstGeom prst="rect">
            <a:avLst/>
          </a:prstGeom>
          <a:solidFill>
            <a:srgbClr val="FF25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39" name="Rectangle 38"/>
          <p:cNvSpPr/>
          <p:nvPr/>
        </p:nvSpPr>
        <p:spPr>
          <a:xfrm rot="5400000">
            <a:off x="2333705" y="861984"/>
            <a:ext cx="298106" cy="3283956"/>
          </a:xfrm>
          <a:prstGeom prst="rect">
            <a:avLst/>
          </a:prstGeom>
          <a:solidFill>
            <a:srgbClr val="8064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46" name="Rectangle 45"/>
          <p:cNvSpPr/>
          <p:nvPr/>
        </p:nvSpPr>
        <p:spPr>
          <a:xfrm rot="5400000">
            <a:off x="2333705" y="565030"/>
            <a:ext cx="298106" cy="3283956"/>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47" name="Rectangle 46"/>
          <p:cNvSpPr/>
          <p:nvPr/>
        </p:nvSpPr>
        <p:spPr>
          <a:xfrm rot="5400000">
            <a:off x="2333705" y="266923"/>
            <a:ext cx="298106" cy="3283956"/>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100" dirty="0"/>
          </a:p>
        </p:txBody>
      </p:sp>
      <p:sp>
        <p:nvSpPr>
          <p:cNvPr id="48" name="TextBox 47"/>
          <p:cNvSpPr txBox="1"/>
          <p:nvPr/>
        </p:nvSpPr>
        <p:spPr>
          <a:xfrm>
            <a:off x="4344148" y="3100177"/>
            <a:ext cx="388892" cy="438581"/>
          </a:xfrm>
          <a:prstGeom prst="rect">
            <a:avLst/>
          </a:prstGeom>
          <a:noFill/>
        </p:spPr>
        <p:txBody>
          <a:bodyPr wrap="square" lIns="68580" tIns="34290" rIns="68580" bIns="34290" rtlCol="0" anchor="ctr">
            <a:spAutoFit/>
          </a:bodyPr>
          <a:lstStyle/>
          <a:p>
            <a:pPr algn="ctr"/>
            <a:r>
              <a:rPr lang="en-US" sz="2400" dirty="0"/>
              <a:t>X</a:t>
            </a:r>
          </a:p>
        </p:txBody>
      </p:sp>
      <p:sp>
        <p:nvSpPr>
          <p:cNvPr id="49" name="TextBox 48"/>
          <p:cNvSpPr txBox="1"/>
          <p:nvPr/>
        </p:nvSpPr>
        <p:spPr>
          <a:xfrm>
            <a:off x="1780314" y="1012135"/>
            <a:ext cx="1077187" cy="530915"/>
          </a:xfrm>
          <a:prstGeom prst="rect">
            <a:avLst/>
          </a:prstGeom>
          <a:noFill/>
        </p:spPr>
        <p:txBody>
          <a:bodyPr wrap="square" lIns="68580" tIns="34290" rIns="68580" bIns="34290" rtlCol="0">
            <a:spAutoFit/>
          </a:bodyPr>
          <a:lstStyle/>
          <a:p>
            <a:pPr algn="ctr"/>
            <a:r>
              <a:rPr lang="en-US" sz="1500"/>
              <a:t>Weight Matrix</a:t>
            </a:r>
            <a:endParaRPr lang="en-US" sz="1500" dirty="0"/>
          </a:p>
        </p:txBody>
      </p:sp>
      <p:sp>
        <p:nvSpPr>
          <p:cNvPr id="50" name="TextBox 49"/>
          <p:cNvSpPr txBox="1"/>
          <p:nvPr/>
        </p:nvSpPr>
        <p:spPr>
          <a:xfrm>
            <a:off x="4523514" y="1012135"/>
            <a:ext cx="1077187" cy="530915"/>
          </a:xfrm>
          <a:prstGeom prst="rect">
            <a:avLst/>
          </a:prstGeom>
          <a:noFill/>
        </p:spPr>
        <p:txBody>
          <a:bodyPr wrap="square" lIns="68580" tIns="34290" rIns="68580" bIns="34290" rtlCol="0">
            <a:spAutoFit/>
          </a:bodyPr>
          <a:lstStyle/>
          <a:p>
            <a:pPr algn="ctr"/>
            <a:r>
              <a:rPr lang="en-US" sz="1500" dirty="0"/>
              <a:t>Image </a:t>
            </a:r>
          </a:p>
          <a:p>
            <a:pPr algn="ctr"/>
            <a:r>
              <a:rPr lang="en-US" sz="1500" dirty="0"/>
              <a:t>Vector</a:t>
            </a:r>
          </a:p>
        </p:txBody>
      </p:sp>
    </p:spTree>
    <p:extLst>
      <p:ext uri="{BB962C8B-B14F-4D97-AF65-F5344CB8AC3E}">
        <p14:creationId xmlns:p14="http://schemas.microsoft.com/office/powerpoint/2010/main" val="352188741"/>
      </p:ext>
    </p:extLst>
  </p:cSld>
  <p:clrMapOvr>
    <a:masterClrMapping/>
  </p:clrMapOvr>
  <mc:AlternateContent xmlns:mc="http://schemas.openxmlformats.org/markup-compatibility/2006" xmlns:p14="http://schemas.microsoft.com/office/powerpoint/2010/main">
    <mc:Choice Requires="p14">
      <p:transition spd="slow" p14:dur="2000" advTm="28284"/>
    </mc:Choice>
    <mc:Fallback xmlns="">
      <p:transition spd="slow" advTm="28284"/>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9-04-16 at 11.02.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100" y="0"/>
            <a:ext cx="8804700" cy="5143500"/>
          </a:xfrm>
          <a:prstGeom prst="rect">
            <a:avLst/>
          </a:prstGeom>
        </p:spPr>
      </p:pic>
    </p:spTree>
    <p:extLst>
      <p:ext uri="{BB962C8B-B14F-4D97-AF65-F5344CB8AC3E}">
        <p14:creationId xmlns:p14="http://schemas.microsoft.com/office/powerpoint/2010/main" val="771238855"/>
      </p:ext>
    </p:extLst>
  </p:cSld>
  <p:clrMapOvr>
    <a:masterClrMapping/>
  </p:clrMapOvr>
  <mc:AlternateContent xmlns:mc="http://schemas.openxmlformats.org/markup-compatibility/2006" xmlns:p14="http://schemas.microsoft.com/office/powerpoint/2010/main">
    <mc:Choice Requires="p14">
      <p:transition spd="slow" p14:dur="2000" advTm="41301"/>
    </mc:Choice>
    <mc:Fallback xmlns="">
      <p:transition spd="slow" advTm="41301"/>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9-04-16 at 11.02.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 y="0"/>
            <a:ext cx="8900979" cy="5143500"/>
          </a:xfrm>
          <a:prstGeom prst="rect">
            <a:avLst/>
          </a:prstGeom>
        </p:spPr>
      </p:pic>
    </p:spTree>
    <p:extLst>
      <p:ext uri="{BB962C8B-B14F-4D97-AF65-F5344CB8AC3E}">
        <p14:creationId xmlns:p14="http://schemas.microsoft.com/office/powerpoint/2010/main" val="142693"/>
      </p:ext>
    </p:extLst>
  </p:cSld>
  <p:clrMapOvr>
    <a:masterClrMapping/>
  </p:clrMapOvr>
  <mc:AlternateContent xmlns:mc="http://schemas.openxmlformats.org/markup-compatibility/2006" xmlns:p14="http://schemas.microsoft.com/office/powerpoint/2010/main">
    <mc:Choice Requires="p14">
      <p:transition spd="slow" p14:dur="2000" advTm="9475"/>
    </mc:Choice>
    <mc:Fallback xmlns="">
      <p:transition spd="slow" advTm="9475"/>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26997" y="4963887"/>
            <a:ext cx="541565" cy="179614"/>
          </a:xfrm>
          <a:prstGeom prst="rect">
            <a:avLst/>
          </a:prstGeom>
        </p:spPr>
        <p:txBody>
          <a:bodyPr lIns="71323" tIns="35662" rIns="71323" bIns="35662"/>
          <a:lstStyle/>
          <a:p>
            <a:fld id="{30C341FA-AC44-2647-835E-6B0CECD5D41D}" type="slidenum">
              <a:rPr lang="en-US" smtClean="0"/>
              <a:pPr/>
              <a:t>148</a:t>
            </a:fld>
            <a:endParaRPr lang="en-US"/>
          </a:p>
        </p:txBody>
      </p:sp>
      <p:pic>
        <p:nvPicPr>
          <p:cNvPr id="2" name="Picture 1" descr="Screen Shot 2019-04-16 at 11.38.5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1600"/>
            <a:ext cx="9144000" cy="4926794"/>
          </a:xfrm>
          <a:prstGeom prst="rect">
            <a:avLst/>
          </a:prstGeom>
        </p:spPr>
      </p:pic>
    </p:spTree>
    <p:extLst>
      <p:ext uri="{BB962C8B-B14F-4D97-AF65-F5344CB8AC3E}">
        <p14:creationId xmlns:p14="http://schemas.microsoft.com/office/powerpoint/2010/main" val="250757604"/>
      </p:ext>
    </p:extLst>
  </p:cSld>
  <p:clrMapOvr>
    <a:masterClrMapping/>
  </p:clrMapOvr>
  <mc:AlternateContent xmlns:mc="http://schemas.openxmlformats.org/markup-compatibility/2006" xmlns:p14="http://schemas.microsoft.com/office/powerpoint/2010/main">
    <mc:Choice Requires="p14">
      <p:transition spd="slow" p14:dur="2000" advTm="21037"/>
    </mc:Choice>
    <mc:Fallback xmlns="">
      <p:transition spd="slow" advTm="21037"/>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26997" y="4963887"/>
            <a:ext cx="541565" cy="179614"/>
          </a:xfrm>
          <a:prstGeom prst="rect">
            <a:avLst/>
          </a:prstGeom>
        </p:spPr>
        <p:txBody>
          <a:bodyPr lIns="71323" tIns="35662" rIns="71323" bIns="35662"/>
          <a:lstStyle/>
          <a:p>
            <a:fld id="{30C341FA-AC44-2647-835E-6B0CECD5D41D}" type="slidenum">
              <a:rPr lang="en-US" smtClean="0"/>
              <a:pPr/>
              <a:t>149</a:t>
            </a:fld>
            <a:endParaRPr lang="en-US"/>
          </a:p>
        </p:txBody>
      </p:sp>
      <p:pic>
        <p:nvPicPr>
          <p:cNvPr id="2" name="Picture 1" descr="Screen Shot 2019-04-16 at 11.39.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00"/>
            <a:ext cx="9144000" cy="5096387"/>
          </a:xfrm>
          <a:prstGeom prst="rect">
            <a:avLst/>
          </a:prstGeom>
        </p:spPr>
      </p:pic>
    </p:spTree>
    <p:extLst>
      <p:ext uri="{BB962C8B-B14F-4D97-AF65-F5344CB8AC3E}">
        <p14:creationId xmlns:p14="http://schemas.microsoft.com/office/powerpoint/2010/main" val="1267530696"/>
      </p:ext>
    </p:extLst>
  </p:cSld>
  <p:clrMapOvr>
    <a:masterClrMapping/>
  </p:clrMapOvr>
  <mc:AlternateContent xmlns:mc="http://schemas.openxmlformats.org/markup-compatibility/2006" xmlns:p14="http://schemas.microsoft.com/office/powerpoint/2010/main">
    <mc:Choice Requires="p14">
      <p:transition spd="slow" p14:dur="2000" advTm="57862"/>
    </mc:Choice>
    <mc:Fallback xmlns="">
      <p:transition spd="slow" advTm="5786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Rounded Rectangle" descr="Rounded Rectangle">
            <a:extLst>
              <a:ext uri="{FF2B5EF4-FFF2-40B4-BE49-F238E27FC236}">
                <a16:creationId xmlns:a16="http://schemas.microsoft.com/office/drawing/2014/main" id="{3126B70C-42D6-1840-8EC4-030880708194}"/>
              </a:ext>
            </a:extLst>
          </p:cNvPr>
          <p:cNvPicPr>
            <a:picLocks/>
          </p:cNvPicPr>
          <p:nvPr/>
        </p:nvPicPr>
        <p:blipFill>
          <a:blip r:embed="rId2"/>
          <a:stretch>
            <a:fillRect/>
          </a:stretch>
        </p:blipFill>
        <p:spPr>
          <a:xfrm>
            <a:off x="6974936" y="1828801"/>
            <a:ext cx="991892" cy="2787665"/>
          </a:xfrm>
          <a:prstGeom prst="rect">
            <a:avLst/>
          </a:prstGeom>
          <a:effectLst>
            <a:outerShdw blurRad="38100" dist="25400" dir="5400000" rotWithShape="0">
              <a:srgbClr val="000000">
                <a:alpha val="50000"/>
              </a:srgbClr>
            </a:outerShdw>
          </a:effectLst>
        </p:spPr>
      </p:pic>
      <p:pic>
        <p:nvPicPr>
          <p:cNvPr id="36" name="Rounded Rectangle" descr="Rounded Rectangle">
            <a:extLst>
              <a:ext uri="{FF2B5EF4-FFF2-40B4-BE49-F238E27FC236}">
                <a16:creationId xmlns:a16="http://schemas.microsoft.com/office/drawing/2014/main" id="{690B5EF7-7967-3F4F-A6E4-A0742409BDC8}"/>
              </a:ext>
            </a:extLst>
          </p:cNvPr>
          <p:cNvPicPr>
            <a:picLocks/>
          </p:cNvPicPr>
          <p:nvPr/>
        </p:nvPicPr>
        <p:blipFill>
          <a:blip r:embed="rId2"/>
          <a:stretch>
            <a:fillRect/>
          </a:stretch>
        </p:blipFill>
        <p:spPr>
          <a:xfrm>
            <a:off x="1148174" y="857250"/>
            <a:ext cx="991892" cy="4221740"/>
          </a:xfrm>
          <a:prstGeom prst="rect">
            <a:avLst/>
          </a:prstGeom>
          <a:effectLst>
            <a:outerShdw blurRad="38100" dist="25400" dir="5400000" rotWithShape="0">
              <a:srgbClr val="000000">
                <a:alpha val="50000"/>
              </a:srgbClr>
            </a:outerShdw>
          </a:effectLst>
        </p:spPr>
      </p:pic>
      <p:sp>
        <p:nvSpPr>
          <p:cNvPr id="27" name="Line">
            <a:extLst>
              <a:ext uri="{FF2B5EF4-FFF2-40B4-BE49-F238E27FC236}">
                <a16:creationId xmlns:a16="http://schemas.microsoft.com/office/drawing/2014/main" id="{24B63312-4005-F64E-B15F-FBF82BD5B8D6}"/>
              </a:ext>
            </a:extLst>
          </p:cNvPr>
          <p:cNvSpPr/>
          <p:nvPr/>
        </p:nvSpPr>
        <p:spPr>
          <a:xfrm flipV="1">
            <a:off x="1572737" y="4203130"/>
            <a:ext cx="2524911" cy="45848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8" name="Line">
            <a:extLst>
              <a:ext uri="{FF2B5EF4-FFF2-40B4-BE49-F238E27FC236}">
                <a16:creationId xmlns:a16="http://schemas.microsoft.com/office/drawing/2014/main" id="{40FE78AB-397F-7D4C-862A-185C4497DA81}"/>
              </a:ext>
            </a:extLst>
          </p:cNvPr>
          <p:cNvSpPr/>
          <p:nvPr/>
        </p:nvSpPr>
        <p:spPr>
          <a:xfrm>
            <a:off x="1591713" y="3155381"/>
            <a:ext cx="2524911" cy="104775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9" name="Line">
            <a:extLst>
              <a:ext uri="{FF2B5EF4-FFF2-40B4-BE49-F238E27FC236}">
                <a16:creationId xmlns:a16="http://schemas.microsoft.com/office/drawing/2014/main" id="{98A9A9CD-25B6-8245-9207-505291F00FD6}"/>
              </a:ext>
            </a:extLst>
          </p:cNvPr>
          <p:cNvSpPr/>
          <p:nvPr/>
        </p:nvSpPr>
        <p:spPr>
          <a:xfrm>
            <a:off x="1608999" y="2262722"/>
            <a:ext cx="2507625" cy="1930863"/>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1" name="Line">
            <a:extLst>
              <a:ext uri="{FF2B5EF4-FFF2-40B4-BE49-F238E27FC236}">
                <a16:creationId xmlns:a16="http://schemas.microsoft.com/office/drawing/2014/main" id="{57A1F33A-28CC-BB43-A04D-54D0CA42D6D7}"/>
              </a:ext>
            </a:extLst>
          </p:cNvPr>
          <p:cNvSpPr/>
          <p:nvPr/>
        </p:nvSpPr>
        <p:spPr>
          <a:xfrm>
            <a:off x="1610688" y="1289223"/>
            <a:ext cx="2505936" cy="2900713"/>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3" name="Line">
            <a:extLst>
              <a:ext uri="{FF2B5EF4-FFF2-40B4-BE49-F238E27FC236}">
                <a16:creationId xmlns:a16="http://schemas.microsoft.com/office/drawing/2014/main" id="{5FC4EDA3-53BF-E74A-8148-32895F1D7C32}"/>
              </a:ext>
            </a:extLst>
          </p:cNvPr>
          <p:cNvSpPr/>
          <p:nvPr/>
        </p:nvSpPr>
        <p:spPr>
          <a:xfrm flipV="1">
            <a:off x="1598262" y="2134806"/>
            <a:ext cx="2543881" cy="2589586"/>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4" name="Line">
            <a:extLst>
              <a:ext uri="{FF2B5EF4-FFF2-40B4-BE49-F238E27FC236}">
                <a16:creationId xmlns:a16="http://schemas.microsoft.com/office/drawing/2014/main" id="{59A19F16-3B35-0846-ABAF-F57C1346F96F}"/>
              </a:ext>
            </a:extLst>
          </p:cNvPr>
          <p:cNvSpPr/>
          <p:nvPr/>
        </p:nvSpPr>
        <p:spPr>
          <a:xfrm flipV="1">
            <a:off x="1617236" y="2134807"/>
            <a:ext cx="2543882" cy="1038204"/>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5" name="Line">
            <a:extLst>
              <a:ext uri="{FF2B5EF4-FFF2-40B4-BE49-F238E27FC236}">
                <a16:creationId xmlns:a16="http://schemas.microsoft.com/office/drawing/2014/main" id="{68BDE1A9-3524-EF41-B717-1D62E41174BD}"/>
              </a:ext>
            </a:extLst>
          </p:cNvPr>
          <p:cNvSpPr/>
          <p:nvPr/>
        </p:nvSpPr>
        <p:spPr>
          <a:xfrm flipV="1">
            <a:off x="1598261" y="2125260"/>
            <a:ext cx="2562857" cy="9690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6" name="Line">
            <a:extLst>
              <a:ext uri="{FF2B5EF4-FFF2-40B4-BE49-F238E27FC236}">
                <a16:creationId xmlns:a16="http://schemas.microsoft.com/office/drawing/2014/main" id="{86EA52DC-65B9-8A43-AB19-510833D00EB9}"/>
              </a:ext>
            </a:extLst>
          </p:cNvPr>
          <p:cNvSpPr/>
          <p:nvPr/>
        </p:nvSpPr>
        <p:spPr>
          <a:xfrm>
            <a:off x="1576940" y="1279271"/>
            <a:ext cx="2584178" cy="842340"/>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dirty="0"/>
              <a:t>Linear classifier: output layer</a:t>
            </a:r>
          </a:p>
        </p:txBody>
      </p:sp>
      <p:sp>
        <p:nvSpPr>
          <p:cNvPr id="4" name="Line">
            <a:extLst>
              <a:ext uri="{FF2B5EF4-FFF2-40B4-BE49-F238E27FC236}">
                <a16:creationId xmlns:a16="http://schemas.microsoft.com/office/drawing/2014/main" id="{316B4BA9-4CDB-C849-ADBE-A1DDD845CE91}"/>
              </a:ext>
            </a:extLst>
          </p:cNvPr>
          <p:cNvSpPr/>
          <p:nvPr/>
        </p:nvSpPr>
        <p:spPr>
          <a:xfrm>
            <a:off x="4148691" y="315658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1834115" y="1321082"/>
            <a:ext cx="2327003" cy="181153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1576939" y="2251370"/>
            <a:ext cx="2590727" cy="878845"/>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1576941" y="3182558"/>
            <a:ext cx="2590726"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1576941" y="3092593"/>
            <a:ext cx="2590726" cy="163180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3872084"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3"/>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4"/>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5"/>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6"/>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7"/>
          <a:stretch>
            <a:fillRect/>
          </a:stretch>
        </p:blipFill>
        <p:spPr>
          <a:xfrm>
            <a:off x="1569610" y="3746571"/>
            <a:ext cx="47626" cy="323851"/>
          </a:xfrm>
          <a:prstGeom prst="rect">
            <a:avLst/>
          </a:prstGeom>
          <a:ln w="12700">
            <a:miter lim="400000"/>
          </a:ln>
        </p:spPr>
      </p:pic>
      <p:sp>
        <p:nvSpPr>
          <p:cNvPr id="30" name="output">
            <a:extLst>
              <a:ext uri="{FF2B5EF4-FFF2-40B4-BE49-F238E27FC236}">
                <a16:creationId xmlns:a16="http://schemas.microsoft.com/office/drawing/2014/main" id="{021CA2AB-7FE4-CA46-99AA-D5DA4B724320}"/>
              </a:ext>
            </a:extLst>
          </p:cNvPr>
          <p:cNvSpPr txBox="1"/>
          <p:nvPr/>
        </p:nvSpPr>
        <p:spPr>
          <a:xfrm>
            <a:off x="7256882" y="3002695"/>
            <a:ext cx="42800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
        <p:nvSpPr>
          <p:cNvPr id="20" name="Line">
            <a:extLst>
              <a:ext uri="{FF2B5EF4-FFF2-40B4-BE49-F238E27FC236}">
                <a16:creationId xmlns:a16="http://schemas.microsoft.com/office/drawing/2014/main" id="{6E28E2BF-EF9A-4545-9852-134D072E12D4}"/>
              </a:ext>
            </a:extLst>
          </p:cNvPr>
          <p:cNvSpPr/>
          <p:nvPr/>
        </p:nvSpPr>
        <p:spPr>
          <a:xfrm>
            <a:off x="4162807" y="210883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1" name="Circle">
            <a:extLst>
              <a:ext uri="{FF2B5EF4-FFF2-40B4-BE49-F238E27FC236}">
                <a16:creationId xmlns:a16="http://schemas.microsoft.com/office/drawing/2014/main" id="{5E5E741F-DA79-BD43-A81F-4FFCE2461784}"/>
              </a:ext>
            </a:extLst>
          </p:cNvPr>
          <p:cNvSpPr/>
          <p:nvPr/>
        </p:nvSpPr>
        <p:spPr>
          <a:xfrm>
            <a:off x="3886200" y="18288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2" name="output">
            <a:extLst>
              <a:ext uri="{FF2B5EF4-FFF2-40B4-BE49-F238E27FC236}">
                <a16:creationId xmlns:a16="http://schemas.microsoft.com/office/drawing/2014/main" id="{7F15EF59-7BEE-7245-954A-48812A526946}"/>
              </a:ext>
            </a:extLst>
          </p:cNvPr>
          <p:cNvSpPr txBox="1"/>
          <p:nvPr/>
        </p:nvSpPr>
        <p:spPr>
          <a:xfrm>
            <a:off x="7307065" y="1954945"/>
            <a:ext cx="355868"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cat</a:t>
            </a:r>
            <a:endParaRPr sz="1500" kern="0" dirty="0">
              <a:solidFill>
                <a:srgbClr val="000000"/>
              </a:solidFill>
            </a:endParaRPr>
          </a:p>
        </p:txBody>
      </p:sp>
      <p:sp>
        <p:nvSpPr>
          <p:cNvPr id="32" name="Line">
            <a:extLst>
              <a:ext uri="{FF2B5EF4-FFF2-40B4-BE49-F238E27FC236}">
                <a16:creationId xmlns:a16="http://schemas.microsoft.com/office/drawing/2014/main" id="{497BE416-B070-C74E-B802-36835DB506CD}"/>
              </a:ext>
            </a:extLst>
          </p:cNvPr>
          <p:cNvSpPr/>
          <p:nvPr/>
        </p:nvSpPr>
        <p:spPr>
          <a:xfrm>
            <a:off x="4118314" y="4177158"/>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4" name="Circle">
            <a:extLst>
              <a:ext uri="{FF2B5EF4-FFF2-40B4-BE49-F238E27FC236}">
                <a16:creationId xmlns:a16="http://schemas.microsoft.com/office/drawing/2014/main" id="{C7B357CE-295E-C149-AA7C-9EE967D3B36E}"/>
              </a:ext>
            </a:extLst>
          </p:cNvPr>
          <p:cNvSpPr/>
          <p:nvPr/>
        </p:nvSpPr>
        <p:spPr>
          <a:xfrm>
            <a:off x="3841706" y="3897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35" name="output">
            <a:extLst>
              <a:ext uri="{FF2B5EF4-FFF2-40B4-BE49-F238E27FC236}">
                <a16:creationId xmlns:a16="http://schemas.microsoft.com/office/drawing/2014/main" id="{BFA06802-9097-EF4B-8724-81CABFA0BA16}"/>
              </a:ext>
            </a:extLst>
          </p:cNvPr>
          <p:cNvSpPr txBox="1"/>
          <p:nvPr/>
        </p:nvSpPr>
        <p:spPr>
          <a:xfrm>
            <a:off x="7220896" y="4023270"/>
            <a:ext cx="439224"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bird</a:t>
            </a:r>
            <a:endParaRPr sz="1500" kern="0" dirty="0">
              <a:solidFill>
                <a:srgbClr val="000000"/>
              </a:solidFill>
            </a:endParaRPr>
          </a:p>
        </p:txBody>
      </p:sp>
      <p:sp>
        <p:nvSpPr>
          <p:cNvPr id="37" name="‘input’ layer">
            <a:extLst>
              <a:ext uri="{FF2B5EF4-FFF2-40B4-BE49-F238E27FC236}">
                <a16:creationId xmlns:a16="http://schemas.microsoft.com/office/drawing/2014/main" id="{E53E8220-BB06-5047-9975-770B12D2E91B}"/>
              </a:ext>
            </a:extLst>
          </p:cNvPr>
          <p:cNvSpPr txBox="1"/>
          <p:nvPr/>
        </p:nvSpPr>
        <p:spPr>
          <a:xfrm>
            <a:off x="2145992" y="4723634"/>
            <a:ext cx="1256755" cy="35394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sz="1800" kern="0" dirty="0">
                <a:solidFill>
                  <a:srgbClr val="00882B"/>
                </a:solidFill>
                <a:latin typeface="Helvetica Light"/>
                <a:sym typeface="Helvetica Light"/>
              </a:rPr>
              <a:t>‘input’ layer</a:t>
            </a:r>
          </a:p>
        </p:txBody>
      </p:sp>
      <p:sp>
        <p:nvSpPr>
          <p:cNvPr id="39" name="‘input’ layer">
            <a:extLst>
              <a:ext uri="{FF2B5EF4-FFF2-40B4-BE49-F238E27FC236}">
                <a16:creationId xmlns:a16="http://schemas.microsoft.com/office/drawing/2014/main" id="{D241728D-032C-2240-8AEC-948C3F2F039D}"/>
              </a:ext>
            </a:extLst>
          </p:cNvPr>
          <p:cNvSpPr txBox="1"/>
          <p:nvPr/>
        </p:nvSpPr>
        <p:spPr>
          <a:xfrm>
            <a:off x="5694141" y="4724392"/>
            <a:ext cx="1397819" cy="35394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sz="1800" kern="0" dirty="0">
                <a:solidFill>
                  <a:srgbClr val="00882B"/>
                </a:solidFill>
                <a:latin typeface="Helvetica Light"/>
                <a:sym typeface="Helvetica Light"/>
              </a:rPr>
              <a:t>‘</a:t>
            </a:r>
            <a:r>
              <a:rPr lang="en-US" sz="1800" kern="0" dirty="0">
                <a:solidFill>
                  <a:srgbClr val="00882B"/>
                </a:solidFill>
                <a:latin typeface="Helvetica Light"/>
                <a:sym typeface="Helvetica Light"/>
              </a:rPr>
              <a:t>out</a:t>
            </a:r>
            <a:r>
              <a:rPr sz="1800" kern="0" dirty="0">
                <a:solidFill>
                  <a:srgbClr val="00882B"/>
                </a:solidFill>
                <a:latin typeface="Helvetica Light"/>
                <a:sym typeface="Helvetica Light"/>
              </a:rPr>
              <a:t>put’ layer</a:t>
            </a:r>
          </a:p>
        </p:txBody>
      </p:sp>
    </p:spTree>
    <p:extLst>
      <p:ext uri="{BB962C8B-B14F-4D97-AF65-F5344CB8AC3E}">
        <p14:creationId xmlns:p14="http://schemas.microsoft.com/office/powerpoint/2010/main" val="1551099873"/>
      </p:ext>
    </p:extLst>
  </p:cSld>
  <p:clrMapOvr>
    <a:masterClrMapping/>
  </p:clrMapOvr>
  <mc:AlternateContent xmlns:mc="http://schemas.openxmlformats.org/markup-compatibility/2006" xmlns:p14="http://schemas.microsoft.com/office/powerpoint/2010/main">
    <mc:Choice Requires="p14">
      <p:transition spd="slow" p14:dur="2000" advTm="14806"/>
    </mc:Choice>
    <mc:Fallback xmlns="">
      <p:transition spd="slow" advTm="14806"/>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26997" y="4963887"/>
            <a:ext cx="541565" cy="179614"/>
          </a:xfrm>
          <a:prstGeom prst="rect">
            <a:avLst/>
          </a:prstGeom>
        </p:spPr>
        <p:txBody>
          <a:bodyPr lIns="71323" tIns="35662" rIns="71323" bIns="35662"/>
          <a:lstStyle/>
          <a:p>
            <a:fld id="{30C341FA-AC44-2647-835E-6B0CECD5D41D}" type="slidenum">
              <a:rPr lang="en-US" smtClean="0"/>
              <a:pPr/>
              <a:t>150</a:t>
            </a:fld>
            <a:endParaRPr lang="en-US"/>
          </a:p>
        </p:txBody>
      </p:sp>
      <p:pic>
        <p:nvPicPr>
          <p:cNvPr id="2" name="Picture 1" descr="Screen Shot 2019-04-16 at 11.39.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
            <a:ext cx="9144000" cy="5051979"/>
          </a:xfrm>
          <a:prstGeom prst="rect">
            <a:avLst/>
          </a:prstGeom>
        </p:spPr>
      </p:pic>
    </p:spTree>
    <p:extLst>
      <p:ext uri="{BB962C8B-B14F-4D97-AF65-F5344CB8AC3E}">
        <p14:creationId xmlns:p14="http://schemas.microsoft.com/office/powerpoint/2010/main" val="333736256"/>
      </p:ext>
    </p:extLst>
  </p:cSld>
  <p:clrMapOvr>
    <a:masterClrMapping/>
  </p:clrMapOvr>
  <mc:AlternateContent xmlns:mc="http://schemas.openxmlformats.org/markup-compatibility/2006" xmlns:p14="http://schemas.microsoft.com/office/powerpoint/2010/main">
    <mc:Choice Requires="p14">
      <p:transition spd="slow" p14:dur="2000" advTm="27784"/>
    </mc:Choice>
    <mc:Fallback xmlns="">
      <p:transition spd="slow" advTm="27784"/>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26997" y="4963887"/>
            <a:ext cx="541565" cy="179614"/>
          </a:xfrm>
          <a:prstGeom prst="rect">
            <a:avLst/>
          </a:prstGeom>
        </p:spPr>
        <p:txBody>
          <a:bodyPr lIns="71323" tIns="35662" rIns="71323" bIns="35662"/>
          <a:lstStyle/>
          <a:p>
            <a:fld id="{30C341FA-AC44-2647-835E-6B0CECD5D41D}" type="slidenum">
              <a:rPr lang="en-US" smtClean="0"/>
              <a:pPr/>
              <a:t>151</a:t>
            </a:fld>
            <a:endParaRPr lang="en-US"/>
          </a:p>
        </p:txBody>
      </p:sp>
      <p:pic>
        <p:nvPicPr>
          <p:cNvPr id="2" name="Picture 1" descr="Screen Shot 2019-04-16 at 11.39.1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
            <a:ext cx="9144000" cy="5067266"/>
          </a:xfrm>
          <a:prstGeom prst="rect">
            <a:avLst/>
          </a:prstGeom>
        </p:spPr>
      </p:pic>
    </p:spTree>
    <p:extLst>
      <p:ext uri="{BB962C8B-B14F-4D97-AF65-F5344CB8AC3E}">
        <p14:creationId xmlns:p14="http://schemas.microsoft.com/office/powerpoint/2010/main" val="2013097328"/>
      </p:ext>
    </p:extLst>
  </p:cSld>
  <p:clrMapOvr>
    <a:masterClrMapping/>
  </p:clrMapOvr>
  <mc:AlternateContent xmlns:mc="http://schemas.openxmlformats.org/markup-compatibility/2006" xmlns:p14="http://schemas.microsoft.com/office/powerpoint/2010/main">
    <mc:Choice Requires="p14">
      <p:transition spd="slow" p14:dur="2000" advTm="6476"/>
    </mc:Choice>
    <mc:Fallback xmlns="">
      <p:transition spd="slow" advTm="6476"/>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26997" y="4963887"/>
            <a:ext cx="541565" cy="179614"/>
          </a:xfrm>
          <a:prstGeom prst="rect">
            <a:avLst/>
          </a:prstGeom>
        </p:spPr>
        <p:txBody>
          <a:bodyPr lIns="71323" tIns="35662" rIns="71323" bIns="35662"/>
          <a:lstStyle/>
          <a:p>
            <a:fld id="{30C341FA-AC44-2647-835E-6B0CECD5D41D}" type="slidenum">
              <a:rPr lang="en-US" smtClean="0"/>
              <a:pPr/>
              <a:t>152</a:t>
            </a:fld>
            <a:endParaRPr lang="en-US"/>
          </a:p>
        </p:txBody>
      </p:sp>
      <p:pic>
        <p:nvPicPr>
          <p:cNvPr id="2" name="Picture 1" descr="Screen Shot 2019-04-16 at 11.39.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00"/>
            <a:ext cx="9144000" cy="5094514"/>
          </a:xfrm>
          <a:prstGeom prst="rect">
            <a:avLst/>
          </a:prstGeom>
        </p:spPr>
      </p:pic>
    </p:spTree>
    <p:extLst>
      <p:ext uri="{BB962C8B-B14F-4D97-AF65-F5344CB8AC3E}">
        <p14:creationId xmlns:p14="http://schemas.microsoft.com/office/powerpoint/2010/main" val="1808262929"/>
      </p:ext>
    </p:extLst>
  </p:cSld>
  <p:clrMapOvr>
    <a:masterClrMapping/>
  </p:clrMapOvr>
  <mc:AlternateContent xmlns:mc="http://schemas.openxmlformats.org/markup-compatibility/2006" xmlns:p14="http://schemas.microsoft.com/office/powerpoint/2010/main">
    <mc:Choice Requires="p14">
      <p:transition spd="slow" p14:dur="2000" advTm="19952"/>
    </mc:Choice>
    <mc:Fallback xmlns="">
      <p:transition spd="slow" advTm="19952"/>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26997" y="4963887"/>
            <a:ext cx="541565" cy="179614"/>
          </a:xfrm>
          <a:prstGeom prst="rect">
            <a:avLst/>
          </a:prstGeom>
        </p:spPr>
        <p:txBody>
          <a:bodyPr lIns="71323" tIns="35662" rIns="71323" bIns="35662"/>
          <a:lstStyle/>
          <a:p>
            <a:fld id="{30C341FA-AC44-2647-835E-6B0CECD5D41D}" type="slidenum">
              <a:rPr lang="en-US" smtClean="0"/>
              <a:pPr/>
              <a:t>153</a:t>
            </a:fld>
            <a:endParaRPr lang="en-US"/>
          </a:p>
        </p:txBody>
      </p:sp>
      <p:pic>
        <p:nvPicPr>
          <p:cNvPr id="2" name="Picture 1" descr="Screen Shot 2019-04-16 at 11.39.3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00"/>
            <a:ext cx="9144000" cy="5001776"/>
          </a:xfrm>
          <a:prstGeom prst="rect">
            <a:avLst/>
          </a:prstGeom>
        </p:spPr>
      </p:pic>
    </p:spTree>
    <p:extLst>
      <p:ext uri="{BB962C8B-B14F-4D97-AF65-F5344CB8AC3E}">
        <p14:creationId xmlns:p14="http://schemas.microsoft.com/office/powerpoint/2010/main" val="133022139"/>
      </p:ext>
    </p:extLst>
  </p:cSld>
  <p:clrMapOvr>
    <a:masterClrMapping/>
  </p:clrMapOvr>
  <mc:AlternateContent xmlns:mc="http://schemas.openxmlformats.org/markup-compatibility/2006" xmlns:p14="http://schemas.microsoft.com/office/powerpoint/2010/main">
    <mc:Choice Requires="p14">
      <p:transition spd="slow" p14:dur="2000" advTm="4174"/>
    </mc:Choice>
    <mc:Fallback xmlns="">
      <p:transition spd="slow" advTm="4174"/>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2-layer neural network performance</a:t>
            </a:r>
          </a:p>
        </p:txBody>
      </p:sp>
      <p:sp>
        <p:nvSpPr>
          <p:cNvPr id="3" name="Content Placeholder 2"/>
          <p:cNvSpPr>
            <a:spLocks noGrp="1"/>
          </p:cNvSpPr>
          <p:nvPr>
            <p:ph idx="1"/>
          </p:nvPr>
        </p:nvSpPr>
        <p:spPr>
          <a:xfrm>
            <a:off x="628650" y="1369219"/>
            <a:ext cx="7886700" cy="3263504"/>
          </a:xfrm>
        </p:spPr>
        <p:txBody>
          <a:bodyPr/>
          <a:lstStyle/>
          <a:p>
            <a:r>
              <a:rPr lang="en-US" dirty="0"/>
              <a:t>~40% accuracy on CIFAR-10 test</a:t>
            </a:r>
          </a:p>
          <a:p>
            <a:pPr lvl="1"/>
            <a:r>
              <a:rPr lang="en-US" dirty="0"/>
              <a:t>Best class: Truck (~60%)</a:t>
            </a:r>
          </a:p>
          <a:p>
            <a:pPr lvl="1"/>
            <a:r>
              <a:rPr lang="en-US" dirty="0"/>
              <a:t>Worst class: Horse (~16%)</a:t>
            </a:r>
          </a:p>
          <a:p>
            <a:pPr lvl="1"/>
            <a:endParaRPr lang="en-US" dirty="0"/>
          </a:p>
          <a:p>
            <a:r>
              <a:rPr lang="en-US" dirty="0"/>
              <a:t>Check out the model at: </a:t>
            </a:r>
            <a:r>
              <a:rPr lang="en-US" b="1" dirty="0">
                <a:solidFill>
                  <a:srgbClr val="000000"/>
                </a:solidFill>
                <a:latin typeface="Calibri" charset="0"/>
                <a:ea typeface="Calibri" charset="0"/>
                <a:cs typeface="Calibri" charset="0"/>
              </a:rPr>
              <a:t>https://</a:t>
            </a:r>
            <a:r>
              <a:rPr lang="en-US" b="1" dirty="0" err="1">
                <a:solidFill>
                  <a:srgbClr val="000000"/>
                </a:solidFill>
                <a:latin typeface="Calibri" charset="0"/>
                <a:ea typeface="Calibri" charset="0"/>
                <a:cs typeface="Calibri" charset="0"/>
              </a:rPr>
              <a:t>tinyurl.com</a:t>
            </a:r>
            <a:r>
              <a:rPr lang="en-US" b="1" dirty="0">
                <a:solidFill>
                  <a:srgbClr val="000000"/>
                </a:solidFill>
                <a:latin typeface="Calibri" charset="0"/>
                <a:ea typeface="Calibri" charset="0"/>
                <a:cs typeface="Calibri" charset="0"/>
              </a:rPr>
              <a:t>/cifar10</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014624872"/>
      </p:ext>
    </p:extLst>
  </p:cSld>
  <p:clrMapOvr>
    <a:masterClrMapping/>
  </p:clrMapOvr>
  <mc:AlternateContent xmlns:mc="http://schemas.openxmlformats.org/markup-compatibility/2006" xmlns:p14="http://schemas.microsoft.com/office/powerpoint/2010/main">
    <mc:Choice Requires="p14">
      <p:transition spd="slow" p14:dur="2000" advTm="76276"/>
    </mc:Choice>
    <mc:Fallback xmlns="">
      <p:transition spd="slow" advTm="76276"/>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26997" y="4963887"/>
            <a:ext cx="541565" cy="179614"/>
          </a:xfrm>
          <a:prstGeom prst="rect">
            <a:avLst/>
          </a:prstGeom>
        </p:spPr>
        <p:txBody>
          <a:bodyPr lIns="71323" tIns="35662" rIns="71323" bIns="35662"/>
          <a:lstStyle/>
          <a:p>
            <a:fld id="{30C341FA-AC44-2647-835E-6B0CECD5D41D}" type="slidenum">
              <a:rPr lang="en-US" smtClean="0"/>
              <a:pPr/>
              <a:t>155</a:t>
            </a:fld>
            <a:endParaRPr lang="en-US"/>
          </a:p>
        </p:txBody>
      </p:sp>
      <p:pic>
        <p:nvPicPr>
          <p:cNvPr id="2" name="Picture 1" descr="Screen Shot 2019-04-16 at 11.39.4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 y="0"/>
            <a:ext cx="8926200" cy="5143500"/>
          </a:xfrm>
          <a:prstGeom prst="rect">
            <a:avLst/>
          </a:prstGeom>
        </p:spPr>
      </p:pic>
    </p:spTree>
    <p:extLst>
      <p:ext uri="{BB962C8B-B14F-4D97-AF65-F5344CB8AC3E}">
        <p14:creationId xmlns:p14="http://schemas.microsoft.com/office/powerpoint/2010/main" val="425561455"/>
      </p:ext>
    </p:extLst>
  </p:cSld>
  <p:clrMapOvr>
    <a:masterClrMapping/>
  </p:clrMapOvr>
  <mc:AlternateContent xmlns:mc="http://schemas.openxmlformats.org/markup-compatibility/2006" xmlns:p14="http://schemas.microsoft.com/office/powerpoint/2010/main">
    <mc:Choice Requires="p14">
      <p:transition spd="slow" p14:dur="2000" advTm="86269"/>
    </mc:Choice>
    <mc:Fallback xmlns="">
      <p:transition spd="slow" advTm="8626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Line">
            <a:extLst>
              <a:ext uri="{FF2B5EF4-FFF2-40B4-BE49-F238E27FC236}">
                <a16:creationId xmlns:a16="http://schemas.microsoft.com/office/drawing/2014/main" id="{A123395E-A893-E34C-BEF1-0D44AF9C8FF9}"/>
              </a:ext>
            </a:extLst>
          </p:cNvPr>
          <p:cNvSpPr/>
          <p:nvPr/>
        </p:nvSpPr>
        <p:spPr>
          <a:xfrm>
            <a:off x="1853547" y="3154787"/>
            <a:ext cx="4718703" cy="179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sz="3200" dirty="0"/>
              <a:t>Linear classifier: mathematical formulation</a:t>
            </a:r>
          </a:p>
        </p:txBody>
      </p:sp>
      <mc:AlternateContent xmlns:mc="http://schemas.openxmlformats.org/markup-compatibility/2006" xmlns:a14="http://schemas.microsoft.com/office/drawing/2010/main">
        <mc:Choice Requires="a14">
          <p:sp>
            <p:nvSpPr>
              <p:cNvPr id="10" name="Circle">
                <a:extLst>
                  <a:ext uri="{FF2B5EF4-FFF2-40B4-BE49-F238E27FC236}">
                    <a16:creationId xmlns:a16="http://schemas.microsoft.com/office/drawing/2014/main" id="{719CCC81-5970-7A41-8B43-630C10709ED2}"/>
                  </a:ext>
                </a:extLst>
              </p:cNvPr>
              <p:cNvSpPr/>
              <p:nvPr/>
            </p:nvSpPr>
            <p:spPr>
              <a:xfrm>
                <a:off x="3699272" y="2636312"/>
                <a:ext cx="1027253" cy="1038746"/>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14:m>
                  <m:oMathPara xmlns:m="http://schemas.openxmlformats.org/officeDocument/2006/math">
                    <m:oMathParaPr>
                      <m:jc m:val="centerGroup"/>
                    </m:oMathParaPr>
                    <m:oMath xmlns:m="http://schemas.openxmlformats.org/officeDocument/2006/math">
                      <m:r>
                        <a:rPr lang="en-US" sz="1650" i="1" kern="0" dirty="0">
                          <a:solidFill>
                            <a:srgbClr val="000000"/>
                          </a:solidFill>
                          <a:latin typeface="Cambria Math" panose="02040503050406030204" pitchFamily="18" charset="0"/>
                          <a:sym typeface="Helvetica Light"/>
                        </a:rPr>
                        <m:t>𝑓</m:t>
                      </m:r>
                      <m:r>
                        <a:rPr lang="en-US" sz="1650" i="1" kern="0" dirty="0">
                          <a:solidFill>
                            <a:srgbClr val="000000"/>
                          </a:solidFill>
                          <a:latin typeface="Cambria Math" panose="02040503050406030204" pitchFamily="18" charset="0"/>
                          <a:sym typeface="Helvetica Light"/>
                        </a:rPr>
                        <m:t>(</m:t>
                      </m:r>
                      <m:r>
                        <a:rPr lang="en-US" sz="1650" i="1" kern="0" dirty="0">
                          <a:solidFill>
                            <a:srgbClr val="000000"/>
                          </a:solidFill>
                          <a:latin typeface="Cambria Math" panose="02040503050406030204" pitchFamily="18" charset="0"/>
                          <a:sym typeface="Helvetica Light"/>
                        </a:rPr>
                        <m:t>𝑥</m:t>
                      </m:r>
                      <m:r>
                        <a:rPr lang="en-US" sz="1650" i="1" kern="0" dirty="0">
                          <a:solidFill>
                            <a:srgbClr val="000000"/>
                          </a:solidFill>
                          <a:latin typeface="Cambria Math" panose="02040503050406030204" pitchFamily="18" charset="0"/>
                          <a:sym typeface="Helvetica Light"/>
                        </a:rPr>
                        <m:t>, </m:t>
                      </m:r>
                      <m:r>
                        <a:rPr lang="en-US" sz="1650" i="1" kern="0" dirty="0">
                          <a:solidFill>
                            <a:srgbClr val="850000"/>
                          </a:solidFill>
                          <a:latin typeface="Cambria Math" panose="02040503050406030204" pitchFamily="18" charset="0"/>
                          <a:sym typeface="Helvetica Light"/>
                        </a:rPr>
                        <m:t>𝑊</m:t>
                      </m:r>
                      <m:r>
                        <a:rPr lang="en-US" sz="1650" i="1" kern="0" dirty="0">
                          <a:solidFill>
                            <a:srgbClr val="000000"/>
                          </a:solidFill>
                          <a:latin typeface="Cambria Math" panose="02040503050406030204" pitchFamily="18" charset="0"/>
                          <a:sym typeface="Helvetica Light"/>
                        </a:rPr>
                        <m:t>)</m:t>
                      </m:r>
                    </m:oMath>
                  </m:oMathPara>
                </a14:m>
                <a:endParaRPr sz="1650" kern="0" dirty="0">
                  <a:solidFill>
                    <a:srgbClr val="000000"/>
                  </a:solidFill>
                  <a:latin typeface="Helvetica Light"/>
                  <a:sym typeface="Helvetica Light"/>
                </a:endParaRPr>
              </a:p>
            </p:txBody>
          </p:sp>
        </mc:Choice>
        <mc:Fallback xmlns="">
          <p:sp>
            <p:nvSpPr>
              <p:cNvPr id="10" name="Circle">
                <a:extLst>
                  <a:ext uri="{FF2B5EF4-FFF2-40B4-BE49-F238E27FC236}">
                    <a16:creationId xmlns:a16="http://schemas.microsoft.com/office/drawing/2014/main" id="{719CCC81-5970-7A41-8B43-630C10709ED2}"/>
                  </a:ext>
                </a:extLst>
              </p:cNvPr>
              <p:cNvSpPr>
                <a:spLocks noRot="1" noChangeAspect="1" noMove="1" noResize="1" noEditPoints="1" noAdjustHandles="1" noChangeArrowheads="1" noChangeShapeType="1" noTextEdit="1"/>
              </p:cNvSpPr>
              <p:nvPr/>
            </p:nvSpPr>
            <p:spPr>
              <a:xfrm>
                <a:off x="4932362" y="3515082"/>
                <a:ext cx="1369671" cy="1384995"/>
              </a:xfrm>
              <a:prstGeom prst="ellipse">
                <a:avLst/>
              </a:prstGeom>
              <a:blipFill>
                <a:blip r:embed="rId4"/>
                <a:stretch>
                  <a:fillRect/>
                </a:stretch>
              </a:blipFill>
              <a:ln w="25400">
                <a:solidFill>
                  <a:srgbClr val="85888D"/>
                </a:solidFill>
                <a:miter lim="400000"/>
              </a:ln>
            </p:spPr>
            <p:txBody>
              <a:bodyPr/>
              <a:lstStyle/>
              <a:p>
                <a:r>
                  <a:rPr lang="en-US">
                    <a:noFill/>
                  </a:rPr>
                  <a:t> </a:t>
                </a:r>
              </a:p>
            </p:txBody>
          </p:sp>
        </mc:Fallback>
      </mc:AlternateContent>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5"/>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6"/>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7"/>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8"/>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9"/>
          <a:stretch>
            <a:fillRect/>
          </a:stretch>
        </p:blipFill>
        <p:spPr>
          <a:xfrm>
            <a:off x="1569610" y="3746571"/>
            <a:ext cx="47626" cy="323851"/>
          </a:xfrm>
          <a:prstGeom prst="rect">
            <a:avLst/>
          </a:prstGeom>
          <a:ln w="12700">
            <a:miter lim="400000"/>
          </a:ln>
        </p:spPr>
      </p:pic>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3ADC2B-D982-124A-978C-EE778F76EBAD}"/>
              </a:ext>
            </a:extLst>
          </p:cNvPr>
          <p:cNvSpPr txBox="1"/>
          <p:nvPr/>
        </p:nvSpPr>
        <p:spPr>
          <a:xfrm>
            <a:off x="6772956" y="2636312"/>
            <a:ext cx="1826260" cy="1061829"/>
          </a:xfrm>
          <a:prstGeom prst="rect">
            <a:avLst/>
          </a:prstGeom>
          <a:noFill/>
        </p:spPr>
        <p:txBody>
          <a:bodyPr wrap="square" rtlCol="0">
            <a:spAutoFit/>
          </a:bodyPr>
          <a:lstStyle/>
          <a:p>
            <a:r>
              <a:rPr lang="en-US" sz="2100" dirty="0">
                <a:latin typeface="Lantinghei TC Extralight" panose="03000509000000000000" pitchFamily="66" charset="-120"/>
                <a:ea typeface="Lantinghei TC Extralight" panose="03000509000000000000" pitchFamily="66" charset="-120"/>
              </a:rPr>
              <a:t>10 numbers giving class scores</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4CAF360-291F-7546-BFB5-1C37A8B9CEFE}"/>
                  </a:ext>
                </a:extLst>
              </p:cNvPr>
              <p:cNvSpPr txBox="1"/>
              <p:nvPr/>
            </p:nvSpPr>
            <p:spPr>
              <a:xfrm>
                <a:off x="3479364" y="4044968"/>
                <a:ext cx="1467069" cy="110799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100" i="1" kern="0" dirty="0">
                          <a:solidFill>
                            <a:srgbClr val="850000"/>
                          </a:solidFill>
                          <a:latin typeface="Cambria Math" panose="02040503050406030204" pitchFamily="18" charset="0"/>
                          <a:sym typeface="Helvetica Light"/>
                        </a:rPr>
                        <m:t>𝑊</m:t>
                      </m:r>
                      <m:r>
                        <a:rPr lang="en-US" sz="2100" i="1" kern="0" dirty="0">
                          <a:solidFill>
                            <a:srgbClr val="850000"/>
                          </a:solidFill>
                          <a:latin typeface="Cambria Math" panose="02040503050406030204" pitchFamily="18" charset="0"/>
                          <a:sym typeface="Helvetica Light"/>
                        </a:rPr>
                        <m:t> </m:t>
                      </m:r>
                    </m:oMath>
                  </m:oMathPara>
                </a14:m>
                <a:endParaRPr lang="en-US" sz="2100" dirty="0">
                  <a:latin typeface="Lantinghei TC Extralight" panose="03000509000000000000" pitchFamily="66" charset="-120"/>
                  <a:ea typeface="Lantinghei TC Extralight" panose="03000509000000000000" pitchFamily="66" charset="-120"/>
                </a:endParaRPr>
              </a:p>
              <a:p>
                <a:pPr algn="ctr"/>
                <a:r>
                  <a:rPr lang="en-US" sz="2250" dirty="0">
                    <a:latin typeface="Lantinghei TC Extralight" panose="03000509000000000000" pitchFamily="66" charset="-120"/>
                    <a:ea typeface="Lantinghei TC Extralight" panose="03000509000000000000" pitchFamily="66" charset="-120"/>
                  </a:rPr>
                  <a:t>Weights or</a:t>
                </a:r>
              </a:p>
              <a:p>
                <a:pPr algn="ctr"/>
                <a:r>
                  <a:rPr lang="en-US" sz="2250" dirty="0">
                    <a:latin typeface="Lantinghei TC Extralight" panose="03000509000000000000" pitchFamily="66" charset="-120"/>
                    <a:ea typeface="Lantinghei TC Extralight" panose="03000509000000000000" pitchFamily="66" charset="-120"/>
                  </a:rPr>
                  <a:t>Parameters</a:t>
                </a:r>
              </a:p>
            </p:txBody>
          </p:sp>
        </mc:Choice>
        <mc:Fallback xmlns="">
          <p:sp>
            <p:nvSpPr>
              <p:cNvPr id="43" name="TextBox 42">
                <a:extLst>
                  <a:ext uri="{FF2B5EF4-FFF2-40B4-BE49-F238E27FC236}">
                    <a16:creationId xmlns:a16="http://schemas.microsoft.com/office/drawing/2014/main" id="{B4CAF360-291F-7546-BFB5-1C37A8B9CEFE}"/>
                  </a:ext>
                </a:extLst>
              </p:cNvPr>
              <p:cNvSpPr txBox="1">
                <a:spLocks noRot="1" noChangeAspect="1" noMove="1" noResize="1" noEditPoints="1" noAdjustHandles="1" noChangeArrowheads="1" noChangeShapeType="1" noTextEdit="1"/>
              </p:cNvSpPr>
              <p:nvPr/>
            </p:nvSpPr>
            <p:spPr>
              <a:xfrm>
                <a:off x="4428411" y="5393291"/>
                <a:ext cx="2377574" cy="1446550"/>
              </a:xfrm>
              <a:prstGeom prst="rect">
                <a:avLst/>
              </a:prstGeom>
              <a:blipFill>
                <a:blip r:embed="rId11"/>
                <a:stretch>
                  <a:fillRect l="-5319" r="-5319" b="-11304"/>
                </a:stretch>
              </a:blipFill>
            </p:spPr>
            <p:txBody>
              <a:bodyPr/>
              <a:lstStyle/>
              <a:p>
                <a:r>
                  <a:rPr lang="en-US">
                    <a:noFill/>
                  </a:rPr>
                  <a:t> </a:t>
                </a:r>
              </a:p>
            </p:txBody>
          </p:sp>
        </mc:Fallback>
      </mc:AlternateContent>
    </p:spTree>
    <p:extLst>
      <p:ext uri="{BB962C8B-B14F-4D97-AF65-F5344CB8AC3E}">
        <p14:creationId xmlns:p14="http://schemas.microsoft.com/office/powerpoint/2010/main" val="1031574578"/>
      </p:ext>
    </p:extLst>
  </p:cSld>
  <p:clrMapOvr>
    <a:masterClrMapping/>
  </p:clrMapOvr>
  <mc:AlternateContent xmlns:mc="http://schemas.openxmlformats.org/markup-compatibility/2006" xmlns:p14="http://schemas.microsoft.com/office/powerpoint/2010/main">
    <mc:Choice Requires="p14">
      <p:transition spd="slow" p14:dur="2000" advTm="40403"/>
    </mc:Choice>
    <mc:Fallback xmlns="">
      <p:transition spd="slow" advTm="4040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Line">
            <a:extLst>
              <a:ext uri="{FF2B5EF4-FFF2-40B4-BE49-F238E27FC236}">
                <a16:creationId xmlns:a16="http://schemas.microsoft.com/office/drawing/2014/main" id="{A123395E-A893-E34C-BEF1-0D44AF9C8FF9}"/>
              </a:ext>
            </a:extLst>
          </p:cNvPr>
          <p:cNvSpPr/>
          <p:nvPr/>
        </p:nvSpPr>
        <p:spPr>
          <a:xfrm>
            <a:off x="1853547" y="3154787"/>
            <a:ext cx="4718703" cy="179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sz="3200" dirty="0"/>
              <a:t>Linear classifier: mathematical formulation</a:t>
            </a:r>
          </a:p>
        </p:txBody>
      </p:sp>
      <mc:AlternateContent xmlns:mc="http://schemas.openxmlformats.org/markup-compatibility/2006" xmlns:a14="http://schemas.microsoft.com/office/drawing/2010/main">
        <mc:Choice Requires="a14">
          <p:sp>
            <p:nvSpPr>
              <p:cNvPr id="10" name="Circle">
                <a:extLst>
                  <a:ext uri="{FF2B5EF4-FFF2-40B4-BE49-F238E27FC236}">
                    <a16:creationId xmlns:a16="http://schemas.microsoft.com/office/drawing/2014/main" id="{719CCC81-5970-7A41-8B43-630C10709ED2}"/>
                  </a:ext>
                </a:extLst>
              </p:cNvPr>
              <p:cNvSpPr/>
              <p:nvPr/>
            </p:nvSpPr>
            <p:spPr>
              <a:xfrm>
                <a:off x="3699272" y="2636312"/>
                <a:ext cx="1027253" cy="1038746"/>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14:m>
                  <m:oMathPara xmlns:m="http://schemas.openxmlformats.org/officeDocument/2006/math">
                    <m:oMathParaPr>
                      <m:jc m:val="centerGroup"/>
                    </m:oMathParaPr>
                    <m:oMath xmlns:m="http://schemas.openxmlformats.org/officeDocument/2006/math">
                      <m:r>
                        <a:rPr lang="en-US" sz="1650" i="1" kern="0" dirty="0">
                          <a:solidFill>
                            <a:srgbClr val="000000"/>
                          </a:solidFill>
                          <a:latin typeface="Cambria Math" panose="02040503050406030204" pitchFamily="18" charset="0"/>
                          <a:sym typeface="Helvetica Light"/>
                        </a:rPr>
                        <m:t>𝑓</m:t>
                      </m:r>
                      <m:r>
                        <a:rPr lang="en-US" sz="1650" i="1" kern="0" dirty="0">
                          <a:solidFill>
                            <a:srgbClr val="000000"/>
                          </a:solidFill>
                          <a:latin typeface="Cambria Math" panose="02040503050406030204" pitchFamily="18" charset="0"/>
                          <a:sym typeface="Helvetica Light"/>
                        </a:rPr>
                        <m:t>(</m:t>
                      </m:r>
                      <m:r>
                        <a:rPr lang="en-US" sz="1650" i="1" kern="0" dirty="0">
                          <a:solidFill>
                            <a:srgbClr val="000000"/>
                          </a:solidFill>
                          <a:latin typeface="Cambria Math" panose="02040503050406030204" pitchFamily="18" charset="0"/>
                          <a:sym typeface="Helvetica Light"/>
                        </a:rPr>
                        <m:t>𝑥</m:t>
                      </m:r>
                      <m:r>
                        <a:rPr lang="en-US" sz="1650" i="1" kern="0" dirty="0">
                          <a:solidFill>
                            <a:srgbClr val="000000"/>
                          </a:solidFill>
                          <a:latin typeface="Cambria Math" panose="02040503050406030204" pitchFamily="18" charset="0"/>
                          <a:sym typeface="Helvetica Light"/>
                        </a:rPr>
                        <m:t>, </m:t>
                      </m:r>
                      <m:r>
                        <a:rPr lang="en-US" sz="1650" i="1" kern="0" dirty="0">
                          <a:solidFill>
                            <a:srgbClr val="850000"/>
                          </a:solidFill>
                          <a:latin typeface="Cambria Math" panose="02040503050406030204" pitchFamily="18" charset="0"/>
                          <a:sym typeface="Helvetica Light"/>
                        </a:rPr>
                        <m:t>𝑊</m:t>
                      </m:r>
                      <m:r>
                        <a:rPr lang="en-US" sz="1650" i="1" kern="0" dirty="0">
                          <a:solidFill>
                            <a:srgbClr val="000000"/>
                          </a:solidFill>
                          <a:latin typeface="Cambria Math" panose="02040503050406030204" pitchFamily="18" charset="0"/>
                          <a:sym typeface="Helvetica Light"/>
                        </a:rPr>
                        <m:t>)</m:t>
                      </m:r>
                    </m:oMath>
                  </m:oMathPara>
                </a14:m>
                <a:endParaRPr sz="1650" kern="0" dirty="0">
                  <a:solidFill>
                    <a:srgbClr val="000000"/>
                  </a:solidFill>
                  <a:latin typeface="Helvetica Light"/>
                  <a:sym typeface="Helvetica Light"/>
                </a:endParaRPr>
              </a:p>
            </p:txBody>
          </p:sp>
        </mc:Choice>
        <mc:Fallback xmlns="">
          <p:sp>
            <p:nvSpPr>
              <p:cNvPr id="10" name="Circle">
                <a:extLst>
                  <a:ext uri="{FF2B5EF4-FFF2-40B4-BE49-F238E27FC236}">
                    <a16:creationId xmlns:a16="http://schemas.microsoft.com/office/drawing/2014/main" id="{719CCC81-5970-7A41-8B43-630C10709ED2}"/>
                  </a:ext>
                </a:extLst>
              </p:cNvPr>
              <p:cNvSpPr>
                <a:spLocks noRot="1" noChangeAspect="1" noMove="1" noResize="1" noEditPoints="1" noAdjustHandles="1" noChangeArrowheads="1" noChangeShapeType="1" noTextEdit="1"/>
              </p:cNvSpPr>
              <p:nvPr/>
            </p:nvSpPr>
            <p:spPr>
              <a:xfrm>
                <a:off x="4932362" y="3515082"/>
                <a:ext cx="1369671" cy="1384995"/>
              </a:xfrm>
              <a:prstGeom prst="ellipse">
                <a:avLst/>
              </a:prstGeom>
              <a:blipFill>
                <a:blip r:embed="rId4"/>
                <a:stretch>
                  <a:fillRect/>
                </a:stretch>
              </a:blipFill>
              <a:ln w="25400">
                <a:solidFill>
                  <a:srgbClr val="85888D"/>
                </a:solidFill>
                <a:miter lim="400000"/>
              </a:ln>
            </p:spPr>
            <p:txBody>
              <a:bodyPr/>
              <a:lstStyle/>
              <a:p>
                <a:r>
                  <a:rPr lang="en-US">
                    <a:noFill/>
                  </a:rPr>
                  <a:t> </a:t>
                </a:r>
              </a:p>
            </p:txBody>
          </p:sp>
        </mc:Fallback>
      </mc:AlternateContent>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5"/>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6"/>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7"/>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8"/>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9"/>
          <a:stretch>
            <a:fillRect/>
          </a:stretch>
        </p:blipFill>
        <p:spPr>
          <a:xfrm>
            <a:off x="1569610" y="3746571"/>
            <a:ext cx="47626" cy="323851"/>
          </a:xfrm>
          <a:prstGeom prst="rect">
            <a:avLst/>
          </a:prstGeom>
          <a:ln w="12700">
            <a:miter lim="400000"/>
          </a:ln>
        </p:spPr>
      </p:pic>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3ADC2B-D982-124A-978C-EE778F76EBAD}"/>
              </a:ext>
            </a:extLst>
          </p:cNvPr>
          <p:cNvSpPr txBox="1"/>
          <p:nvPr/>
        </p:nvSpPr>
        <p:spPr>
          <a:xfrm>
            <a:off x="6772956" y="2636312"/>
            <a:ext cx="1826260" cy="1061829"/>
          </a:xfrm>
          <a:prstGeom prst="rect">
            <a:avLst/>
          </a:prstGeom>
          <a:noFill/>
        </p:spPr>
        <p:txBody>
          <a:bodyPr wrap="square" rtlCol="0">
            <a:spAutoFit/>
          </a:bodyPr>
          <a:lstStyle/>
          <a:p>
            <a:r>
              <a:rPr lang="en-US" sz="2100" dirty="0">
                <a:latin typeface="Lantinghei TC Extralight" panose="03000509000000000000" pitchFamily="66" charset="-120"/>
                <a:ea typeface="Lantinghei TC Extralight" panose="03000509000000000000" pitchFamily="66" charset="-120"/>
              </a:rPr>
              <a:t>10 numbers giving class scores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7AEE82-F369-5343-A2E1-E2E4E870E5FA}"/>
                  </a:ext>
                </a:extLst>
              </p:cNvPr>
              <p:cNvSpPr txBox="1"/>
              <p:nvPr/>
            </p:nvSpPr>
            <p:spPr>
              <a:xfrm>
                <a:off x="3479364" y="4044968"/>
                <a:ext cx="1467069" cy="110799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100" i="1" kern="0" dirty="0">
                          <a:solidFill>
                            <a:srgbClr val="850000"/>
                          </a:solidFill>
                          <a:latin typeface="Cambria Math" panose="02040503050406030204" pitchFamily="18" charset="0"/>
                          <a:sym typeface="Helvetica Light"/>
                        </a:rPr>
                        <m:t>𝑊</m:t>
                      </m:r>
                      <m:r>
                        <a:rPr lang="en-US" sz="2100" i="1" kern="0" dirty="0">
                          <a:solidFill>
                            <a:srgbClr val="850000"/>
                          </a:solidFill>
                          <a:latin typeface="Cambria Math" panose="02040503050406030204" pitchFamily="18" charset="0"/>
                          <a:sym typeface="Helvetica Light"/>
                        </a:rPr>
                        <m:t> </m:t>
                      </m:r>
                    </m:oMath>
                  </m:oMathPara>
                </a14:m>
                <a:endParaRPr lang="en-US" sz="2100" dirty="0">
                  <a:latin typeface="Lantinghei TC Extralight" panose="03000509000000000000" pitchFamily="66" charset="-120"/>
                  <a:ea typeface="Lantinghei TC Extralight" panose="03000509000000000000" pitchFamily="66" charset="-120"/>
                </a:endParaRPr>
              </a:p>
              <a:p>
                <a:pPr algn="ctr"/>
                <a:r>
                  <a:rPr lang="en-US" sz="2250" dirty="0">
                    <a:latin typeface="Lantinghei TC Extralight" panose="03000509000000000000" pitchFamily="66" charset="-120"/>
                    <a:ea typeface="Lantinghei TC Extralight" panose="03000509000000000000" pitchFamily="66" charset="-120"/>
                  </a:rPr>
                  <a:t>Weights or</a:t>
                </a:r>
              </a:p>
              <a:p>
                <a:pPr algn="ctr"/>
                <a:r>
                  <a:rPr lang="en-US" sz="2250" dirty="0">
                    <a:latin typeface="Lantinghei TC Extralight" panose="03000509000000000000" pitchFamily="66" charset="-120"/>
                    <a:ea typeface="Lantinghei TC Extralight" panose="03000509000000000000" pitchFamily="66" charset="-120"/>
                  </a:rPr>
                  <a:t>Parameters</a:t>
                </a:r>
              </a:p>
            </p:txBody>
          </p:sp>
        </mc:Choice>
        <mc:Fallback xmlns="">
          <p:sp>
            <p:nvSpPr>
              <p:cNvPr id="5" name="TextBox 4">
                <a:extLst>
                  <a:ext uri="{FF2B5EF4-FFF2-40B4-BE49-F238E27FC236}">
                    <a16:creationId xmlns:a16="http://schemas.microsoft.com/office/drawing/2014/main" id="{647AEE82-F369-5343-A2E1-E2E4E870E5FA}"/>
                  </a:ext>
                </a:extLst>
              </p:cNvPr>
              <p:cNvSpPr txBox="1">
                <a:spLocks noRot="1" noChangeAspect="1" noMove="1" noResize="1" noEditPoints="1" noAdjustHandles="1" noChangeArrowheads="1" noChangeShapeType="1" noTextEdit="1"/>
              </p:cNvSpPr>
              <p:nvPr/>
            </p:nvSpPr>
            <p:spPr>
              <a:xfrm>
                <a:off x="4428411" y="5393291"/>
                <a:ext cx="2377574" cy="1446550"/>
              </a:xfrm>
              <a:prstGeom prst="rect">
                <a:avLst/>
              </a:prstGeom>
              <a:blipFill>
                <a:blip r:embed="rId11"/>
                <a:stretch>
                  <a:fillRect l="-5319" r="-5319" b="-11304"/>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0AD720BF-EA54-C347-8B2D-CECE1BD83EA6}"/>
              </a:ext>
            </a:extLst>
          </p:cNvPr>
          <p:cNvSpPr txBox="1"/>
          <p:nvPr/>
        </p:nvSpPr>
        <p:spPr>
          <a:xfrm>
            <a:off x="139521" y="3458030"/>
            <a:ext cx="2146479" cy="877163"/>
          </a:xfrm>
          <a:prstGeom prst="rect">
            <a:avLst/>
          </a:prstGeom>
          <a:noFill/>
        </p:spPr>
        <p:txBody>
          <a:bodyPr wrap="square" rtlCol="0">
            <a:spAutoFit/>
          </a:bodyPr>
          <a:lstStyle/>
          <a:p>
            <a:r>
              <a:rPr lang="en-US" dirty="0">
                <a:latin typeface="Lantinghei TC Extralight" panose="03000509000000000000" pitchFamily="66" charset="-120"/>
                <a:ea typeface="Lantinghei TC Extralight" panose="03000509000000000000" pitchFamily="66" charset="-120"/>
              </a:rPr>
              <a:t>(32x32x3)</a:t>
            </a:r>
            <a:r>
              <a:rPr lang="en-US" sz="1650" dirty="0">
                <a:latin typeface="Lantinghei TC Extralight" panose="03000509000000000000" pitchFamily="66" charset="-120"/>
                <a:ea typeface="Lantinghei TC Extralight" panose="03000509000000000000" pitchFamily="66" charset="-120"/>
              </a:rPr>
              <a:t> </a:t>
            </a:r>
          </a:p>
          <a:p>
            <a:r>
              <a:rPr lang="en-US" sz="1650" dirty="0">
                <a:latin typeface="Lantinghei TC Extralight" panose="03000509000000000000" pitchFamily="66" charset="-120"/>
                <a:ea typeface="Lantinghei TC Extralight" panose="03000509000000000000" pitchFamily="66" charset="-120"/>
              </a:rPr>
              <a:t>3072 dimensional vector</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FA2D6DC-4128-284A-BB1F-CE0223B9B796}"/>
                  </a:ext>
                </a:extLst>
              </p:cNvPr>
              <p:cNvSpPr txBox="1"/>
              <p:nvPr/>
            </p:nvSpPr>
            <p:spPr>
              <a:xfrm>
                <a:off x="3117354" y="1459755"/>
                <a:ext cx="2151166" cy="115416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i="1" kern="0" dirty="0">
                          <a:solidFill>
                            <a:srgbClr val="000000"/>
                          </a:solidFill>
                          <a:latin typeface="Cambria Math" panose="02040503050406030204" pitchFamily="18" charset="0"/>
                          <a:sym typeface="Helvetica Light"/>
                        </a:rPr>
                        <m:t>𝑓</m:t>
                      </m:r>
                      <m:d>
                        <m:dPr>
                          <m:ctrlPr>
                            <a:rPr lang="en-US" sz="2400" i="1" kern="0" dirty="0">
                              <a:solidFill>
                                <a:srgbClr val="000000"/>
                              </a:solidFill>
                              <a:latin typeface="Cambria Math" panose="02040503050406030204" pitchFamily="18" charset="0"/>
                              <a:sym typeface="Helvetica Light"/>
                            </a:rPr>
                          </m:ctrlPr>
                        </m:dPr>
                        <m:e>
                          <m:r>
                            <a:rPr lang="en-US" sz="2400" i="1" kern="0" dirty="0">
                              <a:solidFill>
                                <a:srgbClr val="000000"/>
                              </a:solidFill>
                              <a:latin typeface="Cambria Math" panose="02040503050406030204" pitchFamily="18" charset="0"/>
                              <a:sym typeface="Helvetica Light"/>
                            </a:rPr>
                            <m:t>𝑥</m:t>
                          </m:r>
                          <m:r>
                            <a:rPr lang="en-US" sz="2400" i="1" kern="0" dirty="0">
                              <a:solidFill>
                                <a:srgbClr val="000000"/>
                              </a:solidFill>
                              <a:latin typeface="Cambria Math" panose="02040503050406030204" pitchFamily="18" charset="0"/>
                              <a:sym typeface="Helvetica Light"/>
                            </a:rPr>
                            <m:t>, </m:t>
                          </m:r>
                          <m:r>
                            <a:rPr lang="en-US" sz="2400" i="1" kern="0" dirty="0">
                              <a:solidFill>
                                <a:srgbClr val="850000"/>
                              </a:solidFill>
                              <a:latin typeface="Cambria Math" panose="02040503050406030204" pitchFamily="18" charset="0"/>
                              <a:sym typeface="Helvetica Light"/>
                            </a:rPr>
                            <m:t>𝑊</m:t>
                          </m:r>
                        </m:e>
                      </m:d>
                      <m:r>
                        <a:rPr lang="en-US" sz="2400" i="1" kern="0" dirty="0">
                          <a:solidFill>
                            <a:srgbClr val="000000"/>
                          </a:solidFill>
                          <a:latin typeface="Cambria Math" panose="02040503050406030204" pitchFamily="18" charset="0"/>
                          <a:sym typeface="Helvetica Light"/>
                        </a:rPr>
                        <m:t>=</m:t>
                      </m:r>
                      <m:r>
                        <a:rPr lang="en-US" sz="2400" i="1" kern="0" dirty="0">
                          <a:solidFill>
                            <a:srgbClr val="850000"/>
                          </a:solidFill>
                          <a:latin typeface="Cambria Math" panose="02040503050406030204" pitchFamily="18" charset="0"/>
                          <a:sym typeface="Helvetica Light"/>
                        </a:rPr>
                        <m:t>𝑊</m:t>
                      </m:r>
                      <m:r>
                        <a:rPr lang="en-US" sz="2400" i="1" kern="0" dirty="0">
                          <a:solidFill>
                            <a:srgbClr val="000000"/>
                          </a:solidFill>
                          <a:latin typeface="Cambria Math" panose="02040503050406030204" pitchFamily="18" charset="0"/>
                          <a:sym typeface="Helvetica Light"/>
                        </a:rPr>
                        <m:t>𝑥</m:t>
                      </m:r>
                    </m:oMath>
                  </m:oMathPara>
                </a14:m>
                <a:endParaRPr lang="en-US" sz="2250" dirty="0">
                  <a:solidFill>
                    <a:srgbClr val="850000"/>
                  </a:solidFill>
                  <a:latin typeface="Lantinghei TC Extralight" panose="03000509000000000000" pitchFamily="66" charset="-120"/>
                  <a:ea typeface="Lantinghei TC Extralight" panose="03000509000000000000" pitchFamily="66" charset="-120"/>
                </a:endParaRPr>
              </a:p>
              <a:p>
                <a:pPr algn="ctr"/>
                <a14:m>
                  <m:oMathPara xmlns:m="http://schemas.openxmlformats.org/officeDocument/2006/math">
                    <m:oMathParaPr>
                      <m:jc m:val="centerGroup"/>
                    </m:oMathParaPr>
                    <m:oMath xmlns:m="http://schemas.openxmlformats.org/officeDocument/2006/math">
                      <m:r>
                        <a:rPr lang="en-US" sz="2100" i="1" kern="0" dirty="0">
                          <a:solidFill>
                            <a:srgbClr val="000000"/>
                          </a:solidFill>
                          <a:latin typeface="Cambria Math" panose="02040503050406030204" pitchFamily="18" charset="0"/>
                          <a:sym typeface="Helvetica Light"/>
                        </a:rPr>
                        <m:t>𝑥</m:t>
                      </m:r>
                      <m:r>
                        <a:rPr lang="en-US" sz="2100" i="1" kern="0" dirty="0">
                          <a:solidFill>
                            <a:srgbClr val="000000"/>
                          </a:solidFill>
                          <a:latin typeface="Cambria Math" panose="02040503050406030204" pitchFamily="18" charset="0"/>
                          <a:sym typeface="Helvetica Light"/>
                        </a:rPr>
                        <m:t>=3072×1</m:t>
                      </m:r>
                    </m:oMath>
                  </m:oMathPara>
                </a14:m>
                <a:endParaRPr lang="en-US" sz="2250" dirty="0">
                  <a:latin typeface="Lantinghei TC Extralight" panose="03000509000000000000" pitchFamily="66" charset="-120"/>
                  <a:ea typeface="Lantinghei TC Extralight" panose="03000509000000000000" pitchFamily="66" charset="-120"/>
                </a:endParaRPr>
              </a:p>
              <a:p>
                <a:pPr algn="ctr"/>
                <a14:m>
                  <m:oMathPara xmlns:m="http://schemas.openxmlformats.org/officeDocument/2006/math">
                    <m:oMathParaPr>
                      <m:jc m:val="centerGroup"/>
                    </m:oMathParaPr>
                    <m:oMath xmlns:m="http://schemas.openxmlformats.org/officeDocument/2006/math">
                      <m:r>
                        <a:rPr lang="en-US" sz="2100" i="1" kern="0" dirty="0">
                          <a:solidFill>
                            <a:srgbClr val="850000"/>
                          </a:solidFill>
                          <a:latin typeface="Cambria Math" panose="02040503050406030204" pitchFamily="18" charset="0"/>
                          <a:sym typeface="Helvetica Light"/>
                        </a:rPr>
                        <m:t>𝑊</m:t>
                      </m:r>
                      <m:r>
                        <a:rPr lang="en-US" sz="2400" i="1" kern="0" dirty="0">
                          <a:solidFill>
                            <a:srgbClr val="000000"/>
                          </a:solidFill>
                          <a:latin typeface="Cambria Math" panose="02040503050406030204" pitchFamily="18" charset="0"/>
                          <a:sym typeface="Helvetica Light"/>
                        </a:rPr>
                        <m:t>=?</m:t>
                      </m:r>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42" name="TextBox 41">
                <a:extLst>
                  <a:ext uri="{FF2B5EF4-FFF2-40B4-BE49-F238E27FC236}">
                    <a16:creationId xmlns:a16="http://schemas.microsoft.com/office/drawing/2014/main" id="{0FA2D6DC-4128-284A-BB1F-CE0223B9B796}"/>
                  </a:ext>
                </a:extLst>
              </p:cNvPr>
              <p:cNvSpPr txBox="1">
                <a:spLocks noRot="1" noChangeAspect="1" noMove="1" noResize="1" noEditPoints="1" noAdjustHandles="1" noChangeArrowheads="1" noChangeShapeType="1" noTextEdit="1"/>
              </p:cNvSpPr>
              <p:nvPr/>
            </p:nvSpPr>
            <p:spPr>
              <a:xfrm>
                <a:off x="4179427" y="1946340"/>
                <a:ext cx="2822311" cy="1508105"/>
              </a:xfrm>
              <a:prstGeom prst="rect">
                <a:avLst/>
              </a:prstGeom>
              <a:blipFill>
                <a:blip r:embed="rId12"/>
                <a:stretch>
                  <a:fillRect l="-2691"/>
                </a:stretch>
              </a:blipFill>
            </p:spPr>
            <p:txBody>
              <a:bodyPr/>
              <a:lstStyle/>
              <a:p>
                <a:r>
                  <a:rPr lang="en-US">
                    <a:noFill/>
                  </a:rPr>
                  <a:t> </a:t>
                </a:r>
              </a:p>
            </p:txBody>
          </p:sp>
        </mc:Fallback>
      </mc:AlternateContent>
    </p:spTree>
    <p:extLst>
      <p:ext uri="{BB962C8B-B14F-4D97-AF65-F5344CB8AC3E}">
        <p14:creationId xmlns:p14="http://schemas.microsoft.com/office/powerpoint/2010/main" val="1038450215"/>
      </p:ext>
    </p:extLst>
  </p:cSld>
  <p:clrMapOvr>
    <a:masterClrMapping/>
  </p:clrMapOvr>
  <mc:AlternateContent xmlns:mc="http://schemas.openxmlformats.org/markup-compatibility/2006" xmlns:p14="http://schemas.microsoft.com/office/powerpoint/2010/main">
    <mc:Choice Requires="p14">
      <p:transition spd="slow" p14:dur="2000" advTm="116003"/>
    </mc:Choice>
    <mc:Fallback xmlns="">
      <p:transition spd="slow" advTm="11600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Line">
            <a:extLst>
              <a:ext uri="{FF2B5EF4-FFF2-40B4-BE49-F238E27FC236}">
                <a16:creationId xmlns:a16="http://schemas.microsoft.com/office/drawing/2014/main" id="{A123395E-A893-E34C-BEF1-0D44AF9C8FF9}"/>
              </a:ext>
            </a:extLst>
          </p:cNvPr>
          <p:cNvSpPr/>
          <p:nvPr/>
        </p:nvSpPr>
        <p:spPr>
          <a:xfrm>
            <a:off x="1853547" y="3154787"/>
            <a:ext cx="4718703" cy="179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dirty="0"/>
              <a:t>Linear classifier: mathematical formulation</a:t>
            </a:r>
          </a:p>
        </p:txBody>
      </p:sp>
      <mc:AlternateContent xmlns:mc="http://schemas.openxmlformats.org/markup-compatibility/2006" xmlns:a14="http://schemas.microsoft.com/office/drawing/2010/main">
        <mc:Choice Requires="a14">
          <p:sp>
            <p:nvSpPr>
              <p:cNvPr id="10" name="Circle">
                <a:extLst>
                  <a:ext uri="{FF2B5EF4-FFF2-40B4-BE49-F238E27FC236}">
                    <a16:creationId xmlns:a16="http://schemas.microsoft.com/office/drawing/2014/main" id="{719CCC81-5970-7A41-8B43-630C10709ED2}"/>
                  </a:ext>
                </a:extLst>
              </p:cNvPr>
              <p:cNvSpPr/>
              <p:nvPr/>
            </p:nvSpPr>
            <p:spPr>
              <a:xfrm>
                <a:off x="3699272" y="2636312"/>
                <a:ext cx="1027253" cy="1038746"/>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14:m>
                  <m:oMathPara xmlns:m="http://schemas.openxmlformats.org/officeDocument/2006/math">
                    <m:oMathParaPr>
                      <m:jc m:val="centerGroup"/>
                    </m:oMathParaPr>
                    <m:oMath xmlns:m="http://schemas.openxmlformats.org/officeDocument/2006/math">
                      <m:r>
                        <a:rPr lang="en-US" sz="1650" i="1" kern="0" dirty="0">
                          <a:solidFill>
                            <a:srgbClr val="000000"/>
                          </a:solidFill>
                          <a:latin typeface="Cambria Math" panose="02040503050406030204" pitchFamily="18" charset="0"/>
                          <a:sym typeface="Helvetica Light"/>
                        </a:rPr>
                        <m:t>𝑓</m:t>
                      </m:r>
                      <m:r>
                        <a:rPr lang="en-US" sz="1650" i="1" kern="0" dirty="0">
                          <a:solidFill>
                            <a:srgbClr val="000000"/>
                          </a:solidFill>
                          <a:latin typeface="Cambria Math" panose="02040503050406030204" pitchFamily="18" charset="0"/>
                          <a:sym typeface="Helvetica Light"/>
                        </a:rPr>
                        <m:t>(</m:t>
                      </m:r>
                      <m:r>
                        <a:rPr lang="en-US" sz="1650" i="1" kern="0" dirty="0">
                          <a:solidFill>
                            <a:srgbClr val="000000"/>
                          </a:solidFill>
                          <a:latin typeface="Cambria Math" panose="02040503050406030204" pitchFamily="18" charset="0"/>
                          <a:sym typeface="Helvetica Light"/>
                        </a:rPr>
                        <m:t>𝑥</m:t>
                      </m:r>
                      <m:r>
                        <a:rPr lang="en-US" sz="1650" i="1" kern="0" dirty="0">
                          <a:solidFill>
                            <a:srgbClr val="000000"/>
                          </a:solidFill>
                          <a:latin typeface="Cambria Math" panose="02040503050406030204" pitchFamily="18" charset="0"/>
                          <a:sym typeface="Helvetica Light"/>
                        </a:rPr>
                        <m:t>, </m:t>
                      </m:r>
                      <m:r>
                        <a:rPr lang="en-US" sz="1650" i="1" kern="0" dirty="0">
                          <a:solidFill>
                            <a:srgbClr val="850000"/>
                          </a:solidFill>
                          <a:latin typeface="Cambria Math" panose="02040503050406030204" pitchFamily="18" charset="0"/>
                          <a:sym typeface="Helvetica Light"/>
                        </a:rPr>
                        <m:t>𝑊</m:t>
                      </m:r>
                      <m:r>
                        <a:rPr lang="en-US" sz="1650" i="1" kern="0" dirty="0">
                          <a:solidFill>
                            <a:srgbClr val="000000"/>
                          </a:solidFill>
                          <a:latin typeface="Cambria Math" panose="02040503050406030204" pitchFamily="18" charset="0"/>
                          <a:sym typeface="Helvetica Light"/>
                        </a:rPr>
                        <m:t>)</m:t>
                      </m:r>
                    </m:oMath>
                  </m:oMathPara>
                </a14:m>
                <a:endParaRPr sz="1650" kern="0" dirty="0">
                  <a:solidFill>
                    <a:srgbClr val="000000"/>
                  </a:solidFill>
                  <a:latin typeface="Helvetica Light"/>
                  <a:sym typeface="Helvetica Light"/>
                </a:endParaRPr>
              </a:p>
            </p:txBody>
          </p:sp>
        </mc:Choice>
        <mc:Fallback xmlns="">
          <p:sp>
            <p:nvSpPr>
              <p:cNvPr id="10" name="Circle">
                <a:extLst>
                  <a:ext uri="{FF2B5EF4-FFF2-40B4-BE49-F238E27FC236}">
                    <a16:creationId xmlns:a16="http://schemas.microsoft.com/office/drawing/2014/main" id="{719CCC81-5970-7A41-8B43-630C10709ED2}"/>
                  </a:ext>
                </a:extLst>
              </p:cNvPr>
              <p:cNvSpPr>
                <a:spLocks noRot="1" noChangeAspect="1" noMove="1" noResize="1" noEditPoints="1" noAdjustHandles="1" noChangeArrowheads="1" noChangeShapeType="1" noTextEdit="1"/>
              </p:cNvSpPr>
              <p:nvPr/>
            </p:nvSpPr>
            <p:spPr>
              <a:xfrm>
                <a:off x="4932362" y="3515082"/>
                <a:ext cx="1369671" cy="1384995"/>
              </a:xfrm>
              <a:prstGeom prst="ellipse">
                <a:avLst/>
              </a:prstGeom>
              <a:blipFill>
                <a:blip r:embed="rId4"/>
                <a:stretch>
                  <a:fillRect/>
                </a:stretch>
              </a:blipFill>
              <a:ln w="25400">
                <a:solidFill>
                  <a:srgbClr val="85888D"/>
                </a:solidFill>
                <a:miter lim="400000"/>
              </a:ln>
            </p:spPr>
            <p:txBody>
              <a:bodyPr/>
              <a:lstStyle/>
              <a:p>
                <a:r>
                  <a:rPr lang="en-US">
                    <a:noFill/>
                  </a:rPr>
                  <a:t> </a:t>
                </a:r>
              </a:p>
            </p:txBody>
          </p:sp>
        </mc:Fallback>
      </mc:AlternateContent>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5"/>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6"/>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7"/>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8"/>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9"/>
          <a:stretch>
            <a:fillRect/>
          </a:stretch>
        </p:blipFill>
        <p:spPr>
          <a:xfrm>
            <a:off x="1569610" y="3746571"/>
            <a:ext cx="47626" cy="323851"/>
          </a:xfrm>
          <a:prstGeom prst="rect">
            <a:avLst/>
          </a:prstGeom>
          <a:ln w="12700">
            <a:miter lim="400000"/>
          </a:ln>
        </p:spPr>
      </p:pic>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3ADC2B-D982-124A-978C-EE778F76EBAD}"/>
              </a:ext>
            </a:extLst>
          </p:cNvPr>
          <p:cNvSpPr txBox="1"/>
          <p:nvPr/>
        </p:nvSpPr>
        <p:spPr>
          <a:xfrm>
            <a:off x="6772956" y="2636312"/>
            <a:ext cx="1826260" cy="1061829"/>
          </a:xfrm>
          <a:prstGeom prst="rect">
            <a:avLst/>
          </a:prstGeom>
          <a:noFill/>
        </p:spPr>
        <p:txBody>
          <a:bodyPr wrap="square" rtlCol="0">
            <a:spAutoFit/>
          </a:bodyPr>
          <a:lstStyle/>
          <a:p>
            <a:r>
              <a:rPr lang="en-US" sz="2100" dirty="0">
                <a:latin typeface="Lantinghei TC Extralight" panose="03000509000000000000" pitchFamily="66" charset="-120"/>
                <a:ea typeface="Lantinghei TC Extralight" panose="03000509000000000000" pitchFamily="66" charset="-120"/>
              </a:rPr>
              <a:t>10 numbers giving class scores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7AEE82-F369-5343-A2E1-E2E4E870E5FA}"/>
                  </a:ext>
                </a:extLst>
              </p:cNvPr>
              <p:cNvSpPr txBox="1"/>
              <p:nvPr/>
            </p:nvSpPr>
            <p:spPr>
              <a:xfrm>
                <a:off x="3479364" y="4044968"/>
                <a:ext cx="1467069" cy="110799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100" i="1" kern="0" dirty="0">
                          <a:solidFill>
                            <a:srgbClr val="850000"/>
                          </a:solidFill>
                          <a:latin typeface="Cambria Math" panose="02040503050406030204" pitchFamily="18" charset="0"/>
                          <a:sym typeface="Helvetica Light"/>
                        </a:rPr>
                        <m:t>𝑊</m:t>
                      </m:r>
                      <m:r>
                        <a:rPr lang="en-US" sz="2100" i="1" kern="0" dirty="0">
                          <a:solidFill>
                            <a:srgbClr val="850000"/>
                          </a:solidFill>
                          <a:latin typeface="Cambria Math" panose="02040503050406030204" pitchFamily="18" charset="0"/>
                          <a:sym typeface="Helvetica Light"/>
                        </a:rPr>
                        <m:t> </m:t>
                      </m:r>
                    </m:oMath>
                  </m:oMathPara>
                </a14:m>
                <a:endParaRPr lang="en-US" sz="2100" dirty="0">
                  <a:latin typeface="Lantinghei TC Extralight" panose="03000509000000000000" pitchFamily="66" charset="-120"/>
                  <a:ea typeface="Lantinghei TC Extralight" panose="03000509000000000000" pitchFamily="66" charset="-120"/>
                </a:endParaRPr>
              </a:p>
              <a:p>
                <a:pPr algn="ctr"/>
                <a:r>
                  <a:rPr lang="en-US" sz="2250" dirty="0">
                    <a:latin typeface="Lantinghei TC Extralight" panose="03000509000000000000" pitchFamily="66" charset="-120"/>
                    <a:ea typeface="Lantinghei TC Extralight" panose="03000509000000000000" pitchFamily="66" charset="-120"/>
                  </a:rPr>
                  <a:t>Weights or</a:t>
                </a:r>
              </a:p>
              <a:p>
                <a:pPr algn="ctr"/>
                <a:r>
                  <a:rPr lang="en-US" sz="2250" dirty="0">
                    <a:latin typeface="Lantinghei TC Extralight" panose="03000509000000000000" pitchFamily="66" charset="-120"/>
                    <a:ea typeface="Lantinghei TC Extralight" panose="03000509000000000000" pitchFamily="66" charset="-120"/>
                  </a:rPr>
                  <a:t>Parameters</a:t>
                </a:r>
              </a:p>
            </p:txBody>
          </p:sp>
        </mc:Choice>
        <mc:Fallback xmlns="">
          <p:sp>
            <p:nvSpPr>
              <p:cNvPr id="5" name="TextBox 4">
                <a:extLst>
                  <a:ext uri="{FF2B5EF4-FFF2-40B4-BE49-F238E27FC236}">
                    <a16:creationId xmlns:a16="http://schemas.microsoft.com/office/drawing/2014/main" id="{647AEE82-F369-5343-A2E1-E2E4E870E5FA}"/>
                  </a:ext>
                </a:extLst>
              </p:cNvPr>
              <p:cNvSpPr txBox="1">
                <a:spLocks noRot="1" noChangeAspect="1" noMove="1" noResize="1" noEditPoints="1" noAdjustHandles="1" noChangeArrowheads="1" noChangeShapeType="1" noTextEdit="1"/>
              </p:cNvSpPr>
              <p:nvPr/>
            </p:nvSpPr>
            <p:spPr>
              <a:xfrm>
                <a:off x="4428411" y="5393291"/>
                <a:ext cx="2377574" cy="1446550"/>
              </a:xfrm>
              <a:prstGeom prst="rect">
                <a:avLst/>
              </a:prstGeom>
              <a:blipFill>
                <a:blip r:embed="rId11"/>
                <a:stretch>
                  <a:fillRect l="-5319" r="-5319" b="-11304"/>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0AD720BF-EA54-C347-8B2D-CECE1BD83EA6}"/>
              </a:ext>
            </a:extLst>
          </p:cNvPr>
          <p:cNvSpPr txBox="1"/>
          <p:nvPr/>
        </p:nvSpPr>
        <p:spPr>
          <a:xfrm>
            <a:off x="139521" y="3458030"/>
            <a:ext cx="2146479" cy="877163"/>
          </a:xfrm>
          <a:prstGeom prst="rect">
            <a:avLst/>
          </a:prstGeom>
          <a:noFill/>
        </p:spPr>
        <p:txBody>
          <a:bodyPr wrap="square" rtlCol="0">
            <a:spAutoFit/>
          </a:bodyPr>
          <a:lstStyle/>
          <a:p>
            <a:r>
              <a:rPr lang="en-US" dirty="0">
                <a:latin typeface="Lantinghei TC Extralight" panose="03000509000000000000" pitchFamily="66" charset="-120"/>
                <a:ea typeface="Lantinghei TC Extralight" panose="03000509000000000000" pitchFamily="66" charset="-120"/>
              </a:rPr>
              <a:t>(32x32x3)</a:t>
            </a:r>
            <a:r>
              <a:rPr lang="en-US" sz="1650" dirty="0">
                <a:latin typeface="Lantinghei TC Extralight" panose="03000509000000000000" pitchFamily="66" charset="-120"/>
                <a:ea typeface="Lantinghei TC Extralight" panose="03000509000000000000" pitchFamily="66" charset="-120"/>
              </a:rPr>
              <a:t> </a:t>
            </a:r>
          </a:p>
          <a:p>
            <a:r>
              <a:rPr lang="en-US" sz="1650" dirty="0">
                <a:latin typeface="Lantinghei TC Extralight" panose="03000509000000000000" pitchFamily="66" charset="-120"/>
                <a:ea typeface="Lantinghei TC Extralight" panose="03000509000000000000" pitchFamily="66" charset="-120"/>
              </a:rPr>
              <a:t>3072 dimensional vector</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FA2D6DC-4128-284A-BB1F-CE0223B9B796}"/>
                  </a:ext>
                </a:extLst>
              </p:cNvPr>
              <p:cNvSpPr txBox="1"/>
              <p:nvPr/>
            </p:nvSpPr>
            <p:spPr>
              <a:xfrm>
                <a:off x="3114309" y="1459755"/>
                <a:ext cx="2157257" cy="115416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i="1" kern="0" dirty="0">
                          <a:solidFill>
                            <a:srgbClr val="000000"/>
                          </a:solidFill>
                          <a:latin typeface="Cambria Math" panose="02040503050406030204" pitchFamily="18" charset="0"/>
                          <a:sym typeface="Helvetica Light"/>
                        </a:rPr>
                        <m:t>𝑓</m:t>
                      </m:r>
                      <m:d>
                        <m:dPr>
                          <m:ctrlPr>
                            <a:rPr lang="en-US" sz="2400" i="1" kern="0" dirty="0">
                              <a:solidFill>
                                <a:srgbClr val="000000"/>
                              </a:solidFill>
                              <a:latin typeface="Cambria Math" panose="02040503050406030204" pitchFamily="18" charset="0"/>
                              <a:sym typeface="Helvetica Light"/>
                            </a:rPr>
                          </m:ctrlPr>
                        </m:dPr>
                        <m:e>
                          <m:r>
                            <a:rPr lang="en-US" sz="2400" i="1" kern="0" dirty="0">
                              <a:solidFill>
                                <a:srgbClr val="000000"/>
                              </a:solidFill>
                              <a:latin typeface="Cambria Math" panose="02040503050406030204" pitchFamily="18" charset="0"/>
                              <a:sym typeface="Helvetica Light"/>
                            </a:rPr>
                            <m:t>𝑥</m:t>
                          </m:r>
                          <m:r>
                            <a:rPr lang="en-US" sz="2400" i="1" kern="0" dirty="0">
                              <a:solidFill>
                                <a:srgbClr val="000000"/>
                              </a:solidFill>
                              <a:latin typeface="Cambria Math" panose="02040503050406030204" pitchFamily="18" charset="0"/>
                              <a:sym typeface="Helvetica Light"/>
                            </a:rPr>
                            <m:t>, </m:t>
                          </m:r>
                          <m:r>
                            <a:rPr lang="en-US" sz="2400" i="1" kern="0" dirty="0">
                              <a:solidFill>
                                <a:srgbClr val="850000"/>
                              </a:solidFill>
                              <a:latin typeface="Cambria Math" panose="02040503050406030204" pitchFamily="18" charset="0"/>
                              <a:sym typeface="Helvetica Light"/>
                            </a:rPr>
                            <m:t>𝑊</m:t>
                          </m:r>
                        </m:e>
                      </m:d>
                      <m:r>
                        <a:rPr lang="en-US" sz="2400" i="1" kern="0" dirty="0">
                          <a:solidFill>
                            <a:srgbClr val="000000"/>
                          </a:solidFill>
                          <a:latin typeface="Cambria Math" panose="02040503050406030204" pitchFamily="18" charset="0"/>
                          <a:sym typeface="Helvetica Light"/>
                        </a:rPr>
                        <m:t>=</m:t>
                      </m:r>
                      <m:r>
                        <a:rPr lang="en-US" sz="2400" i="1" kern="0" dirty="0">
                          <a:solidFill>
                            <a:srgbClr val="850000"/>
                          </a:solidFill>
                          <a:latin typeface="Cambria Math" panose="02040503050406030204" pitchFamily="18" charset="0"/>
                          <a:sym typeface="Helvetica Light"/>
                        </a:rPr>
                        <m:t>𝑊</m:t>
                      </m:r>
                      <m:r>
                        <a:rPr lang="en-US" sz="2400" i="1" kern="0" dirty="0">
                          <a:solidFill>
                            <a:srgbClr val="000000"/>
                          </a:solidFill>
                          <a:latin typeface="Cambria Math" panose="02040503050406030204" pitchFamily="18" charset="0"/>
                          <a:sym typeface="Helvetica Light"/>
                        </a:rPr>
                        <m:t>𝑥</m:t>
                      </m:r>
                    </m:oMath>
                  </m:oMathPara>
                </a14:m>
                <a:endParaRPr lang="en-US" sz="2250" dirty="0">
                  <a:solidFill>
                    <a:srgbClr val="850000"/>
                  </a:solidFill>
                  <a:latin typeface="Lantinghei TC Extralight" panose="03000509000000000000" pitchFamily="66" charset="-120"/>
                  <a:ea typeface="Lantinghei TC Extralight" panose="03000509000000000000" pitchFamily="66" charset="-120"/>
                </a:endParaRPr>
              </a:p>
              <a:p>
                <a:pPr algn="ctr"/>
                <a14:m>
                  <m:oMathPara xmlns:m="http://schemas.openxmlformats.org/officeDocument/2006/math">
                    <m:oMathParaPr>
                      <m:jc m:val="centerGroup"/>
                    </m:oMathParaPr>
                    <m:oMath xmlns:m="http://schemas.openxmlformats.org/officeDocument/2006/math">
                      <m:r>
                        <a:rPr lang="en-US" sz="2100" i="1" kern="0" dirty="0">
                          <a:solidFill>
                            <a:srgbClr val="000000"/>
                          </a:solidFill>
                          <a:latin typeface="Cambria Math" panose="02040503050406030204" pitchFamily="18" charset="0"/>
                          <a:sym typeface="Helvetica Light"/>
                        </a:rPr>
                        <m:t>𝑥</m:t>
                      </m:r>
                      <m:r>
                        <a:rPr lang="en-US" sz="2100" i="1" kern="0" dirty="0">
                          <a:solidFill>
                            <a:srgbClr val="000000"/>
                          </a:solidFill>
                          <a:latin typeface="Cambria Math" panose="02040503050406030204" pitchFamily="18" charset="0"/>
                          <a:sym typeface="Helvetica Light"/>
                        </a:rPr>
                        <m:t>=3072×1</m:t>
                      </m:r>
                    </m:oMath>
                  </m:oMathPara>
                </a14:m>
                <a:endParaRPr lang="en-US" sz="2250" dirty="0">
                  <a:latin typeface="Lantinghei TC Extralight" panose="03000509000000000000" pitchFamily="66" charset="-120"/>
                  <a:ea typeface="Lantinghei TC Extralight" panose="03000509000000000000" pitchFamily="66" charset="-120"/>
                </a:endParaRPr>
              </a:p>
              <a:p>
                <a:pPr algn="ctr"/>
                <a14:m>
                  <m:oMathPara xmlns:m="http://schemas.openxmlformats.org/officeDocument/2006/math">
                    <m:oMathParaPr>
                      <m:jc m:val="centerGroup"/>
                    </m:oMathParaPr>
                    <m:oMath xmlns:m="http://schemas.openxmlformats.org/officeDocument/2006/math">
                      <m:r>
                        <a:rPr lang="en-US" sz="2100" i="1" kern="0" dirty="0">
                          <a:solidFill>
                            <a:srgbClr val="850000"/>
                          </a:solidFill>
                          <a:latin typeface="Cambria Math" panose="02040503050406030204" pitchFamily="18" charset="0"/>
                          <a:sym typeface="Helvetica Light"/>
                        </a:rPr>
                        <m:t>𝑊</m:t>
                      </m:r>
                      <m:r>
                        <a:rPr lang="en-US" sz="2400" i="1" kern="0" dirty="0">
                          <a:solidFill>
                            <a:srgbClr val="850000"/>
                          </a:solidFill>
                          <a:latin typeface="Cambria Math" panose="02040503050406030204" pitchFamily="18" charset="0"/>
                          <a:sym typeface="Helvetica Light"/>
                        </a:rPr>
                        <m:t>=10</m:t>
                      </m:r>
                      <m:r>
                        <a:rPr lang="en-US" sz="2400" i="1" kern="0" dirty="0">
                          <a:solidFill>
                            <a:srgbClr val="850000"/>
                          </a:solidFill>
                          <a:latin typeface="Cambria Math" panose="02040503050406030204" pitchFamily="18" charset="0"/>
                          <a:ea typeface="Cambria Math" panose="02040503050406030204" pitchFamily="18" charset="0"/>
                          <a:sym typeface="Helvetica Light"/>
                        </a:rPr>
                        <m:t>×</m:t>
                      </m:r>
                      <m:r>
                        <a:rPr lang="en-US" sz="2400" i="1" kern="0" dirty="0">
                          <a:solidFill>
                            <a:srgbClr val="850000"/>
                          </a:solidFill>
                          <a:latin typeface="Cambria Math" panose="02040503050406030204" pitchFamily="18" charset="0"/>
                          <a:sym typeface="Helvetica Light"/>
                        </a:rPr>
                        <m:t>3072</m:t>
                      </m:r>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42" name="TextBox 41">
                <a:extLst>
                  <a:ext uri="{FF2B5EF4-FFF2-40B4-BE49-F238E27FC236}">
                    <a16:creationId xmlns:a16="http://schemas.microsoft.com/office/drawing/2014/main" id="{0FA2D6DC-4128-284A-BB1F-CE0223B9B796}"/>
                  </a:ext>
                </a:extLst>
              </p:cNvPr>
              <p:cNvSpPr txBox="1">
                <a:spLocks noRot="1" noChangeAspect="1" noMove="1" noResize="1" noEditPoints="1" noAdjustHandles="1" noChangeArrowheads="1" noChangeShapeType="1" noTextEdit="1"/>
              </p:cNvSpPr>
              <p:nvPr/>
            </p:nvSpPr>
            <p:spPr>
              <a:xfrm>
                <a:off x="4179427" y="1946340"/>
                <a:ext cx="2822311" cy="1508105"/>
              </a:xfrm>
              <a:prstGeom prst="rect">
                <a:avLst/>
              </a:prstGeom>
              <a:blipFill>
                <a:blip r:embed="rId12"/>
                <a:stretch>
                  <a:fillRect l="-2691"/>
                </a:stretch>
              </a:blipFill>
            </p:spPr>
            <p:txBody>
              <a:bodyPr/>
              <a:lstStyle/>
              <a:p>
                <a:r>
                  <a:rPr lang="en-US">
                    <a:noFill/>
                  </a:rPr>
                  <a:t> </a:t>
                </a:r>
              </a:p>
            </p:txBody>
          </p:sp>
        </mc:Fallback>
      </mc:AlternateContent>
    </p:spTree>
    <p:extLst>
      <p:ext uri="{BB962C8B-B14F-4D97-AF65-F5344CB8AC3E}">
        <p14:creationId xmlns:p14="http://schemas.microsoft.com/office/powerpoint/2010/main" val="633164336"/>
      </p:ext>
    </p:extLst>
  </p:cSld>
  <p:clrMapOvr>
    <a:masterClrMapping/>
  </p:clrMapOvr>
  <mc:AlternateContent xmlns:mc="http://schemas.openxmlformats.org/markup-compatibility/2006" xmlns:p14="http://schemas.microsoft.com/office/powerpoint/2010/main">
    <mc:Choice Requires="p14">
      <p:transition spd="slow" p14:dur="2000" advTm="29350"/>
    </mc:Choice>
    <mc:Fallback xmlns="">
      <p:transition spd="slow" advTm="293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 function visualized</a:t>
            </a:r>
          </a:p>
        </p:txBody>
      </p:sp>
      <p:sp>
        <p:nvSpPr>
          <p:cNvPr id="8" name="Rectangle 7"/>
          <p:cNvSpPr/>
          <p:nvPr/>
        </p:nvSpPr>
        <p:spPr>
          <a:xfrm rot="5400000">
            <a:off x="1458843" y="1223818"/>
            <a:ext cx="298106" cy="2397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9" name="Rectangle 8"/>
          <p:cNvSpPr/>
          <p:nvPr/>
        </p:nvSpPr>
        <p:spPr>
          <a:xfrm>
            <a:off x="3804076" y="2208418"/>
            <a:ext cx="298106" cy="2228850"/>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0" name="TextBox 9"/>
          <p:cNvSpPr txBox="1"/>
          <p:nvPr/>
        </p:nvSpPr>
        <p:spPr>
          <a:xfrm>
            <a:off x="3414535" y="1566423"/>
            <a:ext cx="1077187" cy="553998"/>
          </a:xfrm>
          <a:prstGeom prst="rect">
            <a:avLst/>
          </a:prstGeom>
          <a:noFill/>
        </p:spPr>
        <p:txBody>
          <a:bodyPr wrap="square" rtlCol="0">
            <a:spAutoFit/>
          </a:bodyPr>
          <a:lstStyle/>
          <a:p>
            <a:pPr algn="ctr"/>
            <a:r>
              <a:rPr lang="en-US" sz="1500" dirty="0"/>
              <a:t>Image </a:t>
            </a:r>
          </a:p>
          <a:p>
            <a:pPr algn="ctr"/>
            <a:r>
              <a:rPr lang="en-US" sz="1500" dirty="0"/>
              <a:t>Vector</a:t>
            </a:r>
          </a:p>
        </p:txBody>
      </p:sp>
      <p:sp>
        <p:nvSpPr>
          <p:cNvPr id="12" name="TextBox 11"/>
          <p:cNvSpPr txBox="1"/>
          <p:nvPr/>
        </p:nvSpPr>
        <p:spPr>
          <a:xfrm>
            <a:off x="409017" y="2589435"/>
            <a:ext cx="2397758" cy="323165"/>
          </a:xfrm>
          <a:prstGeom prst="rect">
            <a:avLst/>
          </a:prstGeom>
          <a:noFill/>
        </p:spPr>
        <p:txBody>
          <a:bodyPr wrap="square" rtlCol="0">
            <a:spAutoFit/>
          </a:bodyPr>
          <a:lstStyle/>
          <a:p>
            <a:pPr algn="ctr"/>
            <a:r>
              <a:rPr lang="en-US" sz="1500" dirty="0">
                <a:solidFill>
                  <a:srgbClr val="4F81BD"/>
                </a:solidFill>
              </a:rPr>
              <a:t>dog</a:t>
            </a:r>
            <a:r>
              <a:rPr lang="en-US" sz="1500" dirty="0"/>
              <a:t> Weight Vector</a:t>
            </a:r>
          </a:p>
        </p:txBody>
      </p:sp>
      <mc:AlternateContent xmlns:mc="http://schemas.openxmlformats.org/markup-compatibility/2006" xmlns:a14="http://schemas.microsoft.com/office/drawing/2010/main">
        <mc:Choice Requires="a14">
          <p:sp>
            <p:nvSpPr>
              <p:cNvPr id="13" name="TextBox 12"/>
              <p:cNvSpPr txBox="1"/>
              <p:nvPr/>
            </p:nvSpPr>
            <p:spPr>
              <a:xfrm>
                <a:off x="3096014" y="2973004"/>
                <a:ext cx="465863" cy="646331"/>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sz="3600" i="1" dirty="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28019" y="3979393"/>
                <a:ext cx="621150" cy="830997"/>
              </a:xfrm>
              <a:prstGeom prst="rect">
                <a:avLst/>
              </a:prstGeom>
              <a:blipFill>
                <a:blip r:embed="rId4"/>
                <a:stretch>
                  <a:fillRect l="-24000"/>
                </a:stretch>
              </a:blipFill>
            </p:spPr>
            <p:txBody>
              <a:bodyPr/>
              <a:lstStyle/>
              <a:p>
                <a:r>
                  <a:rPr lang="en-US">
                    <a:noFill/>
                  </a:rPr>
                  <a:t> </a:t>
                </a:r>
              </a:p>
            </p:txBody>
          </p:sp>
        </mc:Fallback>
      </mc:AlternateContent>
      <p:sp>
        <p:nvSpPr>
          <p:cNvPr id="17" name="TextBox 16"/>
          <p:cNvSpPr txBox="1"/>
          <p:nvPr/>
        </p:nvSpPr>
        <p:spPr>
          <a:xfrm>
            <a:off x="4286251" y="3092011"/>
            <a:ext cx="388892" cy="461665"/>
          </a:xfrm>
          <a:prstGeom prst="rect">
            <a:avLst/>
          </a:prstGeom>
          <a:noFill/>
        </p:spPr>
        <p:txBody>
          <a:bodyPr wrap="square" rtlCol="0" anchor="ctr">
            <a:spAutoFit/>
          </a:bodyPr>
          <a:lstStyle/>
          <a:p>
            <a:pPr algn="ctr"/>
            <a:r>
              <a:rPr lang="en-US" sz="2400"/>
              <a:t>=</a:t>
            </a:r>
          </a:p>
        </p:txBody>
      </p:sp>
      <p:sp>
        <p:nvSpPr>
          <p:cNvPr id="18" name="Oval 17"/>
          <p:cNvSpPr/>
          <p:nvPr/>
        </p:nvSpPr>
        <p:spPr>
          <a:xfrm>
            <a:off x="4863865" y="3150972"/>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5515183"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391494" y="1544117"/>
            <a:ext cx="1632233" cy="784830"/>
          </a:xfrm>
          <a:prstGeom prst="rect">
            <a:avLst/>
          </a:prstGeom>
          <a:noFill/>
        </p:spPr>
        <p:txBody>
          <a:bodyPr wrap="square" rtlCol="0">
            <a:spAutoFit/>
          </a:bodyPr>
          <a:lstStyle/>
          <a:p>
            <a:pPr algn="ctr"/>
            <a:r>
              <a:rPr lang="en-US" sz="1500" dirty="0"/>
              <a:t>“score” of the image being an </a:t>
            </a:r>
            <a:r>
              <a:rPr lang="en-US" sz="1500" dirty="0">
                <a:solidFill>
                  <a:srgbClr val="4F81BD"/>
                </a:solidFill>
              </a:rPr>
              <a:t>dog</a:t>
            </a:r>
          </a:p>
        </p:txBody>
      </p:sp>
      <p:cxnSp>
        <p:nvCxnSpPr>
          <p:cNvPr id="24" name="Straight Arrow Connector 23"/>
          <p:cNvCxnSpPr/>
          <p:nvPr/>
        </p:nvCxnSpPr>
        <p:spPr>
          <a:xfrm flipH="1">
            <a:off x="5035738"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023727" y="1138798"/>
            <a:ext cx="594296" cy="786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524267"/>
      </p:ext>
    </p:extLst>
  </p:cSld>
  <p:clrMapOvr>
    <a:masterClrMapping/>
  </p:clrMapOvr>
  <mc:AlternateContent xmlns:mc="http://schemas.openxmlformats.org/markup-compatibility/2006" xmlns:p14="http://schemas.microsoft.com/office/powerpoint/2010/main">
    <mc:Choice Requires="p14">
      <p:transition spd="slow" p14:dur="2000" advTm="82439"/>
    </mc:Choice>
    <mc:Fallback xmlns="">
      <p:transition spd="slow" advTm="824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 </a:t>
            </a:r>
          </a:p>
        </p:txBody>
      </p:sp>
      <p:sp>
        <p:nvSpPr>
          <p:cNvPr id="3" name="Content Placeholder 2"/>
          <p:cNvSpPr>
            <a:spLocks noGrp="1"/>
          </p:cNvSpPr>
          <p:nvPr>
            <p:ph idx="1"/>
          </p:nvPr>
        </p:nvSpPr>
        <p:spPr/>
        <p:txBody>
          <a:bodyPr>
            <a:normAutofit/>
          </a:bodyPr>
          <a:lstStyle/>
          <a:p>
            <a:r>
              <a:rPr lang="en-US" dirty="0"/>
              <a:t>Perceptron</a:t>
            </a:r>
          </a:p>
          <a:p>
            <a:r>
              <a:rPr lang="en-US" dirty="0">
                <a:solidFill>
                  <a:schemeClr val="bg1">
                    <a:lumMod val="65000"/>
                  </a:schemeClr>
                </a:solidFill>
              </a:rPr>
              <a:t>Linear classifier</a:t>
            </a:r>
          </a:p>
          <a:p>
            <a:r>
              <a:rPr lang="en-US" dirty="0">
                <a:solidFill>
                  <a:schemeClr val="bg1">
                    <a:lumMod val="65000"/>
                  </a:schemeClr>
                </a:solidFill>
              </a:rPr>
              <a:t>Loss function</a:t>
            </a:r>
          </a:p>
          <a:p>
            <a:r>
              <a:rPr lang="en-US" dirty="0">
                <a:solidFill>
                  <a:schemeClr val="bg1">
                    <a:lumMod val="65000"/>
                  </a:schemeClr>
                </a:solidFill>
              </a:rPr>
              <a:t>Gradient descent and backpropagation</a:t>
            </a:r>
          </a:p>
          <a:p>
            <a:r>
              <a:rPr lang="en-US" dirty="0">
                <a:solidFill>
                  <a:schemeClr val="bg1">
                    <a:lumMod val="65000"/>
                  </a:schemeClr>
                </a:solidFill>
              </a:rPr>
              <a:t>Introduction to Convolutional Neural Networks</a:t>
            </a:r>
          </a:p>
        </p:txBody>
      </p:sp>
    </p:spTree>
    <p:extLst>
      <p:ext uri="{BB962C8B-B14F-4D97-AF65-F5344CB8AC3E}">
        <p14:creationId xmlns:p14="http://schemas.microsoft.com/office/powerpoint/2010/main" val="509430168"/>
      </p:ext>
    </p:extLst>
  </p:cSld>
  <p:clrMapOvr>
    <a:masterClrMapping/>
  </p:clrMapOvr>
  <mc:AlternateContent xmlns:mc="http://schemas.openxmlformats.org/markup-compatibility/2006" xmlns:p14="http://schemas.microsoft.com/office/powerpoint/2010/main">
    <mc:Choice Requires="p14">
      <p:transition spd="slow" p14:dur="2000" advTm="3441"/>
    </mc:Choice>
    <mc:Fallback xmlns="">
      <p:transition spd="slow" advTm="344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 function visualized</a:t>
            </a:r>
          </a:p>
        </p:txBody>
      </p:sp>
      <p:sp>
        <p:nvSpPr>
          <p:cNvPr id="17" name="TextBox 16"/>
          <p:cNvSpPr txBox="1"/>
          <p:nvPr/>
        </p:nvSpPr>
        <p:spPr>
          <a:xfrm>
            <a:off x="4286251" y="3092011"/>
            <a:ext cx="388892" cy="461665"/>
          </a:xfrm>
          <a:prstGeom prst="rect">
            <a:avLst/>
          </a:prstGeom>
          <a:noFill/>
        </p:spPr>
        <p:txBody>
          <a:bodyPr wrap="square" rtlCol="0" anchor="ctr">
            <a:spAutoFit/>
          </a:bodyPr>
          <a:lstStyle/>
          <a:p>
            <a:pPr algn="ctr"/>
            <a:r>
              <a:rPr lang="en-US" sz="2400"/>
              <a:t>=</a:t>
            </a:r>
          </a:p>
        </p:txBody>
      </p:sp>
      <p:sp>
        <p:nvSpPr>
          <p:cNvPr id="18" name="Oval 17"/>
          <p:cNvSpPr/>
          <p:nvPr/>
        </p:nvSpPr>
        <p:spPr>
          <a:xfrm>
            <a:off x="4863865" y="3150972"/>
            <a:ext cx="343745" cy="343745"/>
          </a:xfrm>
          <a:prstGeom prst="ellipse">
            <a:avLst/>
          </a:prstGeom>
          <a:solidFill>
            <a:srgbClr val="C0504D"/>
          </a:solidFill>
          <a:ln>
            <a:solidFill>
              <a:srgbClr val="8C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5515183"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391494" y="1544117"/>
            <a:ext cx="1632233" cy="784830"/>
          </a:xfrm>
          <a:prstGeom prst="rect">
            <a:avLst/>
          </a:prstGeom>
          <a:noFill/>
        </p:spPr>
        <p:txBody>
          <a:bodyPr wrap="square" rtlCol="0">
            <a:spAutoFit/>
          </a:bodyPr>
          <a:lstStyle/>
          <a:p>
            <a:pPr algn="ctr"/>
            <a:r>
              <a:rPr lang="en-US" sz="1500" dirty="0"/>
              <a:t>“score” of the image being an </a:t>
            </a:r>
            <a:r>
              <a:rPr lang="en-US" sz="1500" dirty="0">
                <a:solidFill>
                  <a:srgbClr val="C0504D"/>
                </a:solidFill>
              </a:rPr>
              <a:t>cat</a:t>
            </a:r>
          </a:p>
        </p:txBody>
      </p:sp>
      <p:cxnSp>
        <p:nvCxnSpPr>
          <p:cNvPr id="24" name="Straight Arrow Connector 23"/>
          <p:cNvCxnSpPr/>
          <p:nvPr/>
        </p:nvCxnSpPr>
        <p:spPr>
          <a:xfrm flipH="1">
            <a:off x="5035738"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023727" y="1543049"/>
            <a:ext cx="594296" cy="38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7623CB-EBC9-DB43-9258-9278CD17945C}"/>
              </a:ext>
            </a:extLst>
          </p:cNvPr>
          <p:cNvSpPr/>
          <p:nvPr/>
        </p:nvSpPr>
        <p:spPr>
          <a:xfrm rot="5400000">
            <a:off x="1458843" y="1223818"/>
            <a:ext cx="298106" cy="2397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28" name="Rectangle 27">
            <a:extLst>
              <a:ext uri="{FF2B5EF4-FFF2-40B4-BE49-F238E27FC236}">
                <a16:creationId xmlns:a16="http://schemas.microsoft.com/office/drawing/2014/main" id="{A7266164-D313-8F44-809F-37C795DB8064}"/>
              </a:ext>
            </a:extLst>
          </p:cNvPr>
          <p:cNvSpPr/>
          <p:nvPr/>
        </p:nvSpPr>
        <p:spPr>
          <a:xfrm>
            <a:off x="3804076" y="2208418"/>
            <a:ext cx="298106" cy="2228850"/>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29" name="TextBox 28">
            <a:extLst>
              <a:ext uri="{FF2B5EF4-FFF2-40B4-BE49-F238E27FC236}">
                <a16:creationId xmlns:a16="http://schemas.microsoft.com/office/drawing/2014/main" id="{B0D15EDA-A5E8-C349-8726-A07E819711F0}"/>
              </a:ext>
            </a:extLst>
          </p:cNvPr>
          <p:cNvSpPr txBox="1"/>
          <p:nvPr/>
        </p:nvSpPr>
        <p:spPr>
          <a:xfrm>
            <a:off x="3414535" y="1566423"/>
            <a:ext cx="1077187" cy="553998"/>
          </a:xfrm>
          <a:prstGeom prst="rect">
            <a:avLst/>
          </a:prstGeom>
          <a:noFill/>
        </p:spPr>
        <p:txBody>
          <a:bodyPr wrap="square" rtlCol="0">
            <a:spAutoFit/>
          </a:bodyPr>
          <a:lstStyle/>
          <a:p>
            <a:pPr algn="ctr"/>
            <a:r>
              <a:rPr lang="en-US" sz="1500" dirty="0"/>
              <a:t>Image </a:t>
            </a:r>
          </a:p>
          <a:p>
            <a:pPr algn="ctr"/>
            <a:r>
              <a:rPr lang="en-US" sz="1500" dirty="0"/>
              <a:t>Vector</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7CC88DE-F0E1-AA4A-8B6F-31EF1F6D8347}"/>
                  </a:ext>
                </a:extLst>
              </p:cNvPr>
              <p:cNvSpPr txBox="1"/>
              <p:nvPr/>
            </p:nvSpPr>
            <p:spPr>
              <a:xfrm>
                <a:off x="3096014" y="2973004"/>
                <a:ext cx="465863" cy="646331"/>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sz="3600" i="1" dirty="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31" name="TextBox 30">
                <a:extLst>
                  <a:ext uri="{FF2B5EF4-FFF2-40B4-BE49-F238E27FC236}">
                    <a16:creationId xmlns:a16="http://schemas.microsoft.com/office/drawing/2014/main" id="{07CC88DE-F0E1-AA4A-8B6F-31EF1F6D8347}"/>
                  </a:ext>
                </a:extLst>
              </p:cNvPr>
              <p:cNvSpPr txBox="1">
                <a:spLocks noRot="1" noChangeAspect="1" noMove="1" noResize="1" noEditPoints="1" noAdjustHandles="1" noChangeArrowheads="1" noChangeShapeType="1" noTextEdit="1"/>
              </p:cNvSpPr>
              <p:nvPr/>
            </p:nvSpPr>
            <p:spPr>
              <a:xfrm>
                <a:off x="4128019" y="3979393"/>
                <a:ext cx="621150" cy="830997"/>
              </a:xfrm>
              <a:prstGeom prst="rect">
                <a:avLst/>
              </a:prstGeom>
              <a:blipFill>
                <a:blip r:embed="rId4"/>
                <a:stretch>
                  <a:fillRect l="-2400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38CEEABA-6DE2-DF49-806F-D909C5AA5E56}"/>
              </a:ext>
            </a:extLst>
          </p:cNvPr>
          <p:cNvSpPr/>
          <p:nvPr/>
        </p:nvSpPr>
        <p:spPr>
          <a:xfrm rot="5400000">
            <a:off x="1458843" y="1546912"/>
            <a:ext cx="298106" cy="2397758"/>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3" name="TextBox 32">
            <a:extLst>
              <a:ext uri="{FF2B5EF4-FFF2-40B4-BE49-F238E27FC236}">
                <a16:creationId xmlns:a16="http://schemas.microsoft.com/office/drawing/2014/main" id="{6482E936-34CD-A542-8961-06CC4678AC54}"/>
              </a:ext>
            </a:extLst>
          </p:cNvPr>
          <p:cNvSpPr txBox="1"/>
          <p:nvPr/>
        </p:nvSpPr>
        <p:spPr>
          <a:xfrm>
            <a:off x="409017" y="2955794"/>
            <a:ext cx="2397758" cy="323165"/>
          </a:xfrm>
          <a:prstGeom prst="rect">
            <a:avLst/>
          </a:prstGeom>
          <a:noFill/>
        </p:spPr>
        <p:txBody>
          <a:bodyPr wrap="square" rtlCol="0">
            <a:spAutoFit/>
          </a:bodyPr>
          <a:lstStyle/>
          <a:p>
            <a:pPr algn="ctr"/>
            <a:r>
              <a:rPr lang="en-US" sz="1500" dirty="0">
                <a:solidFill>
                  <a:srgbClr val="C0504D"/>
                </a:solidFill>
              </a:rPr>
              <a:t>cat</a:t>
            </a:r>
            <a:r>
              <a:rPr lang="en-US" sz="1500" dirty="0"/>
              <a:t> Weight Vector</a:t>
            </a:r>
          </a:p>
        </p:txBody>
      </p:sp>
    </p:spTree>
    <p:extLst>
      <p:ext uri="{BB962C8B-B14F-4D97-AF65-F5344CB8AC3E}">
        <p14:creationId xmlns:p14="http://schemas.microsoft.com/office/powerpoint/2010/main" val="619713372"/>
      </p:ext>
    </p:extLst>
  </p:cSld>
  <p:clrMapOvr>
    <a:masterClrMapping/>
  </p:clrMapOvr>
  <mc:AlternateContent xmlns:mc="http://schemas.openxmlformats.org/markup-compatibility/2006" xmlns:p14="http://schemas.microsoft.com/office/powerpoint/2010/main">
    <mc:Choice Requires="p14">
      <p:transition spd="slow" p14:dur="2000" advTm="30641"/>
    </mc:Choice>
    <mc:Fallback xmlns="">
      <p:transition spd="slow" advTm="3064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 function visualized</a:t>
            </a:r>
          </a:p>
        </p:txBody>
      </p:sp>
      <p:sp>
        <p:nvSpPr>
          <p:cNvPr id="17" name="TextBox 16"/>
          <p:cNvSpPr txBox="1"/>
          <p:nvPr/>
        </p:nvSpPr>
        <p:spPr>
          <a:xfrm>
            <a:off x="4286251" y="3092011"/>
            <a:ext cx="388892" cy="461665"/>
          </a:xfrm>
          <a:prstGeom prst="rect">
            <a:avLst/>
          </a:prstGeom>
          <a:noFill/>
        </p:spPr>
        <p:txBody>
          <a:bodyPr wrap="square" rtlCol="0" anchor="ctr">
            <a:spAutoFit/>
          </a:bodyPr>
          <a:lstStyle/>
          <a:p>
            <a:pPr algn="ctr"/>
            <a:r>
              <a:rPr lang="en-US" sz="2400"/>
              <a:t>=</a:t>
            </a:r>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5515183"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391494" y="1544117"/>
            <a:ext cx="1632233" cy="784830"/>
          </a:xfrm>
          <a:prstGeom prst="rect">
            <a:avLst/>
          </a:prstGeom>
          <a:noFill/>
        </p:spPr>
        <p:txBody>
          <a:bodyPr wrap="square" rtlCol="0">
            <a:spAutoFit/>
          </a:bodyPr>
          <a:lstStyle/>
          <a:p>
            <a:pPr algn="ctr"/>
            <a:r>
              <a:rPr lang="en-US" sz="1500" dirty="0"/>
              <a:t>“probability” of the image being a </a:t>
            </a:r>
            <a:r>
              <a:rPr lang="en-US" sz="1500" dirty="0">
                <a:solidFill>
                  <a:srgbClr val="6F30A1"/>
                </a:solidFill>
              </a:rPr>
              <a:t>bird</a:t>
            </a:r>
          </a:p>
        </p:txBody>
      </p:sp>
      <p:cxnSp>
        <p:nvCxnSpPr>
          <p:cNvPr id="24" name="Straight Arrow Connector 23"/>
          <p:cNvCxnSpPr/>
          <p:nvPr/>
        </p:nvCxnSpPr>
        <p:spPr>
          <a:xfrm flipH="1">
            <a:off x="5035738"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9" idx="2"/>
          </p:cNvCxnSpPr>
          <p:nvPr/>
        </p:nvCxnSpPr>
        <p:spPr>
          <a:xfrm>
            <a:off x="6023727" y="1924992"/>
            <a:ext cx="605674" cy="67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6629400"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Oval 29"/>
          <p:cNvSpPr/>
          <p:nvPr/>
        </p:nvSpPr>
        <p:spPr>
          <a:xfrm>
            <a:off x="4856905" y="3150972"/>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8DC0530-00A7-9E43-BBF0-D1A51DB2BF6B}"/>
              </a:ext>
            </a:extLst>
          </p:cNvPr>
          <p:cNvSpPr/>
          <p:nvPr/>
        </p:nvSpPr>
        <p:spPr>
          <a:xfrm rot="5400000">
            <a:off x="1458843" y="1223818"/>
            <a:ext cx="298106" cy="2397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28" name="Rectangle 27">
            <a:extLst>
              <a:ext uri="{FF2B5EF4-FFF2-40B4-BE49-F238E27FC236}">
                <a16:creationId xmlns:a16="http://schemas.microsoft.com/office/drawing/2014/main" id="{9961FCF4-F6E3-724C-BB60-EEBCAF9F2662}"/>
              </a:ext>
            </a:extLst>
          </p:cNvPr>
          <p:cNvSpPr/>
          <p:nvPr/>
        </p:nvSpPr>
        <p:spPr>
          <a:xfrm>
            <a:off x="3804076" y="2208418"/>
            <a:ext cx="298106" cy="2228850"/>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1" name="TextBox 30">
            <a:extLst>
              <a:ext uri="{FF2B5EF4-FFF2-40B4-BE49-F238E27FC236}">
                <a16:creationId xmlns:a16="http://schemas.microsoft.com/office/drawing/2014/main" id="{3D85E836-ED77-C043-9D7C-E6BF4FE833B0}"/>
              </a:ext>
            </a:extLst>
          </p:cNvPr>
          <p:cNvSpPr txBox="1"/>
          <p:nvPr/>
        </p:nvSpPr>
        <p:spPr>
          <a:xfrm>
            <a:off x="3414535" y="1566423"/>
            <a:ext cx="1077187" cy="553998"/>
          </a:xfrm>
          <a:prstGeom prst="rect">
            <a:avLst/>
          </a:prstGeom>
          <a:noFill/>
        </p:spPr>
        <p:txBody>
          <a:bodyPr wrap="square" rtlCol="0">
            <a:spAutoFit/>
          </a:bodyPr>
          <a:lstStyle/>
          <a:p>
            <a:pPr algn="ctr"/>
            <a:r>
              <a:rPr lang="en-US" sz="1500" dirty="0"/>
              <a:t>Image </a:t>
            </a:r>
          </a:p>
          <a:p>
            <a:pPr algn="ctr"/>
            <a:r>
              <a:rPr lang="en-US" sz="1500" dirty="0"/>
              <a:t>Vector</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1F9737-D3B6-2B41-BE65-FFB3B36D2F3F}"/>
                  </a:ext>
                </a:extLst>
              </p:cNvPr>
              <p:cNvSpPr txBox="1"/>
              <p:nvPr/>
            </p:nvSpPr>
            <p:spPr>
              <a:xfrm>
                <a:off x="3096014" y="2973004"/>
                <a:ext cx="465863" cy="646331"/>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sz="3600" i="1" dirty="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32" name="TextBox 31">
                <a:extLst>
                  <a:ext uri="{FF2B5EF4-FFF2-40B4-BE49-F238E27FC236}">
                    <a16:creationId xmlns:a16="http://schemas.microsoft.com/office/drawing/2014/main" id="{701F9737-D3B6-2B41-BE65-FFB3B36D2F3F}"/>
                  </a:ext>
                </a:extLst>
              </p:cNvPr>
              <p:cNvSpPr txBox="1">
                <a:spLocks noRot="1" noChangeAspect="1" noMove="1" noResize="1" noEditPoints="1" noAdjustHandles="1" noChangeArrowheads="1" noChangeShapeType="1" noTextEdit="1"/>
              </p:cNvSpPr>
              <p:nvPr/>
            </p:nvSpPr>
            <p:spPr>
              <a:xfrm>
                <a:off x="4128019" y="3979393"/>
                <a:ext cx="621150" cy="830997"/>
              </a:xfrm>
              <a:prstGeom prst="rect">
                <a:avLst/>
              </a:prstGeom>
              <a:blipFill>
                <a:blip r:embed="rId4"/>
                <a:stretch>
                  <a:fillRect l="-2400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923499A7-FF82-E543-8AE1-CBDFAD545D12}"/>
              </a:ext>
            </a:extLst>
          </p:cNvPr>
          <p:cNvSpPr/>
          <p:nvPr/>
        </p:nvSpPr>
        <p:spPr>
          <a:xfrm rot="5400000">
            <a:off x="1458843" y="1546912"/>
            <a:ext cx="298106" cy="2397758"/>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4" name="TextBox 33">
            <a:extLst>
              <a:ext uri="{FF2B5EF4-FFF2-40B4-BE49-F238E27FC236}">
                <a16:creationId xmlns:a16="http://schemas.microsoft.com/office/drawing/2014/main" id="{B2AB8A74-64E3-4440-BBC6-22F105871DD6}"/>
              </a:ext>
            </a:extLst>
          </p:cNvPr>
          <p:cNvSpPr txBox="1"/>
          <p:nvPr/>
        </p:nvSpPr>
        <p:spPr>
          <a:xfrm>
            <a:off x="411378" y="3300368"/>
            <a:ext cx="2397758" cy="323165"/>
          </a:xfrm>
          <a:prstGeom prst="rect">
            <a:avLst/>
          </a:prstGeom>
          <a:noFill/>
        </p:spPr>
        <p:txBody>
          <a:bodyPr wrap="square" rtlCol="0">
            <a:spAutoFit/>
          </a:bodyPr>
          <a:lstStyle/>
          <a:p>
            <a:pPr algn="ctr"/>
            <a:r>
              <a:rPr lang="en-US" sz="1500" dirty="0">
                <a:solidFill>
                  <a:srgbClr val="6F30A1"/>
                </a:solidFill>
              </a:rPr>
              <a:t>bird</a:t>
            </a:r>
            <a:r>
              <a:rPr lang="en-US" sz="1500" dirty="0"/>
              <a:t> Weight Vector</a:t>
            </a:r>
          </a:p>
        </p:txBody>
      </p:sp>
      <p:sp>
        <p:nvSpPr>
          <p:cNvPr id="35" name="Rectangle 34">
            <a:extLst>
              <a:ext uri="{FF2B5EF4-FFF2-40B4-BE49-F238E27FC236}">
                <a16:creationId xmlns:a16="http://schemas.microsoft.com/office/drawing/2014/main" id="{680FFFE3-743D-5444-9499-2ED1C0192DFD}"/>
              </a:ext>
            </a:extLst>
          </p:cNvPr>
          <p:cNvSpPr/>
          <p:nvPr/>
        </p:nvSpPr>
        <p:spPr>
          <a:xfrm rot="5400000">
            <a:off x="1458842" y="1870006"/>
            <a:ext cx="298106" cy="2397758"/>
          </a:xfrm>
          <a:prstGeom prst="rect">
            <a:avLst/>
          </a:prstGeom>
          <a:solidFill>
            <a:srgbClr val="8064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rgbClr val="6F30A1"/>
              </a:solidFill>
            </a:endParaRPr>
          </a:p>
        </p:txBody>
      </p:sp>
    </p:spTree>
    <p:extLst>
      <p:ext uri="{BB962C8B-B14F-4D97-AF65-F5344CB8AC3E}">
        <p14:creationId xmlns:p14="http://schemas.microsoft.com/office/powerpoint/2010/main" val="226955254"/>
      </p:ext>
    </p:extLst>
  </p:cSld>
  <p:clrMapOvr>
    <a:masterClrMapping/>
  </p:clrMapOvr>
  <mc:AlternateContent xmlns:mc="http://schemas.openxmlformats.org/markup-compatibility/2006" xmlns:p14="http://schemas.microsoft.com/office/powerpoint/2010/main">
    <mc:Choice Requires="p14">
      <p:transition spd="slow" p14:dur="2000" advTm="16601"/>
    </mc:Choice>
    <mc:Fallback xmlns="">
      <p:transition spd="slow" advTm="1660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 function visualized</a:t>
            </a:r>
          </a:p>
        </p:txBody>
      </p:sp>
      <p:sp>
        <p:nvSpPr>
          <p:cNvPr id="12" name="TextBox 11"/>
          <p:cNvSpPr txBox="1"/>
          <p:nvPr/>
        </p:nvSpPr>
        <p:spPr>
          <a:xfrm>
            <a:off x="2536363" y="1012135"/>
            <a:ext cx="1692737" cy="553998"/>
          </a:xfrm>
          <a:prstGeom prst="rect">
            <a:avLst/>
          </a:prstGeom>
          <a:noFill/>
        </p:spPr>
        <p:txBody>
          <a:bodyPr wrap="square" rtlCol="0">
            <a:spAutoFit/>
          </a:bodyPr>
          <a:lstStyle/>
          <a:p>
            <a:pPr algn="ctr"/>
            <a:r>
              <a:rPr lang="en-US" sz="1500" dirty="0"/>
              <a:t>Truck Weight Vector</a:t>
            </a:r>
          </a:p>
        </p:txBody>
      </p:sp>
      <p:sp>
        <p:nvSpPr>
          <p:cNvPr id="17" name="TextBox 16"/>
          <p:cNvSpPr txBox="1"/>
          <p:nvPr/>
        </p:nvSpPr>
        <p:spPr>
          <a:xfrm>
            <a:off x="4286251" y="3092011"/>
            <a:ext cx="388892" cy="461665"/>
          </a:xfrm>
          <a:prstGeom prst="rect">
            <a:avLst/>
          </a:prstGeom>
          <a:noFill/>
        </p:spPr>
        <p:txBody>
          <a:bodyPr wrap="square" rtlCol="0" anchor="ctr">
            <a:spAutoFit/>
          </a:bodyPr>
          <a:lstStyle/>
          <a:p>
            <a:pPr algn="ctr"/>
            <a:r>
              <a:rPr lang="en-US" sz="2400"/>
              <a:t>=</a:t>
            </a:r>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5515183" y="3322843"/>
            <a:ext cx="6765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6629400"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Oval 26"/>
          <p:cNvSpPr/>
          <p:nvPr/>
        </p:nvSpPr>
        <p:spPr>
          <a:xfrm>
            <a:off x="4872922" y="3150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Oval 27"/>
          <p:cNvSpPr/>
          <p:nvPr/>
        </p:nvSpPr>
        <p:spPr>
          <a:xfrm>
            <a:off x="6627079" y="4652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TextBox 35"/>
          <p:cNvSpPr txBox="1"/>
          <p:nvPr/>
        </p:nvSpPr>
        <p:spPr>
          <a:xfrm>
            <a:off x="4400551" y="1544117"/>
            <a:ext cx="1632233" cy="784830"/>
          </a:xfrm>
          <a:prstGeom prst="rect">
            <a:avLst/>
          </a:prstGeom>
          <a:noFill/>
        </p:spPr>
        <p:txBody>
          <a:bodyPr wrap="square" rtlCol="0">
            <a:spAutoFit/>
          </a:bodyPr>
          <a:lstStyle/>
          <a:p>
            <a:pPr algn="ctr"/>
            <a:r>
              <a:rPr lang="en-US" sz="1500" dirty="0"/>
              <a:t>“score” of the image being a </a:t>
            </a:r>
            <a:r>
              <a:rPr lang="en-US" sz="1500" dirty="0">
                <a:solidFill>
                  <a:srgbClr val="FFC000"/>
                </a:solidFill>
              </a:rPr>
              <a:t>truck</a:t>
            </a:r>
          </a:p>
        </p:txBody>
      </p:sp>
      <p:cxnSp>
        <p:nvCxnSpPr>
          <p:cNvPr id="37" name="Straight Arrow Connector 36"/>
          <p:cNvCxnSpPr/>
          <p:nvPr/>
        </p:nvCxnSpPr>
        <p:spPr>
          <a:xfrm flipH="1">
            <a:off x="5044795" y="2305864"/>
            <a:ext cx="171872" cy="845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675610" y="2165340"/>
            <a:ext cx="951470" cy="26595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6631506" y="2165339"/>
            <a:ext cx="343745" cy="343745"/>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634456" y="2580355"/>
            <a:ext cx="343745" cy="34374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629400" y="2979100"/>
            <a:ext cx="343745" cy="343745"/>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634456" y="3402094"/>
            <a:ext cx="343745" cy="343745"/>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634456" y="3826567"/>
            <a:ext cx="343745" cy="343745"/>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629400" y="4239769"/>
            <a:ext cx="343745" cy="343745"/>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A373A0C-F8A5-074E-8A80-0D7C1073ECC5}"/>
              </a:ext>
            </a:extLst>
          </p:cNvPr>
          <p:cNvSpPr/>
          <p:nvPr/>
        </p:nvSpPr>
        <p:spPr>
          <a:xfrm rot="5400000">
            <a:off x="1458841" y="3399575"/>
            <a:ext cx="298106" cy="2397759"/>
          </a:xfrm>
          <a:prstGeom prst="rect">
            <a:avLst/>
          </a:prstGeom>
          <a:solidFill>
            <a:srgbClr val="D9D9D9"/>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1" name="Rectangle 30">
            <a:extLst>
              <a:ext uri="{FF2B5EF4-FFF2-40B4-BE49-F238E27FC236}">
                <a16:creationId xmlns:a16="http://schemas.microsoft.com/office/drawing/2014/main" id="{C6853386-2DEB-D545-AB55-C7132A81C50C}"/>
              </a:ext>
            </a:extLst>
          </p:cNvPr>
          <p:cNvSpPr/>
          <p:nvPr/>
        </p:nvSpPr>
        <p:spPr>
          <a:xfrm rot="5400000">
            <a:off x="1458841" y="3697682"/>
            <a:ext cx="298106" cy="2397759"/>
          </a:xfrm>
          <a:prstGeom prst="rect">
            <a:avLst/>
          </a:prstGeom>
          <a:solidFill>
            <a:srgbClr val="F8964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2" name="Rectangle 31">
            <a:extLst>
              <a:ext uri="{FF2B5EF4-FFF2-40B4-BE49-F238E27FC236}">
                <a16:creationId xmlns:a16="http://schemas.microsoft.com/office/drawing/2014/main" id="{A0100641-8480-6642-996B-3E969BBC796F}"/>
              </a:ext>
            </a:extLst>
          </p:cNvPr>
          <p:cNvSpPr/>
          <p:nvPr/>
        </p:nvSpPr>
        <p:spPr>
          <a:xfrm rot="5400000">
            <a:off x="1458841" y="3101468"/>
            <a:ext cx="298106" cy="2397759"/>
          </a:xfrm>
          <a:prstGeom prst="rect">
            <a:avLst/>
          </a:prstGeom>
          <a:solidFill>
            <a:srgbClr val="40404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3" name="Rectangle 32">
            <a:extLst>
              <a:ext uri="{FF2B5EF4-FFF2-40B4-BE49-F238E27FC236}">
                <a16:creationId xmlns:a16="http://schemas.microsoft.com/office/drawing/2014/main" id="{96EA3D34-BE04-CD4C-A025-EE3C4F2F903C}"/>
              </a:ext>
            </a:extLst>
          </p:cNvPr>
          <p:cNvSpPr/>
          <p:nvPr/>
        </p:nvSpPr>
        <p:spPr>
          <a:xfrm rot="5400000">
            <a:off x="1458841" y="2804514"/>
            <a:ext cx="298106" cy="2397759"/>
          </a:xfrm>
          <a:prstGeom prst="rect">
            <a:avLst/>
          </a:prstGeom>
          <a:solidFill>
            <a:srgbClr val="604A7B"/>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4" name="Rectangle 33">
            <a:extLst>
              <a:ext uri="{FF2B5EF4-FFF2-40B4-BE49-F238E27FC236}">
                <a16:creationId xmlns:a16="http://schemas.microsoft.com/office/drawing/2014/main" id="{4DE520C3-BF12-D748-B8CC-E8AE8D6EC274}"/>
              </a:ext>
            </a:extLst>
          </p:cNvPr>
          <p:cNvSpPr/>
          <p:nvPr/>
        </p:nvSpPr>
        <p:spPr>
          <a:xfrm rot="5400000">
            <a:off x="1458841" y="2506407"/>
            <a:ext cx="298106" cy="2397759"/>
          </a:xfrm>
          <a:prstGeom prst="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5" name="Rectangle 34">
            <a:extLst>
              <a:ext uri="{FF2B5EF4-FFF2-40B4-BE49-F238E27FC236}">
                <a16:creationId xmlns:a16="http://schemas.microsoft.com/office/drawing/2014/main" id="{D41AB9F7-4930-7046-AE5F-174244AD9719}"/>
              </a:ext>
            </a:extLst>
          </p:cNvPr>
          <p:cNvSpPr/>
          <p:nvPr/>
        </p:nvSpPr>
        <p:spPr>
          <a:xfrm rot="5400000">
            <a:off x="1458841" y="2207724"/>
            <a:ext cx="298106" cy="2397759"/>
          </a:xfrm>
          <a:prstGeom prst="rect">
            <a:avLst/>
          </a:prstGeom>
          <a:solidFill>
            <a:srgbClr val="FF25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9" name="Rectangle 38">
            <a:extLst>
              <a:ext uri="{FF2B5EF4-FFF2-40B4-BE49-F238E27FC236}">
                <a16:creationId xmlns:a16="http://schemas.microsoft.com/office/drawing/2014/main" id="{28AEAE2C-1512-C744-A01E-56881C9EDD8C}"/>
              </a:ext>
            </a:extLst>
          </p:cNvPr>
          <p:cNvSpPr/>
          <p:nvPr/>
        </p:nvSpPr>
        <p:spPr>
          <a:xfrm>
            <a:off x="3804076" y="2208418"/>
            <a:ext cx="298106" cy="2228850"/>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6" name="TextBox 45">
            <a:extLst>
              <a:ext uri="{FF2B5EF4-FFF2-40B4-BE49-F238E27FC236}">
                <a16:creationId xmlns:a16="http://schemas.microsoft.com/office/drawing/2014/main" id="{F0054333-275B-E84B-903A-3E8AD5F0D33E}"/>
              </a:ext>
            </a:extLst>
          </p:cNvPr>
          <p:cNvSpPr txBox="1"/>
          <p:nvPr/>
        </p:nvSpPr>
        <p:spPr>
          <a:xfrm>
            <a:off x="3414535" y="1566423"/>
            <a:ext cx="1077187" cy="553998"/>
          </a:xfrm>
          <a:prstGeom prst="rect">
            <a:avLst/>
          </a:prstGeom>
          <a:noFill/>
        </p:spPr>
        <p:txBody>
          <a:bodyPr wrap="square" rtlCol="0">
            <a:spAutoFit/>
          </a:bodyPr>
          <a:lstStyle/>
          <a:p>
            <a:pPr algn="ctr"/>
            <a:r>
              <a:rPr lang="en-US" sz="1500" dirty="0"/>
              <a:t>Image </a:t>
            </a:r>
          </a:p>
          <a:p>
            <a:pPr algn="ctr"/>
            <a:r>
              <a:rPr lang="en-US" sz="1500" dirty="0"/>
              <a:t>Vector</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7811E15-79F4-CA47-97EA-C88304B4232B}"/>
                  </a:ext>
                </a:extLst>
              </p:cNvPr>
              <p:cNvSpPr txBox="1"/>
              <p:nvPr/>
            </p:nvSpPr>
            <p:spPr>
              <a:xfrm>
                <a:off x="3096014" y="2973004"/>
                <a:ext cx="465863" cy="646331"/>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sz="3600" i="1" dirty="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47" name="TextBox 46">
                <a:extLst>
                  <a:ext uri="{FF2B5EF4-FFF2-40B4-BE49-F238E27FC236}">
                    <a16:creationId xmlns:a16="http://schemas.microsoft.com/office/drawing/2014/main" id="{07811E15-79F4-CA47-97EA-C88304B4232B}"/>
                  </a:ext>
                </a:extLst>
              </p:cNvPr>
              <p:cNvSpPr txBox="1">
                <a:spLocks noRot="1" noChangeAspect="1" noMove="1" noResize="1" noEditPoints="1" noAdjustHandles="1" noChangeArrowheads="1" noChangeShapeType="1" noTextEdit="1"/>
              </p:cNvSpPr>
              <p:nvPr/>
            </p:nvSpPr>
            <p:spPr>
              <a:xfrm>
                <a:off x="4128019" y="3979393"/>
                <a:ext cx="621150" cy="830997"/>
              </a:xfrm>
              <a:prstGeom prst="rect">
                <a:avLst/>
              </a:prstGeom>
              <a:blipFill>
                <a:blip r:embed="rId4"/>
                <a:stretch>
                  <a:fillRect l="-24000"/>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25746964-2EAF-284B-9C90-DD5B9679041D}"/>
              </a:ext>
            </a:extLst>
          </p:cNvPr>
          <p:cNvSpPr/>
          <p:nvPr/>
        </p:nvSpPr>
        <p:spPr>
          <a:xfrm rot="5400000">
            <a:off x="1458843" y="1223818"/>
            <a:ext cx="298106" cy="2397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9" name="Rectangle 48">
            <a:extLst>
              <a:ext uri="{FF2B5EF4-FFF2-40B4-BE49-F238E27FC236}">
                <a16:creationId xmlns:a16="http://schemas.microsoft.com/office/drawing/2014/main" id="{74AD645C-B674-A449-9F9A-ABFB8215D6DA}"/>
              </a:ext>
            </a:extLst>
          </p:cNvPr>
          <p:cNvSpPr/>
          <p:nvPr/>
        </p:nvSpPr>
        <p:spPr>
          <a:xfrm rot="5400000">
            <a:off x="1458843" y="1546912"/>
            <a:ext cx="298106" cy="2397758"/>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50" name="Rectangle 49">
            <a:extLst>
              <a:ext uri="{FF2B5EF4-FFF2-40B4-BE49-F238E27FC236}">
                <a16:creationId xmlns:a16="http://schemas.microsoft.com/office/drawing/2014/main" id="{AC865F0B-86F5-554D-A37D-42F58712C5A2}"/>
              </a:ext>
            </a:extLst>
          </p:cNvPr>
          <p:cNvSpPr/>
          <p:nvPr/>
        </p:nvSpPr>
        <p:spPr>
          <a:xfrm rot="5400000">
            <a:off x="1458842" y="1870006"/>
            <a:ext cx="298106" cy="2397758"/>
          </a:xfrm>
          <a:prstGeom prst="rect">
            <a:avLst/>
          </a:prstGeom>
          <a:solidFill>
            <a:srgbClr val="8064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rgbClr val="6F30A1"/>
              </a:solidFill>
            </a:endParaRPr>
          </a:p>
        </p:txBody>
      </p:sp>
    </p:spTree>
    <p:extLst>
      <p:ext uri="{BB962C8B-B14F-4D97-AF65-F5344CB8AC3E}">
        <p14:creationId xmlns:p14="http://schemas.microsoft.com/office/powerpoint/2010/main" val="505996906"/>
      </p:ext>
    </p:extLst>
  </p:cSld>
  <p:clrMapOvr>
    <a:masterClrMapping/>
  </p:clrMapOvr>
  <mc:AlternateContent xmlns:mc="http://schemas.openxmlformats.org/markup-compatibility/2006" xmlns:p14="http://schemas.microsoft.com/office/powerpoint/2010/main">
    <mc:Choice Requires="p14">
      <p:transition spd="slow" p14:dur="2000" advTm="23985"/>
    </mc:Choice>
    <mc:Fallback xmlns="">
      <p:transition spd="slow" advTm="2398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 function visualized</a:t>
            </a:r>
          </a:p>
        </p:txBody>
      </p:sp>
      <p:sp>
        <p:nvSpPr>
          <p:cNvPr id="8" name="Rectangle 7"/>
          <p:cNvSpPr/>
          <p:nvPr/>
        </p:nvSpPr>
        <p:spPr>
          <a:xfrm rot="5400000">
            <a:off x="2333705" y="2650049"/>
            <a:ext cx="298106" cy="3283956"/>
          </a:xfrm>
          <a:prstGeom prst="rect">
            <a:avLst/>
          </a:prstGeom>
          <a:solidFill>
            <a:srgbClr val="D9D9D9"/>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9" name="Rectangle 8"/>
          <p:cNvSpPr/>
          <p:nvPr/>
        </p:nvSpPr>
        <p:spPr>
          <a:xfrm>
            <a:off x="4909126" y="1600200"/>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7" name="TextBox 16"/>
          <p:cNvSpPr txBox="1"/>
          <p:nvPr/>
        </p:nvSpPr>
        <p:spPr>
          <a:xfrm>
            <a:off x="5600701" y="3092011"/>
            <a:ext cx="388892" cy="461665"/>
          </a:xfrm>
          <a:prstGeom prst="rect">
            <a:avLst/>
          </a:prstGeom>
          <a:noFill/>
        </p:spPr>
        <p:txBody>
          <a:bodyPr wrap="square" rtlCol="0" anchor="ctr">
            <a:spAutoFit/>
          </a:bodyPr>
          <a:lstStyle/>
          <a:p>
            <a:pPr algn="ctr"/>
            <a:r>
              <a:rPr lang="en-US" sz="2400" dirty="0"/>
              <a:t>=</a:t>
            </a:r>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6629400"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Oval 27"/>
          <p:cNvSpPr/>
          <p:nvPr/>
        </p:nvSpPr>
        <p:spPr>
          <a:xfrm>
            <a:off x="6627079" y="4652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6631506" y="2165339"/>
            <a:ext cx="343745" cy="343745"/>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634456" y="2580355"/>
            <a:ext cx="343745" cy="34374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629400" y="2979100"/>
            <a:ext cx="343745" cy="343745"/>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634456" y="3402094"/>
            <a:ext cx="343745" cy="343745"/>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634456" y="3826567"/>
            <a:ext cx="343745" cy="343745"/>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629400" y="4239769"/>
            <a:ext cx="343745" cy="343745"/>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5400000">
            <a:off x="2333705" y="2948156"/>
            <a:ext cx="298106" cy="3283956"/>
          </a:xfrm>
          <a:prstGeom prst="rect">
            <a:avLst/>
          </a:prstGeom>
          <a:solidFill>
            <a:srgbClr val="F8964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1" name="Rectangle 30"/>
          <p:cNvSpPr/>
          <p:nvPr/>
        </p:nvSpPr>
        <p:spPr>
          <a:xfrm rot="5400000">
            <a:off x="2333705" y="2351942"/>
            <a:ext cx="298106" cy="3283956"/>
          </a:xfrm>
          <a:prstGeom prst="rect">
            <a:avLst/>
          </a:prstGeom>
          <a:solidFill>
            <a:srgbClr val="40404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2" name="Rectangle 31"/>
          <p:cNvSpPr/>
          <p:nvPr/>
        </p:nvSpPr>
        <p:spPr>
          <a:xfrm rot="5400000">
            <a:off x="2333705" y="2054988"/>
            <a:ext cx="298106" cy="3283956"/>
          </a:xfrm>
          <a:prstGeom prst="rect">
            <a:avLst/>
          </a:prstGeom>
          <a:solidFill>
            <a:srgbClr val="604A7B"/>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3" name="Rectangle 32"/>
          <p:cNvSpPr/>
          <p:nvPr/>
        </p:nvSpPr>
        <p:spPr>
          <a:xfrm rot="5400000">
            <a:off x="2333705" y="1756881"/>
            <a:ext cx="298106" cy="3283956"/>
          </a:xfrm>
          <a:prstGeom prst="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4" name="Rectangle 33"/>
          <p:cNvSpPr/>
          <p:nvPr/>
        </p:nvSpPr>
        <p:spPr>
          <a:xfrm rot="5400000">
            <a:off x="2333705" y="1160091"/>
            <a:ext cx="298106" cy="3283956"/>
          </a:xfrm>
          <a:prstGeom prst="rect">
            <a:avLst/>
          </a:prstGeom>
          <a:solidFill>
            <a:srgbClr val="6F30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5" name="Rectangle 34"/>
          <p:cNvSpPr/>
          <p:nvPr/>
        </p:nvSpPr>
        <p:spPr>
          <a:xfrm rot="5400000">
            <a:off x="2333705" y="1458198"/>
            <a:ext cx="298106" cy="3283956"/>
          </a:xfrm>
          <a:prstGeom prst="rect">
            <a:avLst/>
          </a:prstGeom>
          <a:solidFill>
            <a:srgbClr val="FF25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9" name="Rectangle 38"/>
          <p:cNvSpPr/>
          <p:nvPr/>
        </p:nvSpPr>
        <p:spPr>
          <a:xfrm rot="5400000">
            <a:off x="2333705" y="861984"/>
            <a:ext cx="298106" cy="3283956"/>
          </a:xfrm>
          <a:prstGeom prst="rect">
            <a:avLst/>
          </a:prstGeom>
          <a:solidFill>
            <a:srgbClr val="8064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6" name="Rectangle 45"/>
          <p:cNvSpPr/>
          <p:nvPr/>
        </p:nvSpPr>
        <p:spPr>
          <a:xfrm rot="5400000">
            <a:off x="2333705" y="565030"/>
            <a:ext cx="298106" cy="3283956"/>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7" name="Rectangle 46"/>
          <p:cNvSpPr/>
          <p:nvPr/>
        </p:nvSpPr>
        <p:spPr>
          <a:xfrm rot="5400000">
            <a:off x="2333705" y="266923"/>
            <a:ext cx="298106" cy="3283956"/>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8" name="TextBox 47"/>
          <p:cNvSpPr txBox="1"/>
          <p:nvPr/>
        </p:nvSpPr>
        <p:spPr>
          <a:xfrm>
            <a:off x="4344148" y="3088635"/>
            <a:ext cx="388892" cy="461665"/>
          </a:xfrm>
          <a:prstGeom prst="rect">
            <a:avLst/>
          </a:prstGeom>
          <a:noFill/>
        </p:spPr>
        <p:txBody>
          <a:bodyPr wrap="square" rtlCol="0" anchor="ctr">
            <a:spAutoFit/>
          </a:bodyPr>
          <a:lstStyle/>
          <a:p>
            <a:pPr algn="ctr"/>
            <a:r>
              <a:rPr lang="en-US" sz="2400" dirty="0"/>
              <a:t>X</a:t>
            </a:r>
          </a:p>
        </p:txBody>
      </p:sp>
      <p:sp>
        <p:nvSpPr>
          <p:cNvPr id="49" name="TextBox 48"/>
          <p:cNvSpPr txBox="1"/>
          <p:nvPr/>
        </p:nvSpPr>
        <p:spPr>
          <a:xfrm>
            <a:off x="1780314" y="1012136"/>
            <a:ext cx="1077187" cy="553998"/>
          </a:xfrm>
          <a:prstGeom prst="rect">
            <a:avLst/>
          </a:prstGeom>
          <a:noFill/>
        </p:spPr>
        <p:txBody>
          <a:bodyPr wrap="square" rtlCol="0">
            <a:spAutoFit/>
          </a:bodyPr>
          <a:lstStyle/>
          <a:p>
            <a:pPr algn="ctr"/>
            <a:r>
              <a:rPr lang="en-US" sz="1500"/>
              <a:t>Weight Matrix</a:t>
            </a:r>
            <a:endParaRPr lang="en-US" sz="1500" dirty="0"/>
          </a:p>
        </p:txBody>
      </p:sp>
      <p:sp>
        <p:nvSpPr>
          <p:cNvPr id="50" name="TextBox 49"/>
          <p:cNvSpPr txBox="1"/>
          <p:nvPr/>
        </p:nvSpPr>
        <p:spPr>
          <a:xfrm>
            <a:off x="4523514" y="1012135"/>
            <a:ext cx="1077187" cy="553998"/>
          </a:xfrm>
          <a:prstGeom prst="rect">
            <a:avLst/>
          </a:prstGeom>
          <a:noFill/>
        </p:spPr>
        <p:txBody>
          <a:bodyPr wrap="square" rtlCol="0">
            <a:spAutoFit/>
          </a:bodyPr>
          <a:lstStyle/>
          <a:p>
            <a:pPr algn="ctr"/>
            <a:r>
              <a:rPr lang="en-US" sz="1500" dirty="0"/>
              <a:t>Image </a:t>
            </a:r>
          </a:p>
          <a:p>
            <a:pPr algn="ctr"/>
            <a:r>
              <a:rPr lang="en-US" sz="1500" dirty="0"/>
              <a:t>Vector</a:t>
            </a:r>
          </a:p>
        </p:txBody>
      </p:sp>
    </p:spTree>
    <p:extLst>
      <p:ext uri="{BB962C8B-B14F-4D97-AF65-F5344CB8AC3E}">
        <p14:creationId xmlns:p14="http://schemas.microsoft.com/office/powerpoint/2010/main" val="254757022"/>
      </p:ext>
    </p:extLst>
  </p:cSld>
  <p:clrMapOvr>
    <a:masterClrMapping/>
  </p:clrMapOvr>
  <mc:AlternateContent xmlns:mc="http://schemas.openxmlformats.org/markup-compatibility/2006" xmlns:p14="http://schemas.microsoft.com/office/powerpoint/2010/main">
    <mc:Choice Requires="p14">
      <p:transition spd="slow" p14:dur="2000" advTm="21413"/>
    </mc:Choice>
    <mc:Fallback xmlns="">
      <p:transition spd="slow" advTm="214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 </a:t>
            </a:r>
            <a:r>
              <a:rPr lang="en-US" dirty="0">
                <a:solidFill>
                  <a:srgbClr val="850000"/>
                </a:solidFill>
              </a:rPr>
              <a:t>bias vector</a:t>
            </a:r>
          </a:p>
        </p:txBody>
      </p:sp>
      <p:sp>
        <p:nvSpPr>
          <p:cNvPr id="8" name="Rectangle 7"/>
          <p:cNvSpPr/>
          <p:nvPr/>
        </p:nvSpPr>
        <p:spPr>
          <a:xfrm rot="5400000">
            <a:off x="2333705" y="2650049"/>
            <a:ext cx="298106" cy="3283956"/>
          </a:xfrm>
          <a:prstGeom prst="rect">
            <a:avLst/>
          </a:prstGeom>
          <a:solidFill>
            <a:srgbClr val="D9D9D9"/>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9" name="Rectangle 8"/>
          <p:cNvSpPr/>
          <p:nvPr/>
        </p:nvSpPr>
        <p:spPr>
          <a:xfrm>
            <a:off x="4572001" y="1600200"/>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7" name="TextBox 16"/>
          <p:cNvSpPr txBox="1"/>
          <p:nvPr/>
        </p:nvSpPr>
        <p:spPr>
          <a:xfrm>
            <a:off x="5840458" y="3092011"/>
            <a:ext cx="388892" cy="461665"/>
          </a:xfrm>
          <a:prstGeom prst="rect">
            <a:avLst/>
          </a:prstGeom>
          <a:noFill/>
        </p:spPr>
        <p:txBody>
          <a:bodyPr wrap="square" rtlCol="0" anchor="ctr">
            <a:spAutoFit/>
          </a:bodyPr>
          <a:lstStyle/>
          <a:p>
            <a:pPr algn="ctr"/>
            <a:r>
              <a:rPr lang="en-US" sz="2400" dirty="0"/>
              <a:t>=</a:t>
            </a:r>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6629400"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Oval 27"/>
          <p:cNvSpPr/>
          <p:nvPr/>
        </p:nvSpPr>
        <p:spPr>
          <a:xfrm>
            <a:off x="6627079" y="4652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6631506" y="2165339"/>
            <a:ext cx="343745" cy="343745"/>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634456" y="2580355"/>
            <a:ext cx="343745" cy="34374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629400" y="2979100"/>
            <a:ext cx="343745" cy="343745"/>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634456" y="3402094"/>
            <a:ext cx="343745" cy="343745"/>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634456" y="3826567"/>
            <a:ext cx="343745" cy="343745"/>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629400" y="4239769"/>
            <a:ext cx="343745" cy="343745"/>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5400000">
            <a:off x="2333705" y="2948156"/>
            <a:ext cx="298106" cy="3283956"/>
          </a:xfrm>
          <a:prstGeom prst="rect">
            <a:avLst/>
          </a:prstGeom>
          <a:solidFill>
            <a:srgbClr val="F8964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1" name="Rectangle 30"/>
          <p:cNvSpPr/>
          <p:nvPr/>
        </p:nvSpPr>
        <p:spPr>
          <a:xfrm rot="5400000">
            <a:off x="2333705" y="2351942"/>
            <a:ext cx="298106" cy="3283956"/>
          </a:xfrm>
          <a:prstGeom prst="rect">
            <a:avLst/>
          </a:prstGeom>
          <a:solidFill>
            <a:srgbClr val="40404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2" name="Rectangle 31"/>
          <p:cNvSpPr/>
          <p:nvPr/>
        </p:nvSpPr>
        <p:spPr>
          <a:xfrm rot="5400000">
            <a:off x="2333705" y="2054988"/>
            <a:ext cx="298106" cy="3283956"/>
          </a:xfrm>
          <a:prstGeom prst="rect">
            <a:avLst/>
          </a:prstGeom>
          <a:solidFill>
            <a:srgbClr val="604A7B"/>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3" name="Rectangle 32"/>
          <p:cNvSpPr/>
          <p:nvPr/>
        </p:nvSpPr>
        <p:spPr>
          <a:xfrm rot="5400000">
            <a:off x="2333705" y="1756881"/>
            <a:ext cx="298106" cy="3283956"/>
          </a:xfrm>
          <a:prstGeom prst="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4" name="Rectangle 33"/>
          <p:cNvSpPr/>
          <p:nvPr/>
        </p:nvSpPr>
        <p:spPr>
          <a:xfrm rot="5400000">
            <a:off x="2333705" y="1160091"/>
            <a:ext cx="298106" cy="3283956"/>
          </a:xfrm>
          <a:prstGeom prst="rect">
            <a:avLst/>
          </a:prstGeom>
          <a:solidFill>
            <a:srgbClr val="6F30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5" name="Rectangle 34"/>
          <p:cNvSpPr/>
          <p:nvPr/>
        </p:nvSpPr>
        <p:spPr>
          <a:xfrm rot="5400000">
            <a:off x="2333705" y="1458198"/>
            <a:ext cx="298106" cy="3283956"/>
          </a:xfrm>
          <a:prstGeom prst="rect">
            <a:avLst/>
          </a:prstGeom>
          <a:solidFill>
            <a:srgbClr val="FF25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9" name="Rectangle 38"/>
          <p:cNvSpPr/>
          <p:nvPr/>
        </p:nvSpPr>
        <p:spPr>
          <a:xfrm rot="5400000">
            <a:off x="2333705" y="861984"/>
            <a:ext cx="298106" cy="3283956"/>
          </a:xfrm>
          <a:prstGeom prst="rect">
            <a:avLst/>
          </a:prstGeom>
          <a:solidFill>
            <a:srgbClr val="8064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6" name="Rectangle 45"/>
          <p:cNvSpPr/>
          <p:nvPr/>
        </p:nvSpPr>
        <p:spPr>
          <a:xfrm rot="5400000">
            <a:off x="2333705" y="565030"/>
            <a:ext cx="298106" cy="3283956"/>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7" name="Rectangle 46"/>
          <p:cNvSpPr/>
          <p:nvPr/>
        </p:nvSpPr>
        <p:spPr>
          <a:xfrm rot="5400000">
            <a:off x="2333705" y="266923"/>
            <a:ext cx="298106" cy="3283956"/>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8" name="TextBox 47"/>
          <p:cNvSpPr txBox="1"/>
          <p:nvPr/>
        </p:nvSpPr>
        <p:spPr>
          <a:xfrm>
            <a:off x="4114801" y="3088635"/>
            <a:ext cx="388892" cy="461665"/>
          </a:xfrm>
          <a:prstGeom prst="rect">
            <a:avLst/>
          </a:prstGeom>
          <a:noFill/>
        </p:spPr>
        <p:txBody>
          <a:bodyPr wrap="square" rtlCol="0" anchor="ctr">
            <a:spAutoFit/>
          </a:bodyPr>
          <a:lstStyle/>
          <a:p>
            <a:pPr algn="ctr"/>
            <a:r>
              <a:rPr lang="en-US" sz="2400" dirty="0"/>
              <a:t>X</a:t>
            </a:r>
          </a:p>
        </p:txBody>
      </p:sp>
      <p:sp>
        <p:nvSpPr>
          <p:cNvPr id="49" name="TextBox 48"/>
          <p:cNvSpPr txBox="1"/>
          <p:nvPr/>
        </p:nvSpPr>
        <p:spPr>
          <a:xfrm>
            <a:off x="1780314" y="1012136"/>
            <a:ext cx="1077187" cy="553998"/>
          </a:xfrm>
          <a:prstGeom prst="rect">
            <a:avLst/>
          </a:prstGeom>
          <a:noFill/>
        </p:spPr>
        <p:txBody>
          <a:bodyPr wrap="square" rtlCol="0">
            <a:spAutoFit/>
          </a:bodyPr>
          <a:lstStyle/>
          <a:p>
            <a:pPr algn="ctr"/>
            <a:r>
              <a:rPr lang="en-US" sz="1500"/>
              <a:t>Weight Matrix</a:t>
            </a:r>
            <a:endParaRPr lang="en-US" sz="1500" dirty="0"/>
          </a:p>
        </p:txBody>
      </p:sp>
      <p:sp>
        <p:nvSpPr>
          <p:cNvPr id="50" name="TextBox 49"/>
          <p:cNvSpPr txBox="1"/>
          <p:nvPr/>
        </p:nvSpPr>
        <p:spPr>
          <a:xfrm>
            <a:off x="4171950" y="1012135"/>
            <a:ext cx="1077187" cy="553998"/>
          </a:xfrm>
          <a:prstGeom prst="rect">
            <a:avLst/>
          </a:prstGeom>
          <a:noFill/>
        </p:spPr>
        <p:txBody>
          <a:bodyPr wrap="square" rtlCol="0">
            <a:spAutoFit/>
          </a:bodyPr>
          <a:lstStyle/>
          <a:p>
            <a:pPr algn="ctr"/>
            <a:r>
              <a:rPr lang="en-US" sz="1500" dirty="0"/>
              <a:t>Image </a:t>
            </a:r>
          </a:p>
          <a:p>
            <a:pPr algn="ctr"/>
            <a:r>
              <a:rPr lang="en-US" sz="1500" dirty="0"/>
              <a:t>Vector</a:t>
            </a:r>
          </a:p>
        </p:txBody>
      </p:sp>
      <p:sp>
        <p:nvSpPr>
          <p:cNvPr id="36" name="Rectangle 35">
            <a:extLst>
              <a:ext uri="{FF2B5EF4-FFF2-40B4-BE49-F238E27FC236}">
                <a16:creationId xmlns:a16="http://schemas.microsoft.com/office/drawing/2014/main" id="{0FBDE214-13F6-7E42-BD6F-7B70A435711F}"/>
              </a:ext>
            </a:extLst>
          </p:cNvPr>
          <p:cNvSpPr/>
          <p:nvPr/>
        </p:nvSpPr>
        <p:spPr>
          <a:xfrm>
            <a:off x="5474044" y="1600200"/>
            <a:ext cx="298106" cy="328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7" name="TextBox 36">
            <a:extLst>
              <a:ext uri="{FF2B5EF4-FFF2-40B4-BE49-F238E27FC236}">
                <a16:creationId xmlns:a16="http://schemas.microsoft.com/office/drawing/2014/main" id="{0B756D87-11F0-754D-8DDB-5B72F637D9C3}"/>
              </a:ext>
            </a:extLst>
          </p:cNvPr>
          <p:cNvSpPr txBox="1"/>
          <p:nvPr/>
        </p:nvSpPr>
        <p:spPr>
          <a:xfrm>
            <a:off x="5084503" y="1012135"/>
            <a:ext cx="1077187" cy="553998"/>
          </a:xfrm>
          <a:prstGeom prst="rect">
            <a:avLst/>
          </a:prstGeom>
          <a:noFill/>
        </p:spPr>
        <p:txBody>
          <a:bodyPr wrap="square" rtlCol="0">
            <a:spAutoFit/>
          </a:bodyPr>
          <a:lstStyle/>
          <a:p>
            <a:pPr algn="ctr"/>
            <a:r>
              <a:rPr lang="en-US" sz="1500" dirty="0"/>
              <a:t>Bias </a:t>
            </a:r>
          </a:p>
          <a:p>
            <a:pPr algn="ctr"/>
            <a:r>
              <a:rPr lang="en-US" sz="1500" dirty="0"/>
              <a:t>Vector</a:t>
            </a:r>
          </a:p>
        </p:txBody>
      </p:sp>
      <p:sp>
        <p:nvSpPr>
          <p:cNvPr id="38" name="TextBox 37">
            <a:extLst>
              <a:ext uri="{FF2B5EF4-FFF2-40B4-BE49-F238E27FC236}">
                <a16:creationId xmlns:a16="http://schemas.microsoft.com/office/drawing/2014/main" id="{14CC92F5-1322-D94C-9D45-942D9345F156}"/>
              </a:ext>
            </a:extLst>
          </p:cNvPr>
          <p:cNvSpPr txBox="1"/>
          <p:nvPr/>
        </p:nvSpPr>
        <p:spPr>
          <a:xfrm>
            <a:off x="5019822" y="3088635"/>
            <a:ext cx="316252" cy="461665"/>
          </a:xfrm>
          <a:prstGeom prst="rect">
            <a:avLst/>
          </a:prstGeom>
          <a:noFill/>
        </p:spPr>
        <p:txBody>
          <a:bodyPr wrap="square" rtlCol="0" anchor="ctr">
            <a:spAutoFit/>
          </a:bodyPr>
          <a:lstStyle/>
          <a:p>
            <a:pPr algn="ctr"/>
            <a:r>
              <a:rPr lang="en-US" sz="2400" dirty="0"/>
              <a:t>+</a:t>
            </a:r>
          </a:p>
        </p:txBody>
      </p:sp>
    </p:spTree>
    <p:extLst>
      <p:ext uri="{BB962C8B-B14F-4D97-AF65-F5344CB8AC3E}">
        <p14:creationId xmlns:p14="http://schemas.microsoft.com/office/powerpoint/2010/main" val="1766360283"/>
      </p:ext>
    </p:extLst>
  </p:cSld>
  <p:clrMapOvr>
    <a:masterClrMapping/>
  </p:clrMapOvr>
  <mc:AlternateContent xmlns:mc="http://schemas.openxmlformats.org/markup-compatibility/2006" xmlns:p14="http://schemas.microsoft.com/office/powerpoint/2010/main">
    <mc:Choice Requires="p14">
      <p:transition spd="slow" p14:dur="2000" advTm="30739"/>
    </mc:Choice>
    <mc:Fallback xmlns="">
      <p:transition spd="slow" advTm="307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 </a:t>
            </a:r>
            <a:r>
              <a:rPr lang="en-US" dirty="0">
                <a:solidFill>
                  <a:srgbClr val="850000"/>
                </a:solidFill>
              </a:rPr>
              <a:t>size</a:t>
            </a:r>
          </a:p>
        </p:txBody>
      </p:sp>
      <p:sp>
        <p:nvSpPr>
          <p:cNvPr id="8" name="Rectangle 7"/>
          <p:cNvSpPr/>
          <p:nvPr/>
        </p:nvSpPr>
        <p:spPr>
          <a:xfrm rot="5400000">
            <a:off x="2333705" y="2650049"/>
            <a:ext cx="298106" cy="3283956"/>
          </a:xfrm>
          <a:prstGeom prst="rect">
            <a:avLst/>
          </a:prstGeom>
          <a:solidFill>
            <a:srgbClr val="D9D9D9"/>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9" name="Rectangle 8"/>
          <p:cNvSpPr/>
          <p:nvPr/>
        </p:nvSpPr>
        <p:spPr>
          <a:xfrm>
            <a:off x="4572001" y="1600200"/>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7" name="TextBox 16"/>
          <p:cNvSpPr txBox="1"/>
          <p:nvPr/>
        </p:nvSpPr>
        <p:spPr>
          <a:xfrm>
            <a:off x="5840458" y="3092011"/>
            <a:ext cx="388892" cy="461665"/>
          </a:xfrm>
          <a:prstGeom prst="rect">
            <a:avLst/>
          </a:prstGeom>
          <a:noFill/>
        </p:spPr>
        <p:txBody>
          <a:bodyPr wrap="square" rtlCol="0" anchor="ctr">
            <a:spAutoFit/>
          </a:bodyPr>
          <a:lstStyle/>
          <a:p>
            <a:pPr algn="ctr"/>
            <a:r>
              <a:rPr lang="en-US" sz="2400" dirty="0"/>
              <a:t>=</a:t>
            </a:r>
          </a:p>
        </p:txBody>
      </p:sp>
      <p:sp>
        <p:nvSpPr>
          <p:cNvPr id="19" name="Rectangle 18"/>
          <p:cNvSpPr/>
          <p:nvPr/>
        </p:nvSpPr>
        <p:spPr>
          <a:xfrm>
            <a:off x="6460475" y="985461"/>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636559" y="797011"/>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18022" y="966925"/>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629400" y="1362025"/>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6629400" y="1759847"/>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Oval 27"/>
          <p:cNvSpPr/>
          <p:nvPr/>
        </p:nvSpPr>
        <p:spPr>
          <a:xfrm>
            <a:off x="6627079" y="4652972"/>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6631506" y="2165339"/>
            <a:ext cx="343745" cy="343745"/>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634456" y="2580355"/>
            <a:ext cx="343745" cy="34374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629400" y="2979100"/>
            <a:ext cx="343745" cy="343745"/>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634456" y="3402094"/>
            <a:ext cx="343745" cy="343745"/>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634456" y="3826567"/>
            <a:ext cx="343745" cy="343745"/>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629400" y="4239769"/>
            <a:ext cx="343745" cy="343745"/>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5400000">
            <a:off x="2333705" y="2948156"/>
            <a:ext cx="298106" cy="3283956"/>
          </a:xfrm>
          <a:prstGeom prst="rect">
            <a:avLst/>
          </a:prstGeom>
          <a:solidFill>
            <a:srgbClr val="F8964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1" name="Rectangle 30"/>
          <p:cNvSpPr/>
          <p:nvPr/>
        </p:nvSpPr>
        <p:spPr>
          <a:xfrm rot="5400000">
            <a:off x="2333705" y="2351942"/>
            <a:ext cx="298106" cy="3283956"/>
          </a:xfrm>
          <a:prstGeom prst="rect">
            <a:avLst/>
          </a:prstGeom>
          <a:solidFill>
            <a:srgbClr val="40404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2" name="Rectangle 31"/>
          <p:cNvSpPr/>
          <p:nvPr/>
        </p:nvSpPr>
        <p:spPr>
          <a:xfrm rot="5400000">
            <a:off x="2333705" y="2054988"/>
            <a:ext cx="298106" cy="3283956"/>
          </a:xfrm>
          <a:prstGeom prst="rect">
            <a:avLst/>
          </a:prstGeom>
          <a:solidFill>
            <a:srgbClr val="604A7B"/>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3" name="Rectangle 32"/>
          <p:cNvSpPr/>
          <p:nvPr/>
        </p:nvSpPr>
        <p:spPr>
          <a:xfrm rot="5400000">
            <a:off x="2333705" y="1756881"/>
            <a:ext cx="298106" cy="3283956"/>
          </a:xfrm>
          <a:prstGeom prst="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4" name="Rectangle 33"/>
          <p:cNvSpPr/>
          <p:nvPr/>
        </p:nvSpPr>
        <p:spPr>
          <a:xfrm rot="5400000">
            <a:off x="2333705" y="1160091"/>
            <a:ext cx="298106" cy="3283956"/>
          </a:xfrm>
          <a:prstGeom prst="rect">
            <a:avLst/>
          </a:prstGeom>
          <a:solidFill>
            <a:srgbClr val="6F30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5" name="Rectangle 34"/>
          <p:cNvSpPr/>
          <p:nvPr/>
        </p:nvSpPr>
        <p:spPr>
          <a:xfrm rot="5400000">
            <a:off x="2333705" y="1458198"/>
            <a:ext cx="298106" cy="3283956"/>
          </a:xfrm>
          <a:prstGeom prst="rect">
            <a:avLst/>
          </a:prstGeom>
          <a:solidFill>
            <a:srgbClr val="FF25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9" name="Rectangle 38"/>
          <p:cNvSpPr/>
          <p:nvPr/>
        </p:nvSpPr>
        <p:spPr>
          <a:xfrm rot="5400000">
            <a:off x="2333705" y="861984"/>
            <a:ext cx="298106" cy="3283956"/>
          </a:xfrm>
          <a:prstGeom prst="rect">
            <a:avLst/>
          </a:prstGeom>
          <a:solidFill>
            <a:srgbClr val="8064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6" name="Rectangle 45"/>
          <p:cNvSpPr/>
          <p:nvPr/>
        </p:nvSpPr>
        <p:spPr>
          <a:xfrm rot="5400000">
            <a:off x="2333705" y="565030"/>
            <a:ext cx="298106" cy="3283956"/>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7" name="Rectangle 46"/>
          <p:cNvSpPr/>
          <p:nvPr/>
        </p:nvSpPr>
        <p:spPr>
          <a:xfrm rot="5400000">
            <a:off x="2333705" y="266923"/>
            <a:ext cx="298106" cy="3283956"/>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8" name="TextBox 47"/>
          <p:cNvSpPr txBox="1"/>
          <p:nvPr/>
        </p:nvSpPr>
        <p:spPr>
          <a:xfrm>
            <a:off x="4114801" y="3088635"/>
            <a:ext cx="388892" cy="461665"/>
          </a:xfrm>
          <a:prstGeom prst="rect">
            <a:avLst/>
          </a:prstGeom>
          <a:noFill/>
        </p:spPr>
        <p:txBody>
          <a:bodyPr wrap="square" rtlCol="0" anchor="ctr">
            <a:spAutoFit/>
          </a:bodyPr>
          <a:lstStyle/>
          <a:p>
            <a:pPr algn="ctr"/>
            <a:r>
              <a:rPr lang="en-US" sz="2400" dirty="0"/>
              <a:t>X</a:t>
            </a:r>
          </a:p>
        </p:txBody>
      </p:sp>
      <p:sp>
        <p:nvSpPr>
          <p:cNvPr id="49" name="TextBox 48"/>
          <p:cNvSpPr txBox="1"/>
          <p:nvPr/>
        </p:nvSpPr>
        <p:spPr>
          <a:xfrm>
            <a:off x="1780314" y="1012136"/>
            <a:ext cx="1077187" cy="553998"/>
          </a:xfrm>
          <a:prstGeom prst="rect">
            <a:avLst/>
          </a:prstGeom>
          <a:noFill/>
        </p:spPr>
        <p:txBody>
          <a:bodyPr wrap="square" rtlCol="0">
            <a:spAutoFit/>
          </a:bodyPr>
          <a:lstStyle/>
          <a:p>
            <a:pPr algn="ctr"/>
            <a:r>
              <a:rPr lang="en-US" sz="1500"/>
              <a:t>Weight Matrix</a:t>
            </a:r>
            <a:endParaRPr lang="en-US" sz="1500" dirty="0"/>
          </a:p>
        </p:txBody>
      </p:sp>
      <p:sp>
        <p:nvSpPr>
          <p:cNvPr id="50" name="TextBox 49"/>
          <p:cNvSpPr txBox="1"/>
          <p:nvPr/>
        </p:nvSpPr>
        <p:spPr>
          <a:xfrm>
            <a:off x="4171950" y="1012135"/>
            <a:ext cx="1077187" cy="553998"/>
          </a:xfrm>
          <a:prstGeom prst="rect">
            <a:avLst/>
          </a:prstGeom>
          <a:noFill/>
        </p:spPr>
        <p:txBody>
          <a:bodyPr wrap="square" rtlCol="0">
            <a:spAutoFit/>
          </a:bodyPr>
          <a:lstStyle/>
          <a:p>
            <a:pPr algn="ctr"/>
            <a:r>
              <a:rPr lang="en-US" sz="1500" dirty="0"/>
              <a:t>Image </a:t>
            </a:r>
          </a:p>
          <a:p>
            <a:pPr algn="ctr"/>
            <a:r>
              <a:rPr lang="en-US" sz="1500" dirty="0"/>
              <a:t>Vector</a:t>
            </a:r>
          </a:p>
        </p:txBody>
      </p:sp>
      <p:sp>
        <p:nvSpPr>
          <p:cNvPr id="36" name="Rectangle 35">
            <a:extLst>
              <a:ext uri="{FF2B5EF4-FFF2-40B4-BE49-F238E27FC236}">
                <a16:creationId xmlns:a16="http://schemas.microsoft.com/office/drawing/2014/main" id="{0FBDE214-13F6-7E42-BD6F-7B70A435711F}"/>
              </a:ext>
            </a:extLst>
          </p:cNvPr>
          <p:cNvSpPr/>
          <p:nvPr/>
        </p:nvSpPr>
        <p:spPr>
          <a:xfrm>
            <a:off x="5474044" y="1600200"/>
            <a:ext cx="298106" cy="328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37" name="TextBox 36">
            <a:extLst>
              <a:ext uri="{FF2B5EF4-FFF2-40B4-BE49-F238E27FC236}">
                <a16:creationId xmlns:a16="http://schemas.microsoft.com/office/drawing/2014/main" id="{0B756D87-11F0-754D-8DDB-5B72F637D9C3}"/>
              </a:ext>
            </a:extLst>
          </p:cNvPr>
          <p:cNvSpPr txBox="1"/>
          <p:nvPr/>
        </p:nvSpPr>
        <p:spPr>
          <a:xfrm>
            <a:off x="5084503" y="1012135"/>
            <a:ext cx="1077187" cy="553998"/>
          </a:xfrm>
          <a:prstGeom prst="rect">
            <a:avLst/>
          </a:prstGeom>
          <a:noFill/>
        </p:spPr>
        <p:txBody>
          <a:bodyPr wrap="square" rtlCol="0">
            <a:spAutoFit/>
          </a:bodyPr>
          <a:lstStyle/>
          <a:p>
            <a:pPr algn="ctr"/>
            <a:r>
              <a:rPr lang="en-US" sz="1500" dirty="0"/>
              <a:t>Bias </a:t>
            </a:r>
          </a:p>
          <a:p>
            <a:pPr algn="ctr"/>
            <a:r>
              <a:rPr lang="en-US" sz="1500" dirty="0"/>
              <a:t>Vector</a:t>
            </a:r>
          </a:p>
        </p:txBody>
      </p:sp>
      <p:sp>
        <p:nvSpPr>
          <p:cNvPr id="51" name="TextBox 50">
            <a:extLst>
              <a:ext uri="{FF2B5EF4-FFF2-40B4-BE49-F238E27FC236}">
                <a16:creationId xmlns:a16="http://schemas.microsoft.com/office/drawing/2014/main" id="{C558F7E0-4D51-5349-B6AF-EF1139E1859A}"/>
              </a:ext>
            </a:extLst>
          </p:cNvPr>
          <p:cNvSpPr txBox="1"/>
          <p:nvPr/>
        </p:nvSpPr>
        <p:spPr>
          <a:xfrm>
            <a:off x="4221248" y="768639"/>
            <a:ext cx="819455" cy="346249"/>
          </a:xfrm>
          <a:prstGeom prst="rect">
            <a:avLst/>
          </a:prstGeom>
          <a:noFill/>
        </p:spPr>
        <p:txBody>
          <a:bodyPr wrap="none" rtlCol="0">
            <a:spAutoFit/>
          </a:bodyPr>
          <a:lstStyle/>
          <a:p>
            <a:r>
              <a:rPr lang="en-US" sz="1650" dirty="0">
                <a:solidFill>
                  <a:srgbClr val="850000"/>
                </a:solidFill>
                <a:latin typeface="Lantinghei TC Extralight" panose="03000509000000000000" pitchFamily="66" charset="-120"/>
                <a:ea typeface="Lantinghei TC Extralight" panose="03000509000000000000" pitchFamily="66" charset="-120"/>
              </a:rPr>
              <a:t>3072x1</a:t>
            </a:r>
          </a:p>
        </p:txBody>
      </p:sp>
      <p:sp>
        <p:nvSpPr>
          <p:cNvPr id="52" name="TextBox 51">
            <a:extLst>
              <a:ext uri="{FF2B5EF4-FFF2-40B4-BE49-F238E27FC236}">
                <a16:creationId xmlns:a16="http://schemas.microsoft.com/office/drawing/2014/main" id="{F465AD9C-C558-E244-9683-51C2A82F9A99}"/>
              </a:ext>
            </a:extLst>
          </p:cNvPr>
          <p:cNvSpPr txBox="1"/>
          <p:nvPr/>
        </p:nvSpPr>
        <p:spPr>
          <a:xfrm>
            <a:off x="5224182" y="752907"/>
            <a:ext cx="607859" cy="346249"/>
          </a:xfrm>
          <a:prstGeom prst="rect">
            <a:avLst/>
          </a:prstGeom>
          <a:noFill/>
        </p:spPr>
        <p:txBody>
          <a:bodyPr wrap="none" rtlCol="0">
            <a:spAutoFit/>
          </a:bodyPr>
          <a:lstStyle/>
          <a:p>
            <a:r>
              <a:rPr lang="en-US" sz="1650" dirty="0">
                <a:solidFill>
                  <a:srgbClr val="850000"/>
                </a:solidFill>
                <a:latin typeface="Lantinghei TC Extralight" panose="03000509000000000000" pitchFamily="66" charset="-120"/>
                <a:ea typeface="Lantinghei TC Extralight" panose="03000509000000000000" pitchFamily="66" charset="-120"/>
              </a:rPr>
              <a:t>10x1</a:t>
            </a:r>
          </a:p>
        </p:txBody>
      </p:sp>
      <p:sp>
        <p:nvSpPr>
          <p:cNvPr id="53" name="TextBox 52">
            <a:extLst>
              <a:ext uri="{FF2B5EF4-FFF2-40B4-BE49-F238E27FC236}">
                <a16:creationId xmlns:a16="http://schemas.microsoft.com/office/drawing/2014/main" id="{2BA74FB1-DFD1-E14D-A9B7-858C585EB724}"/>
              </a:ext>
            </a:extLst>
          </p:cNvPr>
          <p:cNvSpPr txBox="1"/>
          <p:nvPr/>
        </p:nvSpPr>
        <p:spPr>
          <a:xfrm>
            <a:off x="1890082" y="795339"/>
            <a:ext cx="925253" cy="346249"/>
          </a:xfrm>
          <a:prstGeom prst="rect">
            <a:avLst/>
          </a:prstGeom>
          <a:noFill/>
        </p:spPr>
        <p:txBody>
          <a:bodyPr wrap="none" rtlCol="0">
            <a:spAutoFit/>
          </a:bodyPr>
          <a:lstStyle/>
          <a:p>
            <a:r>
              <a:rPr lang="en-US" sz="1650" dirty="0">
                <a:solidFill>
                  <a:srgbClr val="850000"/>
                </a:solidFill>
                <a:latin typeface="Lantinghei TC Extralight" panose="03000509000000000000" pitchFamily="66" charset="-120"/>
                <a:ea typeface="Lantinghei TC Extralight" panose="03000509000000000000" pitchFamily="66" charset="-120"/>
              </a:rPr>
              <a:t>10x3072</a:t>
            </a:r>
          </a:p>
        </p:txBody>
      </p:sp>
      <p:sp>
        <p:nvSpPr>
          <p:cNvPr id="38" name="TextBox 37">
            <a:extLst>
              <a:ext uri="{FF2B5EF4-FFF2-40B4-BE49-F238E27FC236}">
                <a16:creationId xmlns:a16="http://schemas.microsoft.com/office/drawing/2014/main" id="{F146C6F2-A032-E841-9FEE-8B8A4644C77D}"/>
              </a:ext>
            </a:extLst>
          </p:cNvPr>
          <p:cNvSpPr txBox="1"/>
          <p:nvPr/>
        </p:nvSpPr>
        <p:spPr>
          <a:xfrm>
            <a:off x="5019822" y="3088635"/>
            <a:ext cx="316252" cy="461665"/>
          </a:xfrm>
          <a:prstGeom prst="rect">
            <a:avLst/>
          </a:prstGeom>
          <a:noFill/>
        </p:spPr>
        <p:txBody>
          <a:bodyPr wrap="square" rtlCol="0" anchor="ctr">
            <a:spAutoFit/>
          </a:bodyPr>
          <a:lstStyle/>
          <a:p>
            <a:pPr algn="ctr"/>
            <a:r>
              <a:rPr lang="en-US" sz="2400" dirty="0"/>
              <a:t>+</a:t>
            </a:r>
          </a:p>
        </p:txBody>
      </p:sp>
    </p:spTree>
    <p:extLst>
      <p:ext uri="{BB962C8B-B14F-4D97-AF65-F5344CB8AC3E}">
        <p14:creationId xmlns:p14="http://schemas.microsoft.com/office/powerpoint/2010/main" val="403340253"/>
      </p:ext>
    </p:extLst>
  </p:cSld>
  <p:clrMapOvr>
    <a:masterClrMapping/>
  </p:clrMapOvr>
  <mc:AlternateContent xmlns:mc="http://schemas.openxmlformats.org/markup-compatibility/2006" xmlns:p14="http://schemas.microsoft.com/office/powerpoint/2010/main">
    <mc:Choice Requires="p14">
      <p:transition spd="slow" p14:dur="2000" advTm="36544"/>
    </mc:Choice>
    <mc:Fallback xmlns="">
      <p:transition spd="slow" advTm="3654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Linear classifier: </a:t>
            </a:r>
            <a:r>
              <a:rPr lang="en-US" sz="3200" dirty="0">
                <a:solidFill>
                  <a:srgbClr val="850000"/>
                </a:solidFill>
              </a:rPr>
              <a:t>Making a classification</a:t>
            </a:r>
          </a:p>
        </p:txBody>
      </p:sp>
      <p:sp>
        <p:nvSpPr>
          <p:cNvPr id="19" name="Rectangle 18"/>
          <p:cNvSpPr/>
          <p:nvPr/>
        </p:nvSpPr>
        <p:spPr>
          <a:xfrm>
            <a:off x="971550" y="1004859"/>
            <a:ext cx="648730" cy="403042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147634" y="816409"/>
            <a:ext cx="296561" cy="4317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29098" y="986323"/>
            <a:ext cx="343745" cy="343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40475" y="1381423"/>
            <a:ext cx="343745" cy="3437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1140475" y="1779245"/>
            <a:ext cx="343745" cy="34374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Oval 27"/>
          <p:cNvSpPr/>
          <p:nvPr/>
        </p:nvSpPr>
        <p:spPr>
          <a:xfrm>
            <a:off x="1138155" y="4672370"/>
            <a:ext cx="343745" cy="34374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1142581" y="2184737"/>
            <a:ext cx="343745" cy="343745"/>
          </a:xfrm>
          <a:prstGeom prst="ellipse">
            <a:avLst/>
          </a:prstGeom>
          <a:solidFill>
            <a:srgbClr val="7030A0"/>
          </a:solidFill>
          <a:ln>
            <a:solidFill>
              <a:srgbClr val="421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145532" y="2599753"/>
            <a:ext cx="343745" cy="343745"/>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140475" y="2998498"/>
            <a:ext cx="343745" cy="343745"/>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145532" y="3421492"/>
            <a:ext cx="343745" cy="343745"/>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145532" y="3845965"/>
            <a:ext cx="343745" cy="343745"/>
          </a:xfrm>
          <a:prstGeom prst="ellipse">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140475" y="4259167"/>
            <a:ext cx="343745" cy="343745"/>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31B7D05-9CAE-2741-B208-04BA297C8EFF}"/>
              </a:ext>
            </a:extLst>
          </p:cNvPr>
          <p:cNvSpPr txBox="1"/>
          <p:nvPr/>
        </p:nvSpPr>
        <p:spPr>
          <a:xfrm>
            <a:off x="1693788" y="937951"/>
            <a:ext cx="706513" cy="415498"/>
          </a:xfrm>
          <a:prstGeom prst="rect">
            <a:avLst/>
          </a:prstGeom>
          <a:noFill/>
        </p:spPr>
        <p:txBody>
          <a:bodyPr wrap="square" rtlCol="0">
            <a:spAutoFit/>
          </a:bodyPr>
          <a:lstStyle/>
          <a:p>
            <a:pPr algn="r"/>
            <a:r>
              <a:rPr lang="en-US" sz="2000" dirty="0">
                <a:solidFill>
                  <a:srgbClr val="850000"/>
                </a:solidFill>
              </a:rPr>
              <a:t>234</a:t>
            </a:r>
          </a:p>
        </p:txBody>
      </p:sp>
      <p:sp>
        <p:nvSpPr>
          <p:cNvPr id="38" name="TextBox 37">
            <a:extLst>
              <a:ext uri="{FF2B5EF4-FFF2-40B4-BE49-F238E27FC236}">
                <a16:creationId xmlns:a16="http://schemas.microsoft.com/office/drawing/2014/main" id="{25A3F741-72FB-174F-920B-31FF4E1A3E2A}"/>
              </a:ext>
            </a:extLst>
          </p:cNvPr>
          <p:cNvSpPr txBox="1"/>
          <p:nvPr/>
        </p:nvSpPr>
        <p:spPr>
          <a:xfrm>
            <a:off x="1693788" y="1346431"/>
            <a:ext cx="706513" cy="415498"/>
          </a:xfrm>
          <a:prstGeom prst="rect">
            <a:avLst/>
          </a:prstGeom>
          <a:noFill/>
        </p:spPr>
        <p:txBody>
          <a:bodyPr wrap="square" rtlCol="0">
            <a:spAutoFit/>
          </a:bodyPr>
          <a:lstStyle/>
          <a:p>
            <a:pPr algn="r"/>
            <a:r>
              <a:rPr lang="en-US" sz="2000" dirty="0"/>
              <a:t>94</a:t>
            </a:r>
          </a:p>
        </p:txBody>
      </p:sp>
      <p:sp>
        <p:nvSpPr>
          <p:cNvPr id="54" name="TextBox 53">
            <a:extLst>
              <a:ext uri="{FF2B5EF4-FFF2-40B4-BE49-F238E27FC236}">
                <a16:creationId xmlns:a16="http://schemas.microsoft.com/office/drawing/2014/main" id="{0602D918-AB65-7148-B0D3-2D5B40850794}"/>
              </a:ext>
            </a:extLst>
          </p:cNvPr>
          <p:cNvSpPr txBox="1"/>
          <p:nvPr/>
        </p:nvSpPr>
        <p:spPr>
          <a:xfrm>
            <a:off x="1693788" y="1754910"/>
            <a:ext cx="706513" cy="400110"/>
          </a:xfrm>
          <a:prstGeom prst="rect">
            <a:avLst/>
          </a:prstGeom>
          <a:noFill/>
        </p:spPr>
        <p:txBody>
          <a:bodyPr wrap="square" rtlCol="0">
            <a:spAutoFit/>
          </a:bodyPr>
          <a:lstStyle/>
          <a:p>
            <a:pPr algn="r"/>
            <a:r>
              <a:rPr lang="en-US" sz="2000" dirty="0"/>
              <a:t>-104</a:t>
            </a:r>
          </a:p>
        </p:txBody>
      </p:sp>
      <p:sp>
        <p:nvSpPr>
          <p:cNvPr id="58" name="TextBox 57">
            <a:extLst>
              <a:ext uri="{FF2B5EF4-FFF2-40B4-BE49-F238E27FC236}">
                <a16:creationId xmlns:a16="http://schemas.microsoft.com/office/drawing/2014/main" id="{65928972-E81B-D34E-94B8-31A14C5D78C4}"/>
              </a:ext>
            </a:extLst>
          </p:cNvPr>
          <p:cNvSpPr txBox="1"/>
          <p:nvPr/>
        </p:nvSpPr>
        <p:spPr>
          <a:xfrm>
            <a:off x="1693788" y="2158222"/>
            <a:ext cx="706513" cy="415498"/>
          </a:xfrm>
          <a:prstGeom prst="rect">
            <a:avLst/>
          </a:prstGeom>
          <a:noFill/>
        </p:spPr>
        <p:txBody>
          <a:bodyPr wrap="square" rtlCol="0">
            <a:spAutoFit/>
          </a:bodyPr>
          <a:lstStyle/>
          <a:p>
            <a:pPr algn="r"/>
            <a:r>
              <a:rPr lang="en-US" sz="2000" dirty="0"/>
              <a:t>22</a:t>
            </a:r>
          </a:p>
        </p:txBody>
      </p:sp>
      <p:sp>
        <p:nvSpPr>
          <p:cNvPr id="59" name="TextBox 58">
            <a:extLst>
              <a:ext uri="{FF2B5EF4-FFF2-40B4-BE49-F238E27FC236}">
                <a16:creationId xmlns:a16="http://schemas.microsoft.com/office/drawing/2014/main" id="{E2DDDF88-044F-844C-8EBE-282232D26A03}"/>
              </a:ext>
            </a:extLst>
          </p:cNvPr>
          <p:cNvSpPr txBox="1"/>
          <p:nvPr/>
        </p:nvSpPr>
        <p:spPr>
          <a:xfrm>
            <a:off x="1693788" y="2566702"/>
            <a:ext cx="706513" cy="415498"/>
          </a:xfrm>
          <a:prstGeom prst="rect">
            <a:avLst/>
          </a:prstGeom>
          <a:noFill/>
        </p:spPr>
        <p:txBody>
          <a:bodyPr wrap="square" rtlCol="0">
            <a:spAutoFit/>
          </a:bodyPr>
          <a:lstStyle/>
          <a:p>
            <a:pPr algn="r"/>
            <a:r>
              <a:rPr lang="en-US" sz="2000" dirty="0"/>
              <a:t>1</a:t>
            </a:r>
          </a:p>
        </p:txBody>
      </p:sp>
      <p:sp>
        <p:nvSpPr>
          <p:cNvPr id="60" name="TextBox 59">
            <a:extLst>
              <a:ext uri="{FF2B5EF4-FFF2-40B4-BE49-F238E27FC236}">
                <a16:creationId xmlns:a16="http://schemas.microsoft.com/office/drawing/2014/main" id="{B8355F9D-F8F5-8347-A029-37E731CAE84E}"/>
              </a:ext>
            </a:extLst>
          </p:cNvPr>
          <p:cNvSpPr txBox="1"/>
          <p:nvPr/>
        </p:nvSpPr>
        <p:spPr>
          <a:xfrm>
            <a:off x="1693788" y="2975181"/>
            <a:ext cx="706513" cy="415498"/>
          </a:xfrm>
          <a:prstGeom prst="rect">
            <a:avLst/>
          </a:prstGeom>
          <a:noFill/>
        </p:spPr>
        <p:txBody>
          <a:bodyPr wrap="square" rtlCol="0">
            <a:spAutoFit/>
          </a:bodyPr>
          <a:lstStyle/>
          <a:p>
            <a:pPr algn="r"/>
            <a:r>
              <a:rPr lang="en-US" sz="2000" dirty="0"/>
              <a:t>27.3</a:t>
            </a:r>
          </a:p>
        </p:txBody>
      </p:sp>
      <p:sp>
        <p:nvSpPr>
          <p:cNvPr id="61" name="TextBox 60">
            <a:extLst>
              <a:ext uri="{FF2B5EF4-FFF2-40B4-BE49-F238E27FC236}">
                <a16:creationId xmlns:a16="http://schemas.microsoft.com/office/drawing/2014/main" id="{6C64A56C-A9EA-354F-B1F0-D92C2CF85EB1}"/>
              </a:ext>
            </a:extLst>
          </p:cNvPr>
          <p:cNvSpPr txBox="1"/>
          <p:nvPr/>
        </p:nvSpPr>
        <p:spPr>
          <a:xfrm>
            <a:off x="1693788" y="3392917"/>
            <a:ext cx="706513" cy="415498"/>
          </a:xfrm>
          <a:prstGeom prst="rect">
            <a:avLst/>
          </a:prstGeom>
          <a:noFill/>
        </p:spPr>
        <p:txBody>
          <a:bodyPr wrap="square" rtlCol="0">
            <a:spAutoFit/>
          </a:bodyPr>
          <a:lstStyle/>
          <a:p>
            <a:pPr algn="r"/>
            <a:r>
              <a:rPr lang="en-US" sz="2000" dirty="0"/>
              <a:t>-13</a:t>
            </a:r>
          </a:p>
        </p:txBody>
      </p:sp>
      <p:cxnSp>
        <p:nvCxnSpPr>
          <p:cNvPr id="62" name="Straight Arrow Connector 61">
            <a:extLst>
              <a:ext uri="{FF2B5EF4-FFF2-40B4-BE49-F238E27FC236}">
                <a16:creationId xmlns:a16="http://schemas.microsoft.com/office/drawing/2014/main" id="{71C37BCE-7071-0346-834A-5CCE1CF6F218}"/>
              </a:ext>
            </a:extLst>
          </p:cNvPr>
          <p:cNvCxnSpPr>
            <a:cxnSpLocks/>
          </p:cNvCxnSpPr>
          <p:nvPr/>
        </p:nvCxnSpPr>
        <p:spPr>
          <a:xfrm flipV="1">
            <a:off x="2800350" y="2943498"/>
            <a:ext cx="2686050" cy="156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F484ACA6-7D68-FA49-B5CA-E4E71B4A9000}"/>
              </a:ext>
            </a:extLst>
          </p:cNvPr>
          <p:cNvSpPr txBox="1"/>
          <p:nvPr/>
        </p:nvSpPr>
        <p:spPr>
          <a:xfrm>
            <a:off x="1693788" y="3813133"/>
            <a:ext cx="706513" cy="400110"/>
          </a:xfrm>
          <a:prstGeom prst="rect">
            <a:avLst/>
          </a:prstGeom>
          <a:noFill/>
        </p:spPr>
        <p:txBody>
          <a:bodyPr wrap="square" rtlCol="0">
            <a:spAutoFit/>
          </a:bodyPr>
          <a:lstStyle/>
          <a:p>
            <a:pPr algn="r"/>
            <a:r>
              <a:rPr lang="en-US" sz="2000" dirty="0"/>
              <a:t>-123</a:t>
            </a:r>
          </a:p>
        </p:txBody>
      </p:sp>
      <p:sp>
        <p:nvSpPr>
          <p:cNvPr id="65" name="TextBox 64">
            <a:extLst>
              <a:ext uri="{FF2B5EF4-FFF2-40B4-BE49-F238E27FC236}">
                <a16:creationId xmlns:a16="http://schemas.microsoft.com/office/drawing/2014/main" id="{48A77793-82EB-DC46-9EE0-3FA7101BA03E}"/>
              </a:ext>
            </a:extLst>
          </p:cNvPr>
          <p:cNvSpPr txBox="1"/>
          <p:nvPr/>
        </p:nvSpPr>
        <p:spPr>
          <a:xfrm>
            <a:off x="1693788" y="4221613"/>
            <a:ext cx="706513" cy="415498"/>
          </a:xfrm>
          <a:prstGeom prst="rect">
            <a:avLst/>
          </a:prstGeom>
          <a:noFill/>
        </p:spPr>
        <p:txBody>
          <a:bodyPr wrap="square" rtlCol="0">
            <a:spAutoFit/>
          </a:bodyPr>
          <a:lstStyle/>
          <a:p>
            <a:pPr algn="r"/>
            <a:r>
              <a:rPr lang="en-US" sz="2000" dirty="0"/>
              <a:t>99</a:t>
            </a:r>
            <a:endParaRPr lang="en-US" sz="2100" dirty="0"/>
          </a:p>
        </p:txBody>
      </p:sp>
      <p:sp>
        <p:nvSpPr>
          <p:cNvPr id="66" name="TextBox 65">
            <a:extLst>
              <a:ext uri="{FF2B5EF4-FFF2-40B4-BE49-F238E27FC236}">
                <a16:creationId xmlns:a16="http://schemas.microsoft.com/office/drawing/2014/main" id="{65D23B42-FA82-9D47-9290-2B20C44D5826}"/>
              </a:ext>
            </a:extLst>
          </p:cNvPr>
          <p:cNvSpPr txBox="1"/>
          <p:nvPr/>
        </p:nvSpPr>
        <p:spPr>
          <a:xfrm>
            <a:off x="1693788" y="4639348"/>
            <a:ext cx="706513" cy="415498"/>
          </a:xfrm>
          <a:prstGeom prst="rect">
            <a:avLst/>
          </a:prstGeom>
          <a:noFill/>
        </p:spPr>
        <p:txBody>
          <a:bodyPr wrap="square" rtlCol="0">
            <a:spAutoFit/>
          </a:bodyPr>
          <a:lstStyle/>
          <a:p>
            <a:pPr algn="r"/>
            <a:r>
              <a:rPr lang="en-US" sz="2000" dirty="0"/>
              <a:t>-82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772F58-D557-764B-AE2A-78427C7663F2}"/>
                  </a:ext>
                </a:extLst>
              </p:cNvPr>
              <p:cNvSpPr txBox="1"/>
              <p:nvPr/>
            </p:nvSpPr>
            <p:spPr>
              <a:xfrm>
                <a:off x="3557878" y="2469589"/>
                <a:ext cx="1231556"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100" i="1" dirty="0">
                          <a:latin typeface="Cambria Math" panose="02040503050406030204" pitchFamily="18" charset="0"/>
                        </a:rPr>
                        <m:t>𝑎𝑟𝑔𝑚𝑎𝑥</m:t>
                      </m:r>
                    </m:oMath>
                  </m:oMathPara>
                </a14:m>
                <a:endParaRPr lang="en-US" sz="2100" dirty="0"/>
              </a:p>
            </p:txBody>
          </p:sp>
        </mc:Choice>
        <mc:Fallback xmlns="">
          <p:sp>
            <p:nvSpPr>
              <p:cNvPr id="7" name="TextBox 6">
                <a:extLst>
                  <a:ext uri="{FF2B5EF4-FFF2-40B4-BE49-F238E27FC236}">
                    <a16:creationId xmlns:a16="http://schemas.microsoft.com/office/drawing/2014/main" id="{8D772F58-D557-764B-AE2A-78427C7663F2}"/>
                  </a:ext>
                </a:extLst>
              </p:cNvPr>
              <p:cNvSpPr txBox="1">
                <a:spLocks noRot="1" noChangeAspect="1" noMove="1" noResize="1" noEditPoints="1" noAdjustHandles="1" noChangeArrowheads="1" noChangeShapeType="1" noTextEdit="1"/>
              </p:cNvSpPr>
              <p:nvPr/>
            </p:nvSpPr>
            <p:spPr>
              <a:xfrm>
                <a:off x="4743837" y="3292785"/>
                <a:ext cx="1561325" cy="523220"/>
              </a:xfrm>
              <a:prstGeom prst="rect">
                <a:avLst/>
              </a:prstGeom>
              <a:blipFill>
                <a:blip r:embed="rId4"/>
                <a:stretch>
                  <a:fillRect b="-9524"/>
                </a:stretch>
              </a:blipFill>
            </p:spPr>
            <p:txBody>
              <a:bodyPr/>
              <a:lstStyle/>
              <a:p>
                <a:r>
                  <a:rPr lang="en-US">
                    <a:noFill/>
                  </a:rPr>
                  <a:t> </a:t>
                </a:r>
              </a:p>
            </p:txBody>
          </p:sp>
        </mc:Fallback>
      </mc:AlternateContent>
      <p:sp>
        <p:nvSpPr>
          <p:cNvPr id="67" name="output">
            <a:extLst>
              <a:ext uri="{FF2B5EF4-FFF2-40B4-BE49-F238E27FC236}">
                <a16:creationId xmlns:a16="http://schemas.microsoft.com/office/drawing/2014/main" id="{55D5DF6C-EF86-534F-A4EE-3D47CE6BD2F0}"/>
              </a:ext>
            </a:extLst>
          </p:cNvPr>
          <p:cNvSpPr txBox="1"/>
          <p:nvPr/>
        </p:nvSpPr>
        <p:spPr>
          <a:xfrm>
            <a:off x="5601903" y="2789610"/>
            <a:ext cx="42800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pic>
        <p:nvPicPr>
          <p:cNvPr id="68" name="Picture 2" descr="mage result for dog">
            <a:extLst>
              <a:ext uri="{FF2B5EF4-FFF2-40B4-BE49-F238E27FC236}">
                <a16:creationId xmlns:a16="http://schemas.microsoft.com/office/drawing/2014/main" id="{D03C948E-64B7-214F-A31A-6B039DBC94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117" r="16599"/>
          <a:stretch/>
        </p:blipFill>
        <p:spPr bwMode="auto">
          <a:xfrm>
            <a:off x="7145197" y="4045371"/>
            <a:ext cx="1027253" cy="89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242239"/>
      </p:ext>
    </p:extLst>
  </p:cSld>
  <p:clrMapOvr>
    <a:masterClrMapping/>
  </p:clrMapOvr>
  <mc:AlternateContent xmlns:mc="http://schemas.openxmlformats.org/markup-compatibility/2006" xmlns:p14="http://schemas.microsoft.com/office/powerpoint/2010/main">
    <mc:Choice Requires="p14">
      <p:transition spd="slow" p14:dur="2000" advTm="56863"/>
    </mc:Choice>
    <mc:Fallback xmlns="">
      <p:transition spd="slow" advTm="5686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C2B8-1AAE-3840-B704-857E44B0E494}"/>
              </a:ext>
            </a:extLst>
          </p:cNvPr>
          <p:cNvSpPr>
            <a:spLocks noGrp="1"/>
          </p:cNvSpPr>
          <p:nvPr>
            <p:ph type="title"/>
          </p:nvPr>
        </p:nvSpPr>
        <p:spPr/>
        <p:txBody>
          <a:bodyPr/>
          <a:lstStyle/>
          <a:p>
            <a:r>
              <a:rPr lang="en-US" dirty="0"/>
              <a:t>Interpreting the weights</a:t>
            </a:r>
          </a:p>
        </p:txBody>
      </p:sp>
      <p:sp>
        <p:nvSpPr>
          <p:cNvPr id="3" name="Content Placeholder 2">
            <a:extLst>
              <a:ext uri="{FF2B5EF4-FFF2-40B4-BE49-F238E27FC236}">
                <a16:creationId xmlns:a16="http://schemas.microsoft.com/office/drawing/2014/main" id="{36D7987D-3819-C54B-98DF-71AD4CFEA437}"/>
              </a:ext>
            </a:extLst>
          </p:cNvPr>
          <p:cNvSpPr>
            <a:spLocks noGrp="1"/>
          </p:cNvSpPr>
          <p:nvPr>
            <p:ph idx="1"/>
          </p:nvPr>
        </p:nvSpPr>
        <p:spPr>
          <a:xfrm>
            <a:off x="457202" y="685800"/>
            <a:ext cx="8381998" cy="3908825"/>
          </a:xfrm>
        </p:spPr>
        <p:txBody>
          <a:bodyPr/>
          <a:lstStyle/>
          <a:p>
            <a:r>
              <a:rPr lang="en-US" sz="2400" dirty="0"/>
              <a:t>Assume our weights are trained on the CIFAR 10 dataset with </a:t>
            </a:r>
            <a:r>
              <a:rPr lang="en-US" sz="2400" dirty="0">
                <a:solidFill>
                  <a:srgbClr val="850000"/>
                </a:solidFill>
              </a:rPr>
              <a:t>raw pixels</a:t>
            </a:r>
            <a:r>
              <a:rPr lang="en-US" sz="2400" dirty="0"/>
              <a:t>:</a:t>
            </a:r>
          </a:p>
        </p:txBody>
      </p:sp>
      <p:pic>
        <p:nvPicPr>
          <p:cNvPr id="7" name="Picture 6" descr="A picture containing room, board, white&#10;&#10;Description automatically generated">
            <a:extLst>
              <a:ext uri="{FF2B5EF4-FFF2-40B4-BE49-F238E27FC236}">
                <a16:creationId xmlns:a16="http://schemas.microsoft.com/office/drawing/2014/main" id="{F52A3DB6-34F4-3845-B97A-D182DCBF6A78}"/>
              </a:ext>
            </a:extLst>
          </p:cNvPr>
          <p:cNvPicPr>
            <a:picLocks noChangeAspect="1"/>
          </p:cNvPicPr>
          <p:nvPr/>
        </p:nvPicPr>
        <p:blipFill>
          <a:blip r:embed="rId2"/>
          <a:stretch>
            <a:fillRect/>
          </a:stretch>
        </p:blipFill>
        <p:spPr>
          <a:xfrm>
            <a:off x="2089378" y="1460897"/>
            <a:ext cx="4667250" cy="3476625"/>
          </a:xfrm>
          <a:prstGeom prst="rect">
            <a:avLst/>
          </a:prstGeom>
        </p:spPr>
      </p:pic>
    </p:spTree>
    <p:extLst>
      <p:ext uri="{BB962C8B-B14F-4D97-AF65-F5344CB8AC3E}">
        <p14:creationId xmlns:p14="http://schemas.microsoft.com/office/powerpoint/2010/main" val="1607874849"/>
      </p:ext>
    </p:extLst>
  </p:cSld>
  <p:clrMapOvr>
    <a:masterClrMapping/>
  </p:clrMapOvr>
  <mc:AlternateContent xmlns:mc="http://schemas.openxmlformats.org/markup-compatibility/2006" xmlns:p14="http://schemas.microsoft.com/office/powerpoint/2010/main">
    <mc:Choice Requires="p14">
      <p:transition spd="slow" p14:dur="2000" advTm="46253"/>
    </mc:Choice>
    <mc:Fallback xmlns="">
      <p:transition spd="slow" advTm="4625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C2B8-1AAE-3840-B704-857E44B0E494}"/>
              </a:ext>
            </a:extLst>
          </p:cNvPr>
          <p:cNvSpPr>
            <a:spLocks noGrp="1"/>
          </p:cNvSpPr>
          <p:nvPr>
            <p:ph type="title"/>
          </p:nvPr>
        </p:nvSpPr>
        <p:spPr/>
        <p:txBody>
          <a:bodyPr/>
          <a:lstStyle/>
          <a:p>
            <a:r>
              <a:rPr lang="en-US" sz="3200" dirty="0"/>
              <a:t>Interpreting the weights </a:t>
            </a:r>
            <a:r>
              <a:rPr lang="en-US" sz="3200" dirty="0">
                <a:solidFill>
                  <a:srgbClr val="850000"/>
                </a:solidFill>
              </a:rPr>
              <a:t>as templates</a:t>
            </a:r>
          </a:p>
        </p:txBody>
      </p:sp>
      <p:sp>
        <p:nvSpPr>
          <p:cNvPr id="3" name="Content Placeholder 2">
            <a:extLst>
              <a:ext uri="{FF2B5EF4-FFF2-40B4-BE49-F238E27FC236}">
                <a16:creationId xmlns:a16="http://schemas.microsoft.com/office/drawing/2014/main" id="{36D7987D-3819-C54B-98DF-71AD4CFEA437}"/>
              </a:ext>
            </a:extLst>
          </p:cNvPr>
          <p:cNvSpPr>
            <a:spLocks noGrp="1"/>
          </p:cNvSpPr>
          <p:nvPr>
            <p:ph idx="1"/>
          </p:nvPr>
        </p:nvSpPr>
        <p:spPr>
          <a:xfrm>
            <a:off x="476250" y="742950"/>
            <a:ext cx="7912555" cy="3394472"/>
          </a:xfrm>
        </p:spPr>
        <p:txBody>
          <a:bodyPr/>
          <a:lstStyle/>
          <a:p>
            <a:pPr marL="0" indent="0">
              <a:buNone/>
            </a:pPr>
            <a:r>
              <a:rPr lang="en-US" sz="2800" dirty="0">
                <a:latin typeface="Lantinghei TC Extralight" panose="03000509000000000000" pitchFamily="66" charset="-120"/>
                <a:ea typeface="Lantinghei TC Extralight" panose="03000509000000000000" pitchFamily="66" charset="-120"/>
              </a:rPr>
              <a:t>Let us look at each row of the weight matrix</a:t>
            </a:r>
          </a:p>
        </p:txBody>
      </p:sp>
      <p:sp>
        <p:nvSpPr>
          <p:cNvPr id="8" name="Rectangle 7">
            <a:extLst>
              <a:ext uri="{FF2B5EF4-FFF2-40B4-BE49-F238E27FC236}">
                <a16:creationId xmlns:a16="http://schemas.microsoft.com/office/drawing/2014/main" id="{27E73192-C70D-8E42-8F8A-11EEF6BAF4C8}"/>
              </a:ext>
            </a:extLst>
          </p:cNvPr>
          <p:cNvSpPr/>
          <p:nvPr/>
        </p:nvSpPr>
        <p:spPr>
          <a:xfrm rot="5400000">
            <a:off x="1970341" y="2643577"/>
            <a:ext cx="298106" cy="3283956"/>
          </a:xfrm>
          <a:prstGeom prst="rect">
            <a:avLst/>
          </a:prstGeom>
          <a:solidFill>
            <a:srgbClr val="D9D9D9"/>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9" name="Rectangle 8">
            <a:extLst>
              <a:ext uri="{FF2B5EF4-FFF2-40B4-BE49-F238E27FC236}">
                <a16:creationId xmlns:a16="http://schemas.microsoft.com/office/drawing/2014/main" id="{F49F95D5-C0DA-F847-A28D-75C7C511CAD4}"/>
              </a:ext>
            </a:extLst>
          </p:cNvPr>
          <p:cNvSpPr/>
          <p:nvPr/>
        </p:nvSpPr>
        <p:spPr>
          <a:xfrm rot="5400000">
            <a:off x="1970341" y="2941684"/>
            <a:ext cx="298106" cy="3283956"/>
          </a:xfrm>
          <a:prstGeom prst="rect">
            <a:avLst/>
          </a:prstGeom>
          <a:solidFill>
            <a:srgbClr val="F8964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0" name="Rectangle 9">
            <a:extLst>
              <a:ext uri="{FF2B5EF4-FFF2-40B4-BE49-F238E27FC236}">
                <a16:creationId xmlns:a16="http://schemas.microsoft.com/office/drawing/2014/main" id="{D92BDDFA-1E69-E94E-B96A-60593F5AC346}"/>
              </a:ext>
            </a:extLst>
          </p:cNvPr>
          <p:cNvSpPr/>
          <p:nvPr/>
        </p:nvSpPr>
        <p:spPr>
          <a:xfrm rot="5400000">
            <a:off x="1970341" y="2345470"/>
            <a:ext cx="298106" cy="3283956"/>
          </a:xfrm>
          <a:prstGeom prst="rect">
            <a:avLst/>
          </a:prstGeom>
          <a:solidFill>
            <a:srgbClr val="40404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1" name="Rectangle 10">
            <a:extLst>
              <a:ext uri="{FF2B5EF4-FFF2-40B4-BE49-F238E27FC236}">
                <a16:creationId xmlns:a16="http://schemas.microsoft.com/office/drawing/2014/main" id="{F353BC4F-1337-3A47-9E67-24353B4A7580}"/>
              </a:ext>
            </a:extLst>
          </p:cNvPr>
          <p:cNvSpPr/>
          <p:nvPr/>
        </p:nvSpPr>
        <p:spPr>
          <a:xfrm rot="5400000">
            <a:off x="1970341" y="2048516"/>
            <a:ext cx="298106" cy="3283956"/>
          </a:xfrm>
          <a:prstGeom prst="rect">
            <a:avLst/>
          </a:prstGeom>
          <a:solidFill>
            <a:srgbClr val="604A7B"/>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2" name="Rectangle 11">
            <a:extLst>
              <a:ext uri="{FF2B5EF4-FFF2-40B4-BE49-F238E27FC236}">
                <a16:creationId xmlns:a16="http://schemas.microsoft.com/office/drawing/2014/main" id="{E6CE244E-73AF-4845-B88E-FA0FCB40ED43}"/>
              </a:ext>
            </a:extLst>
          </p:cNvPr>
          <p:cNvSpPr/>
          <p:nvPr/>
        </p:nvSpPr>
        <p:spPr>
          <a:xfrm rot="5400000">
            <a:off x="1970341" y="1750409"/>
            <a:ext cx="298106" cy="3283956"/>
          </a:xfrm>
          <a:prstGeom prst="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3" name="Rectangle 12">
            <a:extLst>
              <a:ext uri="{FF2B5EF4-FFF2-40B4-BE49-F238E27FC236}">
                <a16:creationId xmlns:a16="http://schemas.microsoft.com/office/drawing/2014/main" id="{807403E2-1AC2-6845-830F-439ECA9F116A}"/>
              </a:ext>
            </a:extLst>
          </p:cNvPr>
          <p:cNvSpPr/>
          <p:nvPr/>
        </p:nvSpPr>
        <p:spPr>
          <a:xfrm rot="5400000">
            <a:off x="1970341" y="1153619"/>
            <a:ext cx="298106" cy="3283956"/>
          </a:xfrm>
          <a:prstGeom prst="rect">
            <a:avLst/>
          </a:prstGeom>
          <a:solidFill>
            <a:srgbClr val="6F30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4" name="Rectangle 13">
            <a:extLst>
              <a:ext uri="{FF2B5EF4-FFF2-40B4-BE49-F238E27FC236}">
                <a16:creationId xmlns:a16="http://schemas.microsoft.com/office/drawing/2014/main" id="{A642FDCD-3436-8041-946C-98A0123E5D00}"/>
              </a:ext>
            </a:extLst>
          </p:cNvPr>
          <p:cNvSpPr/>
          <p:nvPr/>
        </p:nvSpPr>
        <p:spPr>
          <a:xfrm rot="5400000">
            <a:off x="1970341" y="1451726"/>
            <a:ext cx="298106" cy="3283956"/>
          </a:xfrm>
          <a:prstGeom prst="rect">
            <a:avLst/>
          </a:prstGeom>
          <a:solidFill>
            <a:srgbClr val="FF25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5" name="Rectangle 14">
            <a:extLst>
              <a:ext uri="{FF2B5EF4-FFF2-40B4-BE49-F238E27FC236}">
                <a16:creationId xmlns:a16="http://schemas.microsoft.com/office/drawing/2014/main" id="{DC02107B-7ACF-9447-84F9-CAF250A7D3B2}"/>
              </a:ext>
            </a:extLst>
          </p:cNvPr>
          <p:cNvSpPr/>
          <p:nvPr/>
        </p:nvSpPr>
        <p:spPr>
          <a:xfrm rot="5400000">
            <a:off x="1970341" y="855512"/>
            <a:ext cx="298106" cy="3283956"/>
          </a:xfrm>
          <a:prstGeom prst="rect">
            <a:avLst/>
          </a:prstGeom>
          <a:solidFill>
            <a:srgbClr val="8064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6" name="Rectangle 15">
            <a:extLst>
              <a:ext uri="{FF2B5EF4-FFF2-40B4-BE49-F238E27FC236}">
                <a16:creationId xmlns:a16="http://schemas.microsoft.com/office/drawing/2014/main" id="{F88F5B16-F829-2143-8A54-5289D528B817}"/>
              </a:ext>
            </a:extLst>
          </p:cNvPr>
          <p:cNvSpPr/>
          <p:nvPr/>
        </p:nvSpPr>
        <p:spPr>
          <a:xfrm rot="5400000">
            <a:off x="1970341" y="558557"/>
            <a:ext cx="298106" cy="3283956"/>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7" name="Rectangle 16">
            <a:extLst>
              <a:ext uri="{FF2B5EF4-FFF2-40B4-BE49-F238E27FC236}">
                <a16:creationId xmlns:a16="http://schemas.microsoft.com/office/drawing/2014/main" id="{1FA6DB8E-E95A-814D-8D11-8D1A41D2B1D6}"/>
              </a:ext>
            </a:extLst>
          </p:cNvPr>
          <p:cNvSpPr/>
          <p:nvPr/>
        </p:nvSpPr>
        <p:spPr>
          <a:xfrm rot="5400000">
            <a:off x="1970341" y="260450"/>
            <a:ext cx="298106" cy="3283956"/>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 name="TextBox 3">
            <a:extLst>
              <a:ext uri="{FF2B5EF4-FFF2-40B4-BE49-F238E27FC236}">
                <a16:creationId xmlns:a16="http://schemas.microsoft.com/office/drawing/2014/main" id="{8708B985-F8D3-C14C-A287-6CA29DECFBB8}"/>
              </a:ext>
            </a:extLst>
          </p:cNvPr>
          <p:cNvSpPr txBox="1"/>
          <p:nvPr/>
        </p:nvSpPr>
        <p:spPr>
          <a:xfrm>
            <a:off x="5674897" y="5314950"/>
            <a:ext cx="1527982" cy="3323987"/>
          </a:xfrm>
          <a:prstGeom prst="rect">
            <a:avLst/>
          </a:prstGeom>
          <a:noFill/>
        </p:spPr>
        <p:txBody>
          <a:bodyPr wrap="none" rtlCol="0">
            <a:spAutoFit/>
          </a:bodyPr>
          <a:lstStyle/>
          <a:p>
            <a:r>
              <a:rPr lang="en-US" sz="2100" dirty="0"/>
              <a:t>Dog</a:t>
            </a:r>
          </a:p>
          <a:p>
            <a:r>
              <a:rPr lang="en-US" sz="2100" dirty="0"/>
              <a:t>Cat</a:t>
            </a:r>
          </a:p>
          <a:p>
            <a:r>
              <a:rPr lang="en-US" sz="2100" dirty="0"/>
              <a:t>Bird</a:t>
            </a:r>
          </a:p>
          <a:p>
            <a:r>
              <a:rPr lang="en-US" sz="2100" dirty="0" err="1"/>
              <a:t>Airplace</a:t>
            </a:r>
            <a:endParaRPr lang="en-US" sz="2100" dirty="0"/>
          </a:p>
          <a:p>
            <a:r>
              <a:rPr lang="en-US" sz="2100" dirty="0"/>
              <a:t>Automobile</a:t>
            </a:r>
          </a:p>
          <a:p>
            <a:r>
              <a:rPr lang="en-US" sz="2100" dirty="0"/>
              <a:t>Deer</a:t>
            </a:r>
          </a:p>
          <a:p>
            <a:r>
              <a:rPr lang="en-US" sz="2100" dirty="0"/>
              <a:t>Frog</a:t>
            </a:r>
          </a:p>
          <a:p>
            <a:r>
              <a:rPr lang="en-US" sz="2100" dirty="0"/>
              <a:t>Horse</a:t>
            </a:r>
          </a:p>
          <a:p>
            <a:r>
              <a:rPr lang="en-US" sz="2100" dirty="0"/>
              <a:t>Ship</a:t>
            </a:r>
          </a:p>
          <a:p>
            <a:r>
              <a:rPr lang="en-US" sz="2100" dirty="0"/>
              <a:t>truck</a:t>
            </a:r>
          </a:p>
        </p:txBody>
      </p:sp>
      <p:sp>
        <p:nvSpPr>
          <p:cNvPr id="18" name="Rectangle 17">
            <a:extLst>
              <a:ext uri="{FF2B5EF4-FFF2-40B4-BE49-F238E27FC236}">
                <a16:creationId xmlns:a16="http://schemas.microsoft.com/office/drawing/2014/main" id="{1A13D184-3104-4E4A-AA24-67115FC2C1CD}"/>
              </a:ext>
            </a:extLst>
          </p:cNvPr>
          <p:cNvSpPr/>
          <p:nvPr/>
        </p:nvSpPr>
        <p:spPr>
          <a:xfrm rot="5400000">
            <a:off x="6236376" y="773648"/>
            <a:ext cx="298106" cy="3283956"/>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cxnSp>
        <p:nvCxnSpPr>
          <p:cNvPr id="19" name="Curved Connector 18">
            <a:extLst>
              <a:ext uri="{FF2B5EF4-FFF2-40B4-BE49-F238E27FC236}">
                <a16:creationId xmlns:a16="http://schemas.microsoft.com/office/drawing/2014/main" id="{A7110D4F-39CC-2447-9ADA-A13E938C19D9}"/>
              </a:ext>
            </a:extLst>
          </p:cNvPr>
          <p:cNvCxnSpPr>
            <a:stCxn id="17" idx="0"/>
            <a:endCxn id="18" idx="2"/>
          </p:cNvCxnSpPr>
          <p:nvPr/>
        </p:nvCxnSpPr>
        <p:spPr>
          <a:xfrm>
            <a:off x="3761372" y="1902428"/>
            <a:ext cx="982079" cy="514350"/>
          </a:xfrm>
          <a:prstGeom prst="curvedConnector3">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B67231D-3B0E-B843-979E-90B589193C57}"/>
              </a:ext>
            </a:extLst>
          </p:cNvPr>
          <p:cNvSpPr txBox="1"/>
          <p:nvPr/>
        </p:nvSpPr>
        <p:spPr>
          <a:xfrm>
            <a:off x="7200901" y="2599389"/>
            <a:ext cx="1064715" cy="415498"/>
          </a:xfrm>
          <a:prstGeom prst="rect">
            <a:avLst/>
          </a:prstGeom>
          <a:noFill/>
        </p:spPr>
        <p:txBody>
          <a:bodyPr wrap="none" rtlCol="0">
            <a:spAutoFit/>
          </a:bodyPr>
          <a:lstStyle/>
          <a:p>
            <a:r>
              <a:rPr lang="en-US" sz="2100" dirty="0">
                <a:solidFill>
                  <a:srgbClr val="4F81BD"/>
                </a:solidFill>
              </a:rPr>
              <a:t>1x3072</a:t>
            </a:r>
          </a:p>
        </p:txBody>
      </p:sp>
    </p:spTree>
    <p:extLst>
      <p:ext uri="{BB962C8B-B14F-4D97-AF65-F5344CB8AC3E}">
        <p14:creationId xmlns:p14="http://schemas.microsoft.com/office/powerpoint/2010/main" val="1765856942"/>
      </p:ext>
    </p:extLst>
  </p:cSld>
  <p:clrMapOvr>
    <a:masterClrMapping/>
  </p:clrMapOvr>
  <mc:AlternateContent xmlns:mc="http://schemas.openxmlformats.org/markup-compatibility/2006" xmlns:p14="http://schemas.microsoft.com/office/powerpoint/2010/main">
    <mc:Choice Requires="p14">
      <p:transition spd="slow" p14:dur="2000" advTm="21353"/>
    </mc:Choice>
    <mc:Fallback xmlns="">
      <p:transition spd="slow" advTm="2135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C2B8-1AAE-3840-B704-857E44B0E494}"/>
              </a:ext>
            </a:extLst>
          </p:cNvPr>
          <p:cNvSpPr>
            <a:spLocks noGrp="1"/>
          </p:cNvSpPr>
          <p:nvPr>
            <p:ph type="title"/>
          </p:nvPr>
        </p:nvSpPr>
        <p:spPr/>
        <p:txBody>
          <a:bodyPr/>
          <a:lstStyle/>
          <a:p>
            <a:r>
              <a:rPr lang="en-US" sz="3200" dirty="0"/>
              <a:t>Interpreting the weights </a:t>
            </a:r>
            <a:r>
              <a:rPr lang="en-US" sz="3200" dirty="0">
                <a:solidFill>
                  <a:srgbClr val="850000"/>
                </a:solidFill>
              </a:rPr>
              <a:t>as templates</a:t>
            </a:r>
          </a:p>
        </p:txBody>
      </p:sp>
      <p:sp>
        <p:nvSpPr>
          <p:cNvPr id="3" name="Content Placeholder 2">
            <a:extLst>
              <a:ext uri="{FF2B5EF4-FFF2-40B4-BE49-F238E27FC236}">
                <a16:creationId xmlns:a16="http://schemas.microsoft.com/office/drawing/2014/main" id="{36D7987D-3819-C54B-98DF-71AD4CFEA437}"/>
              </a:ext>
            </a:extLst>
          </p:cNvPr>
          <p:cNvSpPr>
            <a:spLocks noGrp="1"/>
          </p:cNvSpPr>
          <p:nvPr>
            <p:ph idx="1"/>
          </p:nvPr>
        </p:nvSpPr>
        <p:spPr>
          <a:xfrm>
            <a:off x="476250" y="742950"/>
            <a:ext cx="7912555" cy="3394472"/>
          </a:xfrm>
        </p:spPr>
        <p:txBody>
          <a:bodyPr/>
          <a:lstStyle/>
          <a:p>
            <a:pPr marL="0" indent="0">
              <a:buNone/>
            </a:pPr>
            <a:r>
              <a:rPr lang="en-US" sz="2400" dirty="0">
                <a:latin typeface="Lantinghei TC Extralight" panose="03000509000000000000" pitchFamily="66" charset="-120"/>
                <a:ea typeface="Lantinghei TC Extralight" panose="03000509000000000000" pitchFamily="66" charset="-120"/>
              </a:rPr>
              <a:t>We can reshape the vector back in to the shape of an image</a:t>
            </a:r>
          </a:p>
        </p:txBody>
      </p:sp>
      <p:sp>
        <p:nvSpPr>
          <p:cNvPr id="8" name="Rectangle 7">
            <a:extLst>
              <a:ext uri="{FF2B5EF4-FFF2-40B4-BE49-F238E27FC236}">
                <a16:creationId xmlns:a16="http://schemas.microsoft.com/office/drawing/2014/main" id="{27E73192-C70D-8E42-8F8A-11EEF6BAF4C8}"/>
              </a:ext>
            </a:extLst>
          </p:cNvPr>
          <p:cNvSpPr/>
          <p:nvPr/>
        </p:nvSpPr>
        <p:spPr>
          <a:xfrm rot="5400000">
            <a:off x="1970341" y="2643577"/>
            <a:ext cx="298106" cy="3283956"/>
          </a:xfrm>
          <a:prstGeom prst="rect">
            <a:avLst/>
          </a:prstGeom>
          <a:solidFill>
            <a:srgbClr val="D9D9D9"/>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9" name="Rectangle 8">
            <a:extLst>
              <a:ext uri="{FF2B5EF4-FFF2-40B4-BE49-F238E27FC236}">
                <a16:creationId xmlns:a16="http://schemas.microsoft.com/office/drawing/2014/main" id="{F49F95D5-C0DA-F847-A28D-75C7C511CAD4}"/>
              </a:ext>
            </a:extLst>
          </p:cNvPr>
          <p:cNvSpPr/>
          <p:nvPr/>
        </p:nvSpPr>
        <p:spPr>
          <a:xfrm rot="5400000">
            <a:off x="1970341" y="2941684"/>
            <a:ext cx="298106" cy="3283956"/>
          </a:xfrm>
          <a:prstGeom prst="rect">
            <a:avLst/>
          </a:prstGeom>
          <a:solidFill>
            <a:srgbClr val="F8964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0" name="Rectangle 9">
            <a:extLst>
              <a:ext uri="{FF2B5EF4-FFF2-40B4-BE49-F238E27FC236}">
                <a16:creationId xmlns:a16="http://schemas.microsoft.com/office/drawing/2014/main" id="{D92BDDFA-1E69-E94E-B96A-60593F5AC346}"/>
              </a:ext>
            </a:extLst>
          </p:cNvPr>
          <p:cNvSpPr/>
          <p:nvPr/>
        </p:nvSpPr>
        <p:spPr>
          <a:xfrm rot="5400000">
            <a:off x="1970341" y="2345470"/>
            <a:ext cx="298106" cy="3283956"/>
          </a:xfrm>
          <a:prstGeom prst="rect">
            <a:avLst/>
          </a:prstGeom>
          <a:solidFill>
            <a:srgbClr val="40404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1" name="Rectangle 10">
            <a:extLst>
              <a:ext uri="{FF2B5EF4-FFF2-40B4-BE49-F238E27FC236}">
                <a16:creationId xmlns:a16="http://schemas.microsoft.com/office/drawing/2014/main" id="{F353BC4F-1337-3A47-9E67-24353B4A7580}"/>
              </a:ext>
            </a:extLst>
          </p:cNvPr>
          <p:cNvSpPr/>
          <p:nvPr/>
        </p:nvSpPr>
        <p:spPr>
          <a:xfrm rot="5400000">
            <a:off x="1970341" y="2048516"/>
            <a:ext cx="298106" cy="3283956"/>
          </a:xfrm>
          <a:prstGeom prst="rect">
            <a:avLst/>
          </a:prstGeom>
          <a:solidFill>
            <a:srgbClr val="604A7B"/>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2" name="Rectangle 11">
            <a:extLst>
              <a:ext uri="{FF2B5EF4-FFF2-40B4-BE49-F238E27FC236}">
                <a16:creationId xmlns:a16="http://schemas.microsoft.com/office/drawing/2014/main" id="{E6CE244E-73AF-4845-B88E-FA0FCB40ED43}"/>
              </a:ext>
            </a:extLst>
          </p:cNvPr>
          <p:cNvSpPr/>
          <p:nvPr/>
        </p:nvSpPr>
        <p:spPr>
          <a:xfrm rot="5400000">
            <a:off x="1970341" y="1750409"/>
            <a:ext cx="298106" cy="3283956"/>
          </a:xfrm>
          <a:prstGeom prst="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3" name="Rectangle 12">
            <a:extLst>
              <a:ext uri="{FF2B5EF4-FFF2-40B4-BE49-F238E27FC236}">
                <a16:creationId xmlns:a16="http://schemas.microsoft.com/office/drawing/2014/main" id="{807403E2-1AC2-6845-830F-439ECA9F116A}"/>
              </a:ext>
            </a:extLst>
          </p:cNvPr>
          <p:cNvSpPr/>
          <p:nvPr/>
        </p:nvSpPr>
        <p:spPr>
          <a:xfrm rot="5400000">
            <a:off x="1970341" y="1153619"/>
            <a:ext cx="298106" cy="3283956"/>
          </a:xfrm>
          <a:prstGeom prst="rect">
            <a:avLst/>
          </a:prstGeom>
          <a:solidFill>
            <a:srgbClr val="6F30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4" name="Rectangle 13">
            <a:extLst>
              <a:ext uri="{FF2B5EF4-FFF2-40B4-BE49-F238E27FC236}">
                <a16:creationId xmlns:a16="http://schemas.microsoft.com/office/drawing/2014/main" id="{A642FDCD-3436-8041-946C-98A0123E5D00}"/>
              </a:ext>
            </a:extLst>
          </p:cNvPr>
          <p:cNvSpPr/>
          <p:nvPr/>
        </p:nvSpPr>
        <p:spPr>
          <a:xfrm rot="5400000">
            <a:off x="1970341" y="1451726"/>
            <a:ext cx="298106" cy="3283956"/>
          </a:xfrm>
          <a:prstGeom prst="rect">
            <a:avLst/>
          </a:prstGeom>
          <a:solidFill>
            <a:srgbClr val="FF25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5" name="Rectangle 14">
            <a:extLst>
              <a:ext uri="{FF2B5EF4-FFF2-40B4-BE49-F238E27FC236}">
                <a16:creationId xmlns:a16="http://schemas.microsoft.com/office/drawing/2014/main" id="{DC02107B-7ACF-9447-84F9-CAF250A7D3B2}"/>
              </a:ext>
            </a:extLst>
          </p:cNvPr>
          <p:cNvSpPr/>
          <p:nvPr/>
        </p:nvSpPr>
        <p:spPr>
          <a:xfrm rot="5400000">
            <a:off x="1970341" y="855512"/>
            <a:ext cx="298106" cy="3283956"/>
          </a:xfrm>
          <a:prstGeom prst="rect">
            <a:avLst/>
          </a:prstGeom>
          <a:solidFill>
            <a:srgbClr val="8064A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6" name="Rectangle 15">
            <a:extLst>
              <a:ext uri="{FF2B5EF4-FFF2-40B4-BE49-F238E27FC236}">
                <a16:creationId xmlns:a16="http://schemas.microsoft.com/office/drawing/2014/main" id="{F88F5B16-F829-2143-8A54-5289D528B817}"/>
              </a:ext>
            </a:extLst>
          </p:cNvPr>
          <p:cNvSpPr/>
          <p:nvPr/>
        </p:nvSpPr>
        <p:spPr>
          <a:xfrm rot="5400000">
            <a:off x="1970341" y="558557"/>
            <a:ext cx="298106" cy="3283956"/>
          </a:xfrm>
          <a:prstGeom prst="rect">
            <a:avLst/>
          </a:prstGeom>
          <a:solidFill>
            <a:srgbClr val="C0504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7" name="Rectangle 16">
            <a:extLst>
              <a:ext uri="{FF2B5EF4-FFF2-40B4-BE49-F238E27FC236}">
                <a16:creationId xmlns:a16="http://schemas.microsoft.com/office/drawing/2014/main" id="{1FA6DB8E-E95A-814D-8D11-8D1A41D2B1D6}"/>
              </a:ext>
            </a:extLst>
          </p:cNvPr>
          <p:cNvSpPr/>
          <p:nvPr/>
        </p:nvSpPr>
        <p:spPr>
          <a:xfrm rot="5400000">
            <a:off x="1970341" y="260450"/>
            <a:ext cx="298106" cy="3283956"/>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4" name="TextBox 3">
            <a:extLst>
              <a:ext uri="{FF2B5EF4-FFF2-40B4-BE49-F238E27FC236}">
                <a16:creationId xmlns:a16="http://schemas.microsoft.com/office/drawing/2014/main" id="{8708B985-F8D3-C14C-A287-6CA29DECFBB8}"/>
              </a:ext>
            </a:extLst>
          </p:cNvPr>
          <p:cNvSpPr txBox="1"/>
          <p:nvPr/>
        </p:nvSpPr>
        <p:spPr>
          <a:xfrm>
            <a:off x="5674897" y="5314950"/>
            <a:ext cx="1527982" cy="3323987"/>
          </a:xfrm>
          <a:prstGeom prst="rect">
            <a:avLst/>
          </a:prstGeom>
          <a:noFill/>
        </p:spPr>
        <p:txBody>
          <a:bodyPr wrap="none" rtlCol="0">
            <a:spAutoFit/>
          </a:bodyPr>
          <a:lstStyle/>
          <a:p>
            <a:r>
              <a:rPr lang="en-US" sz="2100" dirty="0"/>
              <a:t>Dog</a:t>
            </a:r>
          </a:p>
          <a:p>
            <a:r>
              <a:rPr lang="en-US" sz="2100" dirty="0"/>
              <a:t>Cat</a:t>
            </a:r>
          </a:p>
          <a:p>
            <a:r>
              <a:rPr lang="en-US" sz="2100" dirty="0"/>
              <a:t>Bird</a:t>
            </a:r>
          </a:p>
          <a:p>
            <a:r>
              <a:rPr lang="en-US" sz="2100" dirty="0" err="1"/>
              <a:t>Airplace</a:t>
            </a:r>
            <a:endParaRPr lang="en-US" sz="2100" dirty="0"/>
          </a:p>
          <a:p>
            <a:r>
              <a:rPr lang="en-US" sz="2100" dirty="0"/>
              <a:t>Automobile</a:t>
            </a:r>
          </a:p>
          <a:p>
            <a:r>
              <a:rPr lang="en-US" sz="2100" dirty="0"/>
              <a:t>Deer</a:t>
            </a:r>
          </a:p>
          <a:p>
            <a:r>
              <a:rPr lang="en-US" sz="2100" dirty="0"/>
              <a:t>Frog</a:t>
            </a:r>
          </a:p>
          <a:p>
            <a:r>
              <a:rPr lang="en-US" sz="2100" dirty="0"/>
              <a:t>Horse</a:t>
            </a:r>
          </a:p>
          <a:p>
            <a:r>
              <a:rPr lang="en-US" sz="2100" dirty="0"/>
              <a:t>Ship</a:t>
            </a:r>
          </a:p>
          <a:p>
            <a:r>
              <a:rPr lang="en-US" sz="2100" dirty="0"/>
              <a:t>truck</a:t>
            </a:r>
          </a:p>
        </p:txBody>
      </p:sp>
      <p:sp>
        <p:nvSpPr>
          <p:cNvPr id="18" name="Rectangle 17">
            <a:extLst>
              <a:ext uri="{FF2B5EF4-FFF2-40B4-BE49-F238E27FC236}">
                <a16:creationId xmlns:a16="http://schemas.microsoft.com/office/drawing/2014/main" id="{1A13D184-3104-4E4A-AA24-67115FC2C1CD}"/>
              </a:ext>
            </a:extLst>
          </p:cNvPr>
          <p:cNvSpPr/>
          <p:nvPr/>
        </p:nvSpPr>
        <p:spPr>
          <a:xfrm rot="5400000">
            <a:off x="6236376" y="773648"/>
            <a:ext cx="298106" cy="3283956"/>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cxnSp>
        <p:nvCxnSpPr>
          <p:cNvPr id="19" name="Curved Connector 18">
            <a:extLst>
              <a:ext uri="{FF2B5EF4-FFF2-40B4-BE49-F238E27FC236}">
                <a16:creationId xmlns:a16="http://schemas.microsoft.com/office/drawing/2014/main" id="{A7110D4F-39CC-2447-9ADA-A13E938C19D9}"/>
              </a:ext>
            </a:extLst>
          </p:cNvPr>
          <p:cNvCxnSpPr>
            <a:stCxn id="17" idx="0"/>
            <a:endCxn id="18" idx="2"/>
          </p:cNvCxnSpPr>
          <p:nvPr/>
        </p:nvCxnSpPr>
        <p:spPr>
          <a:xfrm>
            <a:off x="3761372" y="1902428"/>
            <a:ext cx="982079" cy="514350"/>
          </a:xfrm>
          <a:prstGeom prst="curvedConnector3">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B67231D-3B0E-B843-979E-90B589193C57}"/>
              </a:ext>
            </a:extLst>
          </p:cNvPr>
          <p:cNvSpPr txBox="1"/>
          <p:nvPr/>
        </p:nvSpPr>
        <p:spPr>
          <a:xfrm>
            <a:off x="7200901" y="2599389"/>
            <a:ext cx="1064715" cy="415498"/>
          </a:xfrm>
          <a:prstGeom prst="rect">
            <a:avLst/>
          </a:prstGeom>
          <a:noFill/>
        </p:spPr>
        <p:txBody>
          <a:bodyPr wrap="none" rtlCol="0">
            <a:spAutoFit/>
          </a:bodyPr>
          <a:lstStyle/>
          <a:p>
            <a:r>
              <a:rPr lang="en-US" sz="2100" dirty="0">
                <a:solidFill>
                  <a:srgbClr val="4F81BD"/>
                </a:solidFill>
              </a:rPr>
              <a:t>1x3072</a:t>
            </a:r>
          </a:p>
        </p:txBody>
      </p:sp>
      <p:sp>
        <p:nvSpPr>
          <p:cNvPr id="21" name="Rectangle 20">
            <a:extLst>
              <a:ext uri="{FF2B5EF4-FFF2-40B4-BE49-F238E27FC236}">
                <a16:creationId xmlns:a16="http://schemas.microsoft.com/office/drawing/2014/main" id="{8AD893AB-0C44-F445-ABE9-8D908E929903}"/>
              </a:ext>
            </a:extLst>
          </p:cNvPr>
          <p:cNvSpPr/>
          <p:nvPr/>
        </p:nvSpPr>
        <p:spPr>
          <a:xfrm rot="5400000">
            <a:off x="5883074" y="3214295"/>
            <a:ext cx="1004706" cy="1146126"/>
          </a:xfrm>
          <a:prstGeom prst="rect">
            <a:avLst/>
          </a:prstGeom>
          <a:solidFill>
            <a:srgbClr val="4F81BD"/>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cxnSp>
        <p:nvCxnSpPr>
          <p:cNvPr id="22" name="Curved Connector 21">
            <a:extLst>
              <a:ext uri="{FF2B5EF4-FFF2-40B4-BE49-F238E27FC236}">
                <a16:creationId xmlns:a16="http://schemas.microsoft.com/office/drawing/2014/main" id="{8D8E4179-C61F-CE4B-A620-CCC986D6EE6C}"/>
              </a:ext>
            </a:extLst>
          </p:cNvPr>
          <p:cNvCxnSpPr>
            <a:cxnSpLocks/>
            <a:stCxn id="18" idx="2"/>
            <a:endCxn id="21" idx="2"/>
          </p:cNvCxnSpPr>
          <p:nvPr/>
        </p:nvCxnSpPr>
        <p:spPr>
          <a:xfrm rot="10800000" flipH="1" flipV="1">
            <a:off x="4743451" y="2415626"/>
            <a:ext cx="1068914" cy="1371731"/>
          </a:xfrm>
          <a:prstGeom prst="curvedConnector3">
            <a:avLst>
              <a:gd name="adj1" fmla="val -43853"/>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44B2EDD-62E2-DE4A-B97B-8D34B96F93B3}"/>
              </a:ext>
            </a:extLst>
          </p:cNvPr>
          <p:cNvSpPr txBox="1"/>
          <p:nvPr/>
        </p:nvSpPr>
        <p:spPr>
          <a:xfrm>
            <a:off x="6038939" y="4285555"/>
            <a:ext cx="1199367" cy="415498"/>
          </a:xfrm>
          <a:prstGeom prst="rect">
            <a:avLst/>
          </a:prstGeom>
          <a:noFill/>
        </p:spPr>
        <p:txBody>
          <a:bodyPr wrap="none" rtlCol="0">
            <a:spAutoFit/>
          </a:bodyPr>
          <a:lstStyle/>
          <a:p>
            <a:r>
              <a:rPr lang="en-US" sz="2100" dirty="0">
                <a:solidFill>
                  <a:srgbClr val="4F81BD"/>
                </a:solidFill>
              </a:rPr>
              <a:t>32x32x3</a:t>
            </a:r>
          </a:p>
        </p:txBody>
      </p:sp>
    </p:spTree>
    <p:extLst>
      <p:ext uri="{BB962C8B-B14F-4D97-AF65-F5344CB8AC3E}">
        <p14:creationId xmlns:p14="http://schemas.microsoft.com/office/powerpoint/2010/main" val="533622654"/>
      </p:ext>
    </p:extLst>
  </p:cSld>
  <p:clrMapOvr>
    <a:masterClrMapping/>
  </p:clrMapOvr>
  <mc:AlternateContent xmlns:mc="http://schemas.openxmlformats.org/markup-compatibility/2006" xmlns:p14="http://schemas.microsoft.com/office/powerpoint/2010/main">
    <mc:Choice Requires="p14">
      <p:transition spd="slow" p14:dur="2000" advTm="27315"/>
    </mc:Choice>
    <mc:Fallback xmlns="">
      <p:transition spd="slow" advTm="2731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dirty="0"/>
              <a:t>Perceptron</a:t>
            </a:r>
          </a:p>
        </p:txBody>
      </p:sp>
      <p:sp>
        <p:nvSpPr>
          <p:cNvPr id="4" name="Line">
            <a:extLst>
              <a:ext uri="{FF2B5EF4-FFF2-40B4-BE49-F238E27FC236}">
                <a16:creationId xmlns:a16="http://schemas.microsoft.com/office/drawing/2014/main" id="{316B4BA9-4CDB-C849-ADBE-A1DDD845CE91}"/>
              </a:ext>
            </a:extLst>
          </p:cNvPr>
          <p:cNvSpPr/>
          <p:nvPr/>
        </p:nvSpPr>
        <p:spPr>
          <a:xfrm>
            <a:off x="4148691" y="315658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5" name="Circle">
            <a:extLst>
              <a:ext uri="{FF2B5EF4-FFF2-40B4-BE49-F238E27FC236}">
                <a16:creationId xmlns:a16="http://schemas.microsoft.com/office/drawing/2014/main" id="{053099EB-B45E-0D4C-9649-4D1670DCC515}"/>
              </a:ext>
            </a:extLst>
          </p:cNvPr>
          <p:cNvSpPr/>
          <p:nvPr/>
        </p:nvSpPr>
        <p:spPr>
          <a:xfrm>
            <a:off x="5924721"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1834115" y="1321082"/>
            <a:ext cx="2327003" cy="181153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1576939" y="2251370"/>
            <a:ext cx="2590727" cy="878845"/>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1576941" y="3182558"/>
            <a:ext cx="2590726"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1576941" y="3092593"/>
            <a:ext cx="2590726" cy="163180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3872084"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3"/>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4"/>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5"/>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6"/>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7"/>
          <a:stretch>
            <a:fillRect/>
          </a:stretch>
        </p:blipFill>
        <p:spPr>
          <a:xfrm>
            <a:off x="1569610" y="3746571"/>
            <a:ext cx="47626" cy="323851"/>
          </a:xfrm>
          <a:prstGeom prst="rect">
            <a:avLst/>
          </a:prstGeom>
          <a:ln w="12700">
            <a:miter lim="400000"/>
          </a:ln>
        </p:spPr>
      </p:pic>
      <p:pic>
        <p:nvPicPr>
          <p:cNvPr id="20" name="Image" descr="Image">
            <a:extLst>
              <a:ext uri="{FF2B5EF4-FFF2-40B4-BE49-F238E27FC236}">
                <a16:creationId xmlns:a16="http://schemas.microsoft.com/office/drawing/2014/main" id="{3A1A576B-2EDA-5046-B54A-505CFEE035C3}"/>
              </a:ext>
            </a:extLst>
          </p:cNvPr>
          <p:cNvPicPr>
            <a:picLocks noChangeAspect="1"/>
          </p:cNvPicPr>
          <p:nvPr/>
        </p:nvPicPr>
        <p:blipFill>
          <a:blip r:embed="rId8"/>
          <a:stretch>
            <a:fillRect/>
          </a:stretch>
        </p:blipFill>
        <p:spPr>
          <a:xfrm>
            <a:off x="2626811" y="1726305"/>
            <a:ext cx="352426" cy="209551"/>
          </a:xfrm>
          <a:prstGeom prst="rect">
            <a:avLst/>
          </a:prstGeom>
          <a:ln w="12700">
            <a:miter lim="400000"/>
          </a:ln>
        </p:spPr>
      </p:pic>
      <p:pic>
        <p:nvPicPr>
          <p:cNvPr id="21" name="Image" descr="Image">
            <a:extLst>
              <a:ext uri="{FF2B5EF4-FFF2-40B4-BE49-F238E27FC236}">
                <a16:creationId xmlns:a16="http://schemas.microsoft.com/office/drawing/2014/main" id="{03B6C1E6-2F7F-9245-9FF5-1091E4CD765F}"/>
              </a:ext>
            </a:extLst>
          </p:cNvPr>
          <p:cNvPicPr>
            <a:picLocks noChangeAspect="1"/>
          </p:cNvPicPr>
          <p:nvPr/>
        </p:nvPicPr>
        <p:blipFill>
          <a:blip r:embed="rId9"/>
          <a:stretch>
            <a:fillRect/>
          </a:stretch>
        </p:blipFill>
        <p:spPr>
          <a:xfrm>
            <a:off x="2437316" y="2326230"/>
            <a:ext cx="361951" cy="209551"/>
          </a:xfrm>
          <a:prstGeom prst="rect">
            <a:avLst/>
          </a:prstGeom>
          <a:ln w="12700">
            <a:miter lim="400000"/>
          </a:ln>
        </p:spPr>
      </p:pic>
      <p:pic>
        <p:nvPicPr>
          <p:cNvPr id="22" name="Image" descr="Image">
            <a:extLst>
              <a:ext uri="{FF2B5EF4-FFF2-40B4-BE49-F238E27FC236}">
                <a16:creationId xmlns:a16="http://schemas.microsoft.com/office/drawing/2014/main" id="{CF38FD31-09F0-A848-8565-C5FFB5040036}"/>
              </a:ext>
            </a:extLst>
          </p:cNvPr>
          <p:cNvPicPr>
            <a:picLocks noChangeAspect="1"/>
          </p:cNvPicPr>
          <p:nvPr/>
        </p:nvPicPr>
        <p:blipFill>
          <a:blip r:embed="rId10"/>
          <a:stretch>
            <a:fillRect/>
          </a:stretch>
        </p:blipFill>
        <p:spPr>
          <a:xfrm>
            <a:off x="2435827" y="2926938"/>
            <a:ext cx="361951" cy="219075"/>
          </a:xfrm>
          <a:prstGeom prst="rect">
            <a:avLst/>
          </a:prstGeom>
          <a:ln w="12700">
            <a:miter lim="400000"/>
          </a:ln>
        </p:spPr>
      </p:pic>
      <p:pic>
        <p:nvPicPr>
          <p:cNvPr id="23" name="Image" descr="Image">
            <a:extLst>
              <a:ext uri="{FF2B5EF4-FFF2-40B4-BE49-F238E27FC236}">
                <a16:creationId xmlns:a16="http://schemas.microsoft.com/office/drawing/2014/main" id="{DDDB529B-9D76-5741-B031-EC3C8319841B}"/>
              </a:ext>
            </a:extLst>
          </p:cNvPr>
          <p:cNvPicPr>
            <a:picLocks noChangeAspect="1"/>
          </p:cNvPicPr>
          <p:nvPr/>
        </p:nvPicPr>
        <p:blipFill>
          <a:blip r:embed="rId11"/>
          <a:stretch>
            <a:fillRect/>
          </a:stretch>
        </p:blipFill>
        <p:spPr>
          <a:xfrm>
            <a:off x="2404313" y="3672828"/>
            <a:ext cx="476251" cy="209551"/>
          </a:xfrm>
          <a:prstGeom prst="rect">
            <a:avLst/>
          </a:prstGeom>
          <a:ln w="12700">
            <a:miter lim="400000"/>
          </a:ln>
        </p:spPr>
      </p:pic>
      <p:pic>
        <p:nvPicPr>
          <p:cNvPr id="24" name="Image" descr="Image">
            <a:extLst>
              <a:ext uri="{FF2B5EF4-FFF2-40B4-BE49-F238E27FC236}">
                <a16:creationId xmlns:a16="http://schemas.microsoft.com/office/drawing/2014/main" id="{30475636-A109-D140-B86E-7CAB65EE2801}"/>
              </a:ext>
            </a:extLst>
          </p:cNvPr>
          <p:cNvPicPr>
            <a:picLocks noChangeAspect="1"/>
          </p:cNvPicPr>
          <p:nvPr/>
        </p:nvPicPr>
        <p:blipFill>
          <a:blip r:embed="rId12"/>
          <a:stretch>
            <a:fillRect/>
          </a:stretch>
        </p:blipFill>
        <p:spPr>
          <a:xfrm>
            <a:off x="4058649" y="3027955"/>
            <a:ext cx="209551" cy="238126"/>
          </a:xfrm>
          <a:prstGeom prst="rect">
            <a:avLst/>
          </a:prstGeom>
          <a:ln w="12700">
            <a:miter lim="400000"/>
          </a:ln>
        </p:spPr>
      </p:pic>
      <p:pic>
        <p:nvPicPr>
          <p:cNvPr id="25" name="Image" descr="Image">
            <a:extLst>
              <a:ext uri="{FF2B5EF4-FFF2-40B4-BE49-F238E27FC236}">
                <a16:creationId xmlns:a16="http://schemas.microsoft.com/office/drawing/2014/main" id="{6264E8AB-32ED-3F44-9323-571297FD26AC}"/>
              </a:ext>
            </a:extLst>
          </p:cNvPr>
          <p:cNvPicPr>
            <a:picLocks noChangeAspect="1"/>
          </p:cNvPicPr>
          <p:nvPr/>
        </p:nvPicPr>
        <p:blipFill>
          <a:blip r:embed="rId13"/>
          <a:stretch>
            <a:fillRect/>
          </a:stretch>
        </p:blipFill>
        <p:spPr>
          <a:xfrm>
            <a:off x="6108459" y="2986730"/>
            <a:ext cx="180975" cy="323851"/>
          </a:xfrm>
          <a:prstGeom prst="rect">
            <a:avLst/>
          </a:prstGeom>
          <a:ln w="12700">
            <a:miter lim="400000"/>
          </a:ln>
        </p:spPr>
      </p:pic>
      <p:pic>
        <p:nvPicPr>
          <p:cNvPr id="26" name="Image" descr="Image">
            <a:extLst>
              <a:ext uri="{FF2B5EF4-FFF2-40B4-BE49-F238E27FC236}">
                <a16:creationId xmlns:a16="http://schemas.microsoft.com/office/drawing/2014/main" id="{6FE2C350-3422-A64D-B299-1B12A64A09C6}"/>
              </a:ext>
            </a:extLst>
          </p:cNvPr>
          <p:cNvPicPr>
            <a:picLocks noChangeAspect="1"/>
          </p:cNvPicPr>
          <p:nvPr/>
        </p:nvPicPr>
        <p:blipFill>
          <a:blip r:embed="rId14"/>
          <a:stretch>
            <a:fillRect/>
          </a:stretch>
        </p:blipFill>
        <p:spPr>
          <a:xfrm>
            <a:off x="7253096" y="3070074"/>
            <a:ext cx="171451" cy="228601"/>
          </a:xfrm>
          <a:prstGeom prst="rect">
            <a:avLst/>
          </a:prstGeom>
          <a:ln w="12700">
            <a:miter lim="400000"/>
          </a:ln>
        </p:spPr>
      </p:pic>
      <p:sp>
        <p:nvSpPr>
          <p:cNvPr id="28" name="inputs">
            <a:extLst>
              <a:ext uri="{FF2B5EF4-FFF2-40B4-BE49-F238E27FC236}">
                <a16:creationId xmlns:a16="http://schemas.microsoft.com/office/drawing/2014/main" id="{3DD9CDF7-7989-A44C-AD58-B8D249D6B61F}"/>
              </a:ext>
            </a:extLst>
          </p:cNvPr>
          <p:cNvSpPr txBox="1"/>
          <p:nvPr/>
        </p:nvSpPr>
        <p:spPr>
          <a:xfrm>
            <a:off x="548511" y="2994767"/>
            <a:ext cx="652423"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sz="1500" kern="0">
                <a:solidFill>
                  <a:srgbClr val="000000"/>
                </a:solidFill>
              </a:rPr>
              <a:t>inputs</a:t>
            </a:r>
          </a:p>
        </p:txBody>
      </p:sp>
      <p:sp>
        <p:nvSpPr>
          <p:cNvPr id="29" name="weights">
            <a:extLst>
              <a:ext uri="{FF2B5EF4-FFF2-40B4-BE49-F238E27FC236}">
                <a16:creationId xmlns:a16="http://schemas.microsoft.com/office/drawing/2014/main" id="{CA1CFBE4-34A9-EB41-8D75-9809A6634C2A}"/>
              </a:ext>
            </a:extLst>
          </p:cNvPr>
          <p:cNvSpPr txBox="1"/>
          <p:nvPr/>
        </p:nvSpPr>
        <p:spPr>
          <a:xfrm>
            <a:off x="3008353" y="1328724"/>
            <a:ext cx="791883"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sz="1500" kern="0">
                <a:solidFill>
                  <a:srgbClr val="000000"/>
                </a:solidFill>
              </a:rPr>
              <a:t>weights</a:t>
            </a:r>
          </a:p>
        </p:txBody>
      </p:sp>
      <p:sp>
        <p:nvSpPr>
          <p:cNvPr id="30" name="output">
            <a:extLst>
              <a:ext uri="{FF2B5EF4-FFF2-40B4-BE49-F238E27FC236}">
                <a16:creationId xmlns:a16="http://schemas.microsoft.com/office/drawing/2014/main" id="{021CA2AB-7FE4-CA46-99AA-D5DA4B724320}"/>
              </a:ext>
            </a:extLst>
          </p:cNvPr>
          <p:cNvSpPr txBox="1"/>
          <p:nvPr/>
        </p:nvSpPr>
        <p:spPr>
          <a:xfrm>
            <a:off x="7725388" y="2994767"/>
            <a:ext cx="67326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sz="1500" kern="0">
                <a:solidFill>
                  <a:srgbClr val="000000"/>
                </a:solidFill>
              </a:rPr>
              <a:t>output</a:t>
            </a:r>
          </a:p>
        </p:txBody>
      </p:sp>
      <p:sp>
        <p:nvSpPr>
          <p:cNvPr id="31" name="sum">
            <a:extLst>
              <a:ext uri="{FF2B5EF4-FFF2-40B4-BE49-F238E27FC236}">
                <a16:creationId xmlns:a16="http://schemas.microsoft.com/office/drawing/2014/main" id="{62998471-42B7-C940-A644-661B7827D2EA}"/>
              </a:ext>
            </a:extLst>
          </p:cNvPr>
          <p:cNvSpPr txBox="1"/>
          <p:nvPr/>
        </p:nvSpPr>
        <p:spPr>
          <a:xfrm>
            <a:off x="3909501" y="2382525"/>
            <a:ext cx="472886"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sz="1500" kern="0">
                <a:solidFill>
                  <a:srgbClr val="000000"/>
                </a:solidFill>
              </a:rPr>
              <a:t>sum</a:t>
            </a:r>
          </a:p>
        </p:txBody>
      </p:sp>
      <p:sp>
        <p:nvSpPr>
          <p:cNvPr id="32" name="sign function…">
            <a:extLst>
              <a:ext uri="{FF2B5EF4-FFF2-40B4-BE49-F238E27FC236}">
                <a16:creationId xmlns:a16="http://schemas.microsoft.com/office/drawing/2014/main" id="{5A2F1291-4C66-8240-987F-F4098D4210D3}"/>
              </a:ext>
            </a:extLst>
          </p:cNvPr>
          <p:cNvSpPr txBox="1"/>
          <p:nvPr/>
        </p:nvSpPr>
        <p:spPr>
          <a:xfrm>
            <a:off x="5590946" y="2381892"/>
            <a:ext cx="1280800"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algn="ctr" defTabSz="438150" fontAlgn="auto" hangingPunct="0">
              <a:spcBef>
                <a:spcPts val="0"/>
              </a:spcBef>
              <a:spcAft>
                <a:spcPts val="0"/>
              </a:spcAft>
              <a:defRPr sz="2000" b="1">
                <a:latin typeface="Helvetica"/>
                <a:ea typeface="Helvetica"/>
                <a:cs typeface="Helvetica"/>
                <a:sym typeface="Helvetica"/>
              </a:defRPr>
            </a:pPr>
            <a:r>
              <a:rPr sz="1500" b="1" kern="0" dirty="0">
                <a:solidFill>
                  <a:srgbClr val="000000"/>
                </a:solidFill>
                <a:latin typeface="Helvetica"/>
                <a:cs typeface="Helvetica"/>
                <a:sym typeface="Helvetica"/>
              </a:rPr>
              <a:t>sign function</a:t>
            </a:r>
            <a:endParaRPr sz="1500" kern="0" dirty="0">
              <a:solidFill>
                <a:srgbClr val="000000"/>
              </a:solidFill>
              <a:latin typeface="Helvetica Light"/>
              <a:cs typeface="+mn-cs"/>
              <a:sym typeface="Helvetica Light"/>
            </a:endParaRPr>
          </a:p>
        </p:txBody>
      </p:sp>
    </p:spTree>
    <p:extLst>
      <p:ext uri="{BB962C8B-B14F-4D97-AF65-F5344CB8AC3E}">
        <p14:creationId xmlns:p14="http://schemas.microsoft.com/office/powerpoint/2010/main" val="2123016634"/>
      </p:ext>
    </p:extLst>
  </p:cSld>
  <p:clrMapOvr>
    <a:masterClrMapping/>
  </p:clrMapOvr>
  <mc:AlternateContent xmlns:mc="http://schemas.openxmlformats.org/markup-compatibility/2006" xmlns:p14="http://schemas.microsoft.com/office/powerpoint/2010/main">
    <mc:Choice Requires="p14">
      <p:transition spd="slow" p14:dur="2000" advTm="219865"/>
    </mc:Choice>
    <mc:Fallback xmlns="">
      <p:transition spd="slow" advTm="21986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C2B8-1AAE-3840-B704-857E44B0E494}"/>
              </a:ext>
            </a:extLst>
          </p:cNvPr>
          <p:cNvSpPr>
            <a:spLocks noGrp="1"/>
          </p:cNvSpPr>
          <p:nvPr>
            <p:ph type="title"/>
          </p:nvPr>
        </p:nvSpPr>
        <p:spPr/>
        <p:txBody>
          <a:bodyPr/>
          <a:lstStyle/>
          <a:p>
            <a:r>
              <a:rPr lang="en-US" sz="2800" dirty="0"/>
              <a:t>Let's visualize what the </a:t>
            </a:r>
            <a:r>
              <a:rPr lang="en-US" sz="2800" dirty="0">
                <a:solidFill>
                  <a:srgbClr val="850000"/>
                </a:solidFill>
              </a:rPr>
              <a:t>templates </a:t>
            </a:r>
            <a:r>
              <a:rPr lang="en-US" sz="2800" dirty="0"/>
              <a:t>look like</a:t>
            </a:r>
          </a:p>
        </p:txBody>
      </p:sp>
      <p:sp>
        <p:nvSpPr>
          <p:cNvPr id="3" name="Content Placeholder 2">
            <a:extLst>
              <a:ext uri="{FF2B5EF4-FFF2-40B4-BE49-F238E27FC236}">
                <a16:creationId xmlns:a16="http://schemas.microsoft.com/office/drawing/2014/main" id="{36D7987D-3819-C54B-98DF-71AD4CFEA437}"/>
              </a:ext>
            </a:extLst>
          </p:cNvPr>
          <p:cNvSpPr>
            <a:spLocks noGrp="1"/>
          </p:cNvSpPr>
          <p:nvPr>
            <p:ph idx="1"/>
          </p:nvPr>
        </p:nvSpPr>
        <p:spPr>
          <a:xfrm>
            <a:off x="476250" y="819150"/>
            <a:ext cx="7912555" cy="3775475"/>
          </a:xfrm>
        </p:spPr>
        <p:txBody>
          <a:bodyPr/>
          <a:lstStyle/>
          <a:p>
            <a:pPr marL="0" indent="0">
              <a:buNone/>
            </a:pPr>
            <a:r>
              <a:rPr lang="en-US" sz="2400" dirty="0">
                <a:latin typeface="Lantinghei TC Extralight" panose="03000509000000000000" pitchFamily="66" charset="-120"/>
                <a:ea typeface="Lantinghei TC Extralight" panose="03000509000000000000" pitchFamily="66" charset="-120"/>
              </a:rPr>
              <a:t>We can reshape the row back to the shape of an image</a:t>
            </a:r>
          </a:p>
        </p:txBody>
      </p:sp>
      <p:sp>
        <p:nvSpPr>
          <p:cNvPr id="4" name="TextBox 3">
            <a:extLst>
              <a:ext uri="{FF2B5EF4-FFF2-40B4-BE49-F238E27FC236}">
                <a16:creationId xmlns:a16="http://schemas.microsoft.com/office/drawing/2014/main" id="{8708B985-F8D3-C14C-A287-6CA29DECFBB8}"/>
              </a:ext>
            </a:extLst>
          </p:cNvPr>
          <p:cNvSpPr txBox="1"/>
          <p:nvPr/>
        </p:nvSpPr>
        <p:spPr>
          <a:xfrm>
            <a:off x="327737" y="5829300"/>
            <a:ext cx="1527982" cy="3323987"/>
          </a:xfrm>
          <a:prstGeom prst="rect">
            <a:avLst/>
          </a:prstGeom>
          <a:noFill/>
        </p:spPr>
        <p:txBody>
          <a:bodyPr wrap="none" rtlCol="0">
            <a:spAutoFit/>
          </a:bodyPr>
          <a:lstStyle/>
          <a:p>
            <a:r>
              <a:rPr lang="en-US" sz="2100" dirty="0"/>
              <a:t>Dog</a:t>
            </a:r>
          </a:p>
          <a:p>
            <a:r>
              <a:rPr lang="en-US" sz="2100" dirty="0"/>
              <a:t>Cat</a:t>
            </a:r>
          </a:p>
          <a:p>
            <a:r>
              <a:rPr lang="en-US" sz="2100" dirty="0"/>
              <a:t>Bird</a:t>
            </a:r>
          </a:p>
          <a:p>
            <a:r>
              <a:rPr lang="en-US" sz="2100" dirty="0" err="1"/>
              <a:t>Airplace</a:t>
            </a:r>
            <a:endParaRPr lang="en-US" sz="2100" dirty="0"/>
          </a:p>
          <a:p>
            <a:r>
              <a:rPr lang="en-US" sz="2100" dirty="0"/>
              <a:t>Automobile</a:t>
            </a:r>
          </a:p>
          <a:p>
            <a:r>
              <a:rPr lang="en-US" sz="2100" dirty="0"/>
              <a:t>Deer</a:t>
            </a:r>
          </a:p>
          <a:p>
            <a:r>
              <a:rPr lang="en-US" sz="2100" dirty="0"/>
              <a:t>Frog</a:t>
            </a:r>
          </a:p>
          <a:p>
            <a:r>
              <a:rPr lang="en-US" sz="2100" dirty="0"/>
              <a:t>Horse</a:t>
            </a:r>
          </a:p>
          <a:p>
            <a:r>
              <a:rPr lang="en-US" sz="2100" dirty="0"/>
              <a:t>Ship</a:t>
            </a:r>
          </a:p>
          <a:p>
            <a:r>
              <a:rPr lang="en-US" sz="2100" dirty="0"/>
              <a:t>truck</a:t>
            </a:r>
          </a:p>
        </p:txBody>
      </p:sp>
      <p:pic>
        <p:nvPicPr>
          <p:cNvPr id="2052" name="Picture 4">
            <a:extLst>
              <a:ext uri="{FF2B5EF4-FFF2-40B4-BE49-F238E27FC236}">
                <a16:creationId xmlns:a16="http://schemas.microsoft.com/office/drawing/2014/main" id="{A72C59C0-9E66-1A44-A1D8-57F453511A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712"/>
          <a:stretch/>
        </p:blipFill>
        <p:spPr bwMode="auto">
          <a:xfrm>
            <a:off x="628650" y="1627814"/>
            <a:ext cx="7377653" cy="155186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1190D91E-7816-174E-99CA-26B98B88ED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8651" y="3179681"/>
            <a:ext cx="7335374" cy="155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235906"/>
      </p:ext>
    </p:extLst>
  </p:cSld>
  <p:clrMapOvr>
    <a:masterClrMapping/>
  </p:clrMapOvr>
  <mc:AlternateContent xmlns:mc="http://schemas.openxmlformats.org/markup-compatibility/2006" xmlns:p14="http://schemas.microsoft.com/office/powerpoint/2010/main">
    <mc:Choice Requires="p14">
      <p:transition spd="slow" p14:dur="2000" advTm="96009"/>
    </mc:Choice>
    <mc:Fallback xmlns="">
      <p:transition spd="slow" advTm="9600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2A99-CEB3-F947-9B07-C1472D145E3A}"/>
              </a:ext>
            </a:extLst>
          </p:cNvPr>
          <p:cNvSpPr>
            <a:spLocks noGrp="1"/>
          </p:cNvSpPr>
          <p:nvPr>
            <p:ph type="title"/>
          </p:nvPr>
        </p:nvSpPr>
        <p:spPr/>
        <p:txBody>
          <a:bodyPr/>
          <a:lstStyle/>
          <a:p>
            <a:r>
              <a:rPr lang="en-US" sz="3200" dirty="0"/>
              <a:t>Interpreting the weights </a:t>
            </a:r>
            <a:r>
              <a:rPr lang="en-US" sz="3200" dirty="0">
                <a:solidFill>
                  <a:srgbClr val="850000"/>
                </a:solidFill>
              </a:rPr>
              <a:t>geometrically</a:t>
            </a:r>
          </a:p>
        </p:txBody>
      </p:sp>
      <p:sp>
        <p:nvSpPr>
          <p:cNvPr id="3" name="Content Placeholder 2">
            <a:extLst>
              <a:ext uri="{FF2B5EF4-FFF2-40B4-BE49-F238E27FC236}">
                <a16:creationId xmlns:a16="http://schemas.microsoft.com/office/drawing/2014/main" id="{989BAA66-0C86-9A41-A3E4-ED0FF14DF771}"/>
              </a:ext>
            </a:extLst>
          </p:cNvPr>
          <p:cNvSpPr>
            <a:spLocks noGrp="1"/>
          </p:cNvSpPr>
          <p:nvPr>
            <p:ph idx="1"/>
          </p:nvPr>
        </p:nvSpPr>
        <p:spPr>
          <a:xfrm>
            <a:off x="5429253" y="1200153"/>
            <a:ext cx="2959552" cy="3394472"/>
          </a:xfrm>
        </p:spPr>
        <p:txBody>
          <a:bodyPr/>
          <a:lstStyle/>
          <a:p>
            <a:r>
              <a:rPr lang="en-US" dirty="0"/>
              <a:t>Assume the image vectors are in 2D space to make it easier to visualize.</a:t>
            </a:r>
          </a:p>
        </p:txBody>
      </p:sp>
      <p:sp>
        <p:nvSpPr>
          <p:cNvPr id="14" name="Rectangle 13">
            <a:extLst>
              <a:ext uri="{FF2B5EF4-FFF2-40B4-BE49-F238E27FC236}">
                <a16:creationId xmlns:a16="http://schemas.microsoft.com/office/drawing/2014/main" id="{37D366DB-9611-CB4C-8DAC-5FAC243C2C8F}"/>
              </a:ext>
            </a:extLst>
          </p:cNvPr>
          <p:cNvSpPr/>
          <p:nvPr/>
        </p:nvSpPr>
        <p:spPr>
          <a:xfrm>
            <a:off x="171450" y="4775939"/>
            <a:ext cx="4572000" cy="346249"/>
          </a:xfrm>
          <a:prstGeom prst="rect">
            <a:avLst/>
          </a:prstGeom>
        </p:spPr>
        <p:txBody>
          <a:bodyPr>
            <a:spAutoFit/>
          </a:bodyPr>
          <a:lstStyle/>
          <a:p>
            <a:r>
              <a:rPr lang="en-US" sz="1650" dirty="0">
                <a:solidFill>
                  <a:srgbClr val="000000"/>
                </a:solidFill>
                <a:latin typeface="Lantinghei TC Extralight" panose="03000509000000000000" pitchFamily="66" charset="-120"/>
                <a:ea typeface="Lantinghei TC Extralight" panose="03000509000000000000" pitchFamily="66" charset="-120"/>
              </a:rPr>
              <a:t>Plot created using </a:t>
            </a:r>
            <a:r>
              <a:rPr lang="en-US" sz="1650" u="sng" dirty="0">
                <a:solidFill>
                  <a:srgbClr val="0097A7"/>
                </a:solidFill>
                <a:latin typeface="Lantinghei TC Extralight" panose="03000509000000000000" pitchFamily="66" charset="-120"/>
                <a:ea typeface="Lantinghei TC Extralight" panose="03000509000000000000" pitchFamily="66" charset="-120"/>
                <a:hlinkClick r:id="rId2"/>
              </a:rPr>
              <a:t>Wolfram Cloud</a:t>
            </a:r>
            <a:endParaRPr lang="en-US" sz="1650" dirty="0">
              <a:latin typeface="Lantinghei TC Extralight" panose="03000509000000000000" pitchFamily="66" charset="-120"/>
              <a:ea typeface="Lantinghei TC Extralight" panose="03000509000000000000" pitchFamily="66" charset="-120"/>
            </a:endParaRPr>
          </a:p>
        </p:txBody>
      </p:sp>
      <p:pic>
        <p:nvPicPr>
          <p:cNvPr id="16" name="Picture 15" descr="A close up of a map&#10;&#10;Description automatically generated">
            <a:extLst>
              <a:ext uri="{FF2B5EF4-FFF2-40B4-BE49-F238E27FC236}">
                <a16:creationId xmlns:a16="http://schemas.microsoft.com/office/drawing/2014/main" id="{5869BCE3-B346-3A43-901E-05EEBCC0DA98}"/>
              </a:ext>
            </a:extLst>
          </p:cNvPr>
          <p:cNvPicPr>
            <a:picLocks noChangeAspect="1"/>
          </p:cNvPicPr>
          <p:nvPr/>
        </p:nvPicPr>
        <p:blipFill rotWithShape="1">
          <a:blip r:embed="rId3"/>
          <a:srcRect l="1143" t="4200"/>
          <a:stretch/>
        </p:blipFill>
        <p:spPr>
          <a:xfrm>
            <a:off x="228600" y="948928"/>
            <a:ext cx="4943475" cy="3394472"/>
          </a:xfrm>
          <a:prstGeom prst="rect">
            <a:avLst/>
          </a:prstGeom>
        </p:spPr>
      </p:pic>
    </p:spTree>
    <p:extLst>
      <p:ext uri="{BB962C8B-B14F-4D97-AF65-F5344CB8AC3E}">
        <p14:creationId xmlns:p14="http://schemas.microsoft.com/office/powerpoint/2010/main" val="1310493525"/>
      </p:ext>
    </p:extLst>
  </p:cSld>
  <p:clrMapOvr>
    <a:masterClrMapping/>
  </p:clrMapOvr>
  <mc:AlternateContent xmlns:mc="http://schemas.openxmlformats.org/markup-compatibility/2006" xmlns:p14="http://schemas.microsoft.com/office/powerpoint/2010/main">
    <mc:Choice Requires="p14">
      <p:transition spd="slow" p14:dur="2000" advTm="134628"/>
    </mc:Choice>
    <mc:Fallback xmlns="">
      <p:transition spd="slow" advTm="13462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 </a:t>
            </a:r>
          </a:p>
        </p:txBody>
      </p:sp>
      <p:sp>
        <p:nvSpPr>
          <p:cNvPr id="3" name="Content Placeholder 2"/>
          <p:cNvSpPr>
            <a:spLocks noGrp="1"/>
          </p:cNvSpPr>
          <p:nvPr>
            <p:ph idx="1"/>
          </p:nvPr>
        </p:nvSpPr>
        <p:spPr/>
        <p:txBody>
          <a:bodyPr>
            <a:normAutofit/>
          </a:bodyPr>
          <a:lstStyle/>
          <a:p>
            <a:r>
              <a:rPr lang="en-US" dirty="0">
                <a:solidFill>
                  <a:schemeClr val="bg1">
                    <a:lumMod val="65000"/>
                  </a:schemeClr>
                </a:solidFill>
              </a:rPr>
              <a:t>Perceptron</a:t>
            </a:r>
          </a:p>
          <a:p>
            <a:r>
              <a:rPr lang="en-US" dirty="0">
                <a:solidFill>
                  <a:schemeClr val="bg1">
                    <a:lumMod val="65000"/>
                  </a:schemeClr>
                </a:solidFill>
              </a:rPr>
              <a:t>Linear classifier</a:t>
            </a:r>
          </a:p>
          <a:p>
            <a:r>
              <a:rPr lang="en-US" dirty="0"/>
              <a:t>Loss function</a:t>
            </a:r>
          </a:p>
          <a:p>
            <a:r>
              <a:rPr lang="en-US" dirty="0">
                <a:solidFill>
                  <a:schemeClr val="bg1">
                    <a:lumMod val="65000"/>
                  </a:schemeClr>
                </a:solidFill>
              </a:rPr>
              <a:t>Gradient descent and backpropagation</a:t>
            </a:r>
          </a:p>
          <a:p>
            <a:r>
              <a:rPr lang="en-US" dirty="0">
                <a:solidFill>
                  <a:schemeClr val="bg1">
                    <a:lumMod val="65000"/>
                  </a:schemeClr>
                </a:solidFill>
              </a:rPr>
              <a:t>Neural networks</a:t>
            </a:r>
          </a:p>
        </p:txBody>
      </p:sp>
    </p:spTree>
    <p:extLst>
      <p:ext uri="{BB962C8B-B14F-4D97-AF65-F5344CB8AC3E}">
        <p14:creationId xmlns:p14="http://schemas.microsoft.com/office/powerpoint/2010/main" val="872391043"/>
      </p:ext>
    </p:extLst>
  </p:cSld>
  <p:clrMapOvr>
    <a:masterClrMapping/>
  </p:clrMapOvr>
  <mc:AlternateContent xmlns:mc="http://schemas.openxmlformats.org/markup-compatibility/2006" xmlns:p14="http://schemas.microsoft.com/office/powerpoint/2010/main">
    <mc:Choice Requires="p14">
      <p:transition spd="slow" p14:dur="2000" advTm="35979"/>
    </mc:Choice>
    <mc:Fallback xmlns="">
      <p:transition spd="slow" advTm="3597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2A3B-AE70-8A44-9A04-7F3A5F2D26FE}"/>
              </a:ext>
            </a:extLst>
          </p:cNvPr>
          <p:cNvSpPr>
            <a:spLocks noGrp="1"/>
          </p:cNvSpPr>
          <p:nvPr>
            <p:ph type="title"/>
          </p:nvPr>
        </p:nvSpPr>
        <p:spPr/>
        <p:txBody>
          <a:bodyPr/>
          <a:lstStyle/>
          <a:p>
            <a:r>
              <a:rPr lang="en-US" dirty="0">
                <a:latin typeface="Lantinghei TC Extralight" panose="03000509000000000000" pitchFamily="66" charset="-120"/>
                <a:ea typeface="Lantinghei TC Extralight" panose="03000509000000000000" pitchFamily="66" charset="-120"/>
              </a:rPr>
              <a:t>Training linear classifiers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450CC3-4FF1-B946-A716-D1FEF7A03EBC}"/>
                  </a:ext>
                </a:extLst>
              </p:cNvPr>
              <p:cNvSpPr>
                <a:spLocks noGrp="1"/>
              </p:cNvSpPr>
              <p:nvPr>
                <p:ph idx="1"/>
              </p:nvPr>
            </p:nvSpPr>
            <p:spPr/>
            <p:txBody>
              <a:bodyPr>
                <a:normAutofit/>
              </a:bodyPr>
              <a:lstStyle/>
              <a:p>
                <a:pPr marL="0" indent="0">
                  <a:buNone/>
                </a:pPr>
                <a:r>
                  <a:rPr lang="en-US" sz="2400" dirty="0"/>
                  <a:t>We need to learn how to </a:t>
                </a:r>
                <a:r>
                  <a:rPr lang="en-US" sz="2400" dirty="0">
                    <a:solidFill>
                      <a:srgbClr val="850000"/>
                    </a:solidFill>
                  </a:rPr>
                  <a:t>pick the weights </a:t>
                </a:r>
                <a:r>
                  <a:rPr lang="en-US" sz="2400" dirty="0"/>
                  <a:t>in the first place.</a:t>
                </a:r>
              </a:p>
              <a:p>
                <a:endParaRPr lang="en-US" sz="2400" dirty="0"/>
              </a:p>
              <a:p>
                <a:pPr marL="0" indent="0">
                  <a:buNone/>
                </a:pPr>
                <a:r>
                  <a:rPr lang="en-US" sz="2400" dirty="0"/>
                  <a:t>Formally, we need to find </a:t>
                </a:r>
                <a14:m>
                  <m:oMath xmlns:m="http://schemas.openxmlformats.org/officeDocument/2006/math">
                    <m:r>
                      <a:rPr lang="en-US" sz="2400" i="1" dirty="0">
                        <a:solidFill>
                          <a:srgbClr val="850000"/>
                        </a:solidFill>
                        <a:latin typeface="Cambria Math" panose="02040503050406030204" pitchFamily="18" charset="0"/>
                      </a:rPr>
                      <m:t>𝑊</m:t>
                    </m:r>
                  </m:oMath>
                </a14:m>
                <a:r>
                  <a:rPr lang="en-US" sz="2400" dirty="0">
                    <a:solidFill>
                      <a:srgbClr val="850000"/>
                    </a:solidFill>
                  </a:rPr>
                  <a:t> </a:t>
                </a:r>
                <a:r>
                  <a:rPr lang="en-US" sz="2400" dirty="0"/>
                  <a:t>such that</a:t>
                </a: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min</m:t>
                          </m:r>
                        </m:e>
                        <m:sub>
                          <m:r>
                            <m:rPr>
                              <m:sty m:val="p"/>
                            </m:rPr>
                            <a:rPr lang="en-US">
                              <a:solidFill>
                                <a:srgbClr val="850000"/>
                              </a:solidFill>
                              <a:latin typeface="Cambria Math" panose="02040503050406030204" pitchFamily="18" charset="0"/>
                            </a:rPr>
                            <m:t>W</m:t>
                          </m:r>
                        </m:sub>
                      </m:sSub>
                      <m:r>
                        <a:rPr lang="en-US">
                          <a:latin typeface="Cambria Math" panose="02040503050406030204" pitchFamily="18" charset="0"/>
                        </a:rPr>
                        <m:t> </m:t>
                      </m:r>
                      <m:r>
                        <m:rPr>
                          <m:sty m:val="p"/>
                        </m:rPr>
                        <a:rPr lang="en-US">
                          <a:latin typeface="Cambria Math" panose="02040503050406030204" pitchFamily="18" charset="0"/>
                        </a:rPr>
                        <m:t>Loss</m:t>
                      </m:r>
                      <m:r>
                        <a:rPr lang="en-US">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 </m:t>
                      </m:r>
                      <m:acc>
                        <m:accPr>
                          <m:chr m:val="̂"/>
                          <m:ctrlPr>
                            <a:rPr lang="en-US" i="1">
                              <a:latin typeface="Cambria Math" panose="02040503050406030204" pitchFamily="18" charset="0"/>
                            </a:rPr>
                          </m:ctrlPr>
                        </m:accPr>
                        <m:e>
                          <m:r>
                            <m:rPr>
                              <m:sty m:val="p"/>
                            </m:rPr>
                            <a:rPr lang="en-US">
                              <a:latin typeface="Cambria Math" panose="02040503050406030204" pitchFamily="18" charset="0"/>
                            </a:rPr>
                            <m:t>y</m:t>
                          </m:r>
                        </m:e>
                      </m:acc>
                      <m:r>
                        <a:rPr lang="en-US">
                          <a:latin typeface="Cambria Math" panose="02040503050406030204" pitchFamily="18" charset="0"/>
                        </a:rPr>
                        <m:t>)</m:t>
                      </m:r>
                    </m:oMath>
                  </m:oMathPara>
                </a14:m>
                <a:endParaRPr lang="en-US" sz="3600" dirty="0"/>
              </a:p>
              <a:p>
                <a:pPr marL="0" indent="0">
                  <a:buNone/>
                </a:pPr>
                <a:r>
                  <a:rPr lang="en-US" sz="2400" dirty="0"/>
                  <a:t>where </a:t>
                </a:r>
                <a14:m>
                  <m:oMath xmlns:m="http://schemas.openxmlformats.org/officeDocument/2006/math">
                    <m:r>
                      <a:rPr lang="en-US" sz="2400" i="1" dirty="0">
                        <a:latin typeface="Cambria Math" panose="02040503050406030204" pitchFamily="18" charset="0"/>
                      </a:rPr>
                      <m:t>𝑦</m:t>
                    </m:r>
                  </m:oMath>
                </a14:m>
                <a:r>
                  <a:rPr lang="en-US" sz="2400" dirty="0"/>
                  <a:t> is the true label,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y</m:t>
                        </m:r>
                      </m:e>
                    </m:acc>
                  </m:oMath>
                </a14:m>
                <a:r>
                  <a:rPr lang="en-US" sz="2400" dirty="0"/>
                  <a:t> is the model's predicted label.</a:t>
                </a:r>
              </a:p>
              <a:p>
                <a:pPr marL="0" indent="0">
                  <a:buNone/>
                </a:pPr>
                <a:endParaRPr lang="en-US" sz="2400" dirty="0"/>
              </a:p>
              <a:p>
                <a:pPr marL="0" indent="0">
                  <a:buNone/>
                </a:pPr>
                <a:r>
                  <a:rPr lang="en-US" sz="2400" dirty="0"/>
                  <a:t>All we have to do is </a:t>
                </a:r>
                <a:r>
                  <a:rPr lang="en-US" sz="2400" dirty="0">
                    <a:solidFill>
                      <a:srgbClr val="850000"/>
                    </a:solidFill>
                  </a:rPr>
                  <a:t>define a loss function</a:t>
                </a:r>
                <a:r>
                  <a:rPr lang="en-US" sz="2400" dirty="0"/>
                  <a:t>!</a:t>
                </a:r>
              </a:p>
              <a:p>
                <a:pPr marL="0" indent="0">
                  <a:buNone/>
                </a:pPr>
                <a:endParaRPr lang="en-US" sz="2400" dirty="0"/>
              </a:p>
            </p:txBody>
          </p:sp>
        </mc:Choice>
        <mc:Fallback>
          <p:sp>
            <p:nvSpPr>
              <p:cNvPr id="3" name="Content Placeholder 2">
                <a:extLst>
                  <a:ext uri="{FF2B5EF4-FFF2-40B4-BE49-F238E27FC236}">
                    <a16:creationId xmlns:a16="http://schemas.microsoft.com/office/drawing/2014/main" id="{6A450CC3-4FF1-B946-A716-D1FEF7A03EBC}"/>
                  </a:ext>
                </a:extLst>
              </p:cNvPr>
              <p:cNvSpPr>
                <a:spLocks noGrp="1" noRot="1" noChangeAspect="1" noMove="1" noResize="1" noEditPoints="1" noAdjustHandles="1" noChangeArrowheads="1" noChangeShapeType="1" noTextEdit="1"/>
              </p:cNvSpPr>
              <p:nvPr>
                <p:ph idx="1"/>
              </p:nvPr>
            </p:nvSpPr>
            <p:spPr>
              <a:blipFill>
                <a:blip r:embed="rId3"/>
                <a:stretch>
                  <a:fillRect l="-1235" t="-1000"/>
                </a:stretch>
              </a:blipFill>
            </p:spPr>
            <p:txBody>
              <a:bodyPr/>
              <a:lstStyle/>
              <a:p>
                <a:r>
                  <a:rPr lang="tr-TR">
                    <a:noFill/>
                  </a:rPr>
                  <a:t> </a:t>
                </a:r>
              </a:p>
            </p:txBody>
          </p:sp>
        </mc:Fallback>
      </mc:AlternateContent>
    </p:spTree>
    <p:custDataLst>
      <p:tags r:id="rId1"/>
    </p:custDataLst>
    <p:extLst>
      <p:ext uri="{BB962C8B-B14F-4D97-AF65-F5344CB8AC3E}">
        <p14:creationId xmlns:p14="http://schemas.microsoft.com/office/powerpoint/2010/main" val="1405401632"/>
      </p:ext>
    </p:extLst>
  </p:cSld>
  <p:clrMapOvr>
    <a:masterClrMapping/>
  </p:clrMapOvr>
  <mc:AlternateContent xmlns:mc="http://schemas.openxmlformats.org/markup-compatibility/2006" xmlns:p14="http://schemas.microsoft.com/office/powerpoint/2010/main">
    <mc:Choice Requires="p14">
      <p:transition spd="slow" p14:dur="2000" advTm="68512"/>
    </mc:Choice>
    <mc:Fallback xmlns="">
      <p:transition spd="slow" advTm="68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What do you think the weight parameter is?"/>
          <p:cNvSpPr txBox="1"/>
          <p:nvPr/>
        </p:nvSpPr>
        <p:spPr>
          <a:xfrm>
            <a:off x="737658" y="3735615"/>
            <a:ext cx="5922686" cy="557316"/>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defRPr sz="3100" i="1">
                <a:solidFill>
                  <a:schemeClr val="accent1"/>
                </a:solidFill>
                <a:latin typeface="Helvetica"/>
                <a:ea typeface="Helvetica"/>
                <a:cs typeface="Helvetica"/>
                <a:sym typeface="Helvetica"/>
              </a:defRPr>
            </a:lvl1pPr>
          </a:lstStyle>
          <a:p>
            <a:pPr defTabSz="308063" hangingPunct="0">
              <a:defRPr/>
            </a:pPr>
            <a:r>
              <a:rPr sz="1635" i="0" kern="0" dirty="0">
                <a:solidFill>
                  <a:srgbClr val="850000"/>
                </a:solidFill>
                <a:latin typeface="Lantinghei TC Extralight" panose="03000509000000000000" pitchFamily="66" charset="-120"/>
                <a:ea typeface="Lantinghei TC Extralight" panose="03000509000000000000" pitchFamily="66" charset="-120"/>
              </a:rPr>
              <a:t>What do you think </a:t>
            </a:r>
            <a:r>
              <a:rPr lang="en-US" sz="1635" i="0" kern="0" dirty="0">
                <a:solidFill>
                  <a:srgbClr val="850000"/>
                </a:solidFill>
                <a:latin typeface="Lantinghei TC Extralight" panose="03000509000000000000" pitchFamily="66" charset="-120"/>
                <a:ea typeface="Lantinghei TC Extralight" panose="03000509000000000000" pitchFamily="66" charset="-120"/>
              </a:rPr>
              <a:t>is a good approximation</a:t>
            </a:r>
            <a:r>
              <a:rPr sz="1635" i="0" kern="0" dirty="0">
                <a:solidFill>
                  <a:srgbClr val="850000"/>
                </a:solidFill>
                <a:latin typeface="Lantinghei TC Extralight" panose="03000509000000000000" pitchFamily="66" charset="-120"/>
                <a:ea typeface="Lantinghei TC Extralight" panose="03000509000000000000" pitchFamily="66" charset="-120"/>
              </a:rPr>
              <a:t> weight parameter </a:t>
            </a:r>
            <a:r>
              <a:rPr lang="en-US" sz="1635" i="0" kern="0" dirty="0">
                <a:solidFill>
                  <a:srgbClr val="850000"/>
                </a:solidFill>
                <a:latin typeface="Lantinghei TC Extralight" panose="03000509000000000000" pitchFamily="66" charset="-120"/>
                <a:ea typeface="Lantinghei TC Extralight" panose="03000509000000000000" pitchFamily="66" charset="-120"/>
              </a:rPr>
              <a:t>for this data point</a:t>
            </a:r>
            <a:r>
              <a:rPr sz="1635" i="0" kern="0" dirty="0">
                <a:solidFill>
                  <a:srgbClr val="850000"/>
                </a:solidFill>
                <a:latin typeface="Lantinghei TC Extralight" panose="03000509000000000000" pitchFamily="66" charset="-120"/>
                <a:ea typeface="Lantinghei TC Extralight" panose="03000509000000000000" pitchFamily="66" charset="-120"/>
              </a:rPr>
              <a:t>?</a:t>
            </a:r>
          </a:p>
        </p:txBody>
      </p:sp>
      <p:pic>
        <p:nvPicPr>
          <p:cNvPr id="149" name="Image" descr="Image"/>
          <p:cNvPicPr>
            <a:picLocks noChangeAspect="1"/>
          </p:cNvPicPr>
          <p:nvPr/>
        </p:nvPicPr>
        <p:blipFill>
          <a:blip r:embed="rId3"/>
          <a:stretch>
            <a:fillRect/>
          </a:stretch>
        </p:blipFill>
        <p:spPr>
          <a:xfrm>
            <a:off x="4153477" y="1234863"/>
            <a:ext cx="127249" cy="113854"/>
          </a:xfrm>
          <a:prstGeom prst="rect">
            <a:avLst/>
          </a:prstGeom>
          <a:ln w="12700">
            <a:miter lim="400000"/>
          </a:ln>
        </p:spPr>
      </p:pic>
      <p:pic>
        <p:nvPicPr>
          <p:cNvPr id="150" name="Image" descr="Image"/>
          <p:cNvPicPr>
            <a:picLocks noChangeAspect="1"/>
          </p:cNvPicPr>
          <p:nvPr/>
        </p:nvPicPr>
        <p:blipFill>
          <a:blip r:embed="rId4"/>
          <a:stretch>
            <a:fillRect/>
          </a:stretch>
        </p:blipFill>
        <p:spPr>
          <a:xfrm>
            <a:off x="4863275" y="1206958"/>
            <a:ext cx="127249" cy="169664"/>
          </a:xfrm>
          <a:prstGeom prst="rect">
            <a:avLst/>
          </a:prstGeom>
          <a:ln w="12700">
            <a:miter lim="400000"/>
          </a:ln>
        </p:spPr>
      </p:pic>
      <p:sp>
        <p:nvSpPr>
          <p:cNvPr id="151" name="Line"/>
          <p:cNvSpPr/>
          <p:nvPr/>
        </p:nvSpPr>
        <p:spPr>
          <a:xfrm>
            <a:off x="3970350" y="1565202"/>
            <a:ext cx="1203302" cy="1"/>
          </a:xfrm>
          <a:prstGeom prst="line">
            <a:avLst/>
          </a:prstGeom>
          <a:ln w="25400">
            <a:solidFill>
              <a:srgbClr val="000000"/>
            </a:solidFill>
            <a:miter lim="400000"/>
          </a:ln>
        </p:spPr>
        <p:txBody>
          <a:bodyPr lIns="26789" tIns="26789" rIns="26789" bIns="26789" anchor="ctr"/>
          <a:lstStyle/>
          <a:p>
            <a:pPr algn="ctr" defTabSz="308063" hangingPunct="0">
              <a:defRPr sz="2400"/>
            </a:pPr>
            <a:endParaRPr sz="1265" kern="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
        <p:nvSpPr>
          <p:cNvPr id="152" name="Line"/>
          <p:cNvSpPr/>
          <p:nvPr/>
        </p:nvSpPr>
        <p:spPr>
          <a:xfrm flipH="1">
            <a:off x="4572000" y="1092493"/>
            <a:ext cx="1" cy="2452315"/>
          </a:xfrm>
          <a:prstGeom prst="line">
            <a:avLst/>
          </a:prstGeom>
          <a:ln w="25400">
            <a:solidFill>
              <a:srgbClr val="000000"/>
            </a:solidFill>
            <a:miter lim="400000"/>
          </a:ln>
        </p:spPr>
        <p:txBody>
          <a:bodyPr lIns="26789" tIns="26789" rIns="26789" bIns="26789" anchor="ctr"/>
          <a:lstStyle/>
          <a:p>
            <a:pPr algn="ctr" defTabSz="308063" hangingPunct="0">
              <a:defRPr sz="2400"/>
            </a:pPr>
            <a:endParaRPr sz="1265" kern="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pic>
        <p:nvPicPr>
          <p:cNvPr id="153" name="Image" descr="Image"/>
          <p:cNvPicPr>
            <a:picLocks noChangeAspect="1"/>
          </p:cNvPicPr>
          <p:nvPr/>
        </p:nvPicPr>
        <p:blipFill>
          <a:blip r:embed="rId5"/>
          <a:stretch>
            <a:fillRect/>
          </a:stretch>
        </p:blipFill>
        <p:spPr>
          <a:xfrm>
            <a:off x="1371600" y="2387177"/>
            <a:ext cx="976016" cy="209147"/>
          </a:xfrm>
          <a:prstGeom prst="rect">
            <a:avLst/>
          </a:prstGeom>
          <a:ln w="12700">
            <a:miter lim="400000"/>
          </a:ln>
        </p:spPr>
      </p:pic>
      <p:sp>
        <p:nvSpPr>
          <p:cNvPr id="154" name="1"/>
          <p:cNvSpPr txBox="1"/>
          <p:nvPr/>
        </p:nvSpPr>
        <p:spPr>
          <a:xfrm>
            <a:off x="4095597" y="3063097"/>
            <a:ext cx="17593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1</a:t>
            </a:r>
          </a:p>
        </p:txBody>
      </p:sp>
      <p:sp>
        <p:nvSpPr>
          <p:cNvPr id="155" name="1.1"/>
          <p:cNvSpPr txBox="1"/>
          <p:nvPr/>
        </p:nvSpPr>
        <p:spPr>
          <a:xfrm>
            <a:off x="4747563" y="3063097"/>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1.1</a:t>
            </a:r>
          </a:p>
        </p:txBody>
      </p:sp>
      <p:sp>
        <p:nvSpPr>
          <p:cNvPr id="156" name="2"/>
          <p:cNvSpPr txBox="1"/>
          <p:nvPr/>
        </p:nvSpPr>
        <p:spPr>
          <a:xfrm>
            <a:off x="4129137" y="2145567"/>
            <a:ext cx="17593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2</a:t>
            </a:r>
          </a:p>
        </p:txBody>
      </p:sp>
      <p:sp>
        <p:nvSpPr>
          <p:cNvPr id="157" name="1.9"/>
          <p:cNvSpPr txBox="1"/>
          <p:nvPr/>
        </p:nvSpPr>
        <p:spPr>
          <a:xfrm>
            <a:off x="4747563" y="2145567"/>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1.9</a:t>
            </a:r>
          </a:p>
        </p:txBody>
      </p:sp>
      <p:sp>
        <p:nvSpPr>
          <p:cNvPr id="158" name="3.5"/>
          <p:cNvSpPr txBox="1"/>
          <p:nvPr/>
        </p:nvSpPr>
        <p:spPr>
          <a:xfrm>
            <a:off x="4037765" y="2604332"/>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3.5</a:t>
            </a:r>
          </a:p>
        </p:txBody>
      </p:sp>
      <p:sp>
        <p:nvSpPr>
          <p:cNvPr id="159" name="3.4"/>
          <p:cNvSpPr txBox="1"/>
          <p:nvPr/>
        </p:nvSpPr>
        <p:spPr>
          <a:xfrm>
            <a:off x="4747563" y="2604332"/>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3.4</a:t>
            </a:r>
          </a:p>
        </p:txBody>
      </p:sp>
      <p:sp>
        <p:nvSpPr>
          <p:cNvPr id="160" name="10"/>
          <p:cNvSpPr txBox="1"/>
          <p:nvPr/>
        </p:nvSpPr>
        <p:spPr>
          <a:xfrm>
            <a:off x="4068222" y="1686801"/>
            <a:ext cx="297758"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dirty="0">
                <a:solidFill>
                  <a:srgbClr val="000000"/>
                </a:solidFill>
                <a:latin typeface="Lantinghei TC Extralight" panose="03000509000000000000" pitchFamily="66" charset="-120"/>
                <a:ea typeface="Lantinghei TC Extralight" panose="03000509000000000000" pitchFamily="66" charset="-120"/>
                <a:sym typeface="Helvetica Light"/>
              </a:rPr>
              <a:t>10</a:t>
            </a:r>
          </a:p>
        </p:txBody>
      </p:sp>
      <p:sp>
        <p:nvSpPr>
          <p:cNvPr id="161" name="10.1"/>
          <p:cNvSpPr txBox="1"/>
          <p:nvPr/>
        </p:nvSpPr>
        <p:spPr>
          <a:xfrm>
            <a:off x="4686650" y="1686801"/>
            <a:ext cx="48050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10.1</a:t>
            </a:r>
          </a:p>
        </p:txBody>
      </p:sp>
      <p:sp>
        <p:nvSpPr>
          <p:cNvPr id="162" name="Given training data:"/>
          <p:cNvSpPr txBox="1"/>
          <p:nvPr/>
        </p:nvSpPr>
        <p:spPr>
          <a:xfrm>
            <a:off x="737657" y="535896"/>
            <a:ext cx="4999928" cy="34616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defTabSz="308063" hangingPunct="0">
              <a:defRPr/>
            </a:pPr>
            <a:r>
              <a:rPr sz="1898" kern="0" dirty="0">
                <a:solidFill>
                  <a:srgbClr val="000000"/>
                </a:solidFill>
                <a:latin typeface="Lantinghei TC Extralight" panose="03000509000000000000" pitchFamily="66" charset="-120"/>
                <a:ea typeface="Lantinghei TC Extralight" panose="03000509000000000000" pitchFamily="66" charset="-120"/>
                <a:sym typeface="Helvetica Light"/>
              </a:rPr>
              <a:t>Given training data:</a:t>
            </a:r>
          </a:p>
        </p:txBody>
      </p:sp>
      <p:sp>
        <p:nvSpPr>
          <p:cNvPr id="4" name="TextBox 3"/>
          <p:cNvSpPr txBox="1"/>
          <p:nvPr/>
        </p:nvSpPr>
        <p:spPr>
          <a:xfrm>
            <a:off x="5860244" y="1686801"/>
            <a:ext cx="1453618" cy="369332"/>
          </a:xfrm>
          <a:prstGeom prst="rect">
            <a:avLst/>
          </a:prstGeom>
          <a:solidFill>
            <a:schemeClr val="tx1">
              <a:lumMod val="10000"/>
              <a:lumOff val="90000"/>
            </a:schemeClr>
          </a:solidFill>
        </p:spPr>
        <p:txBody>
          <a:bodyPr wrap="square" rtlCol="0">
            <a:spAutoFit/>
          </a:bodyPr>
          <a:lstStyle/>
          <a:p>
            <a:r>
              <a:rPr lang="en-US" dirty="0">
                <a:solidFill>
                  <a:srgbClr val="FF0000"/>
                </a:solidFill>
              </a:rPr>
              <a:t>[ 1 0 0 0.1] </a:t>
            </a:r>
          </a:p>
        </p:txBody>
      </p:sp>
      <p:sp>
        <p:nvSpPr>
          <p:cNvPr id="20" name="TextBox 19"/>
          <p:cNvSpPr txBox="1"/>
          <p:nvPr/>
        </p:nvSpPr>
        <p:spPr>
          <a:xfrm>
            <a:off x="5854745" y="2100593"/>
            <a:ext cx="1459117" cy="369332"/>
          </a:xfrm>
          <a:prstGeom prst="rect">
            <a:avLst/>
          </a:prstGeom>
          <a:solidFill>
            <a:schemeClr val="tx1">
              <a:lumMod val="10000"/>
              <a:lumOff val="90000"/>
            </a:schemeClr>
          </a:solidFill>
        </p:spPr>
        <p:txBody>
          <a:bodyPr wrap="square" rtlCol="0">
            <a:spAutoFit/>
          </a:bodyPr>
          <a:lstStyle/>
          <a:p>
            <a:r>
              <a:rPr lang="en-US" dirty="0">
                <a:solidFill>
                  <a:srgbClr val="FF0000"/>
                </a:solidFill>
              </a:rPr>
              <a:t>[ 0 1 0 -0.1] </a:t>
            </a:r>
          </a:p>
        </p:txBody>
      </p:sp>
      <p:sp>
        <p:nvSpPr>
          <p:cNvPr id="21" name="TextBox 20"/>
          <p:cNvSpPr txBox="1"/>
          <p:nvPr/>
        </p:nvSpPr>
        <p:spPr>
          <a:xfrm>
            <a:off x="5860245" y="2495550"/>
            <a:ext cx="1453618" cy="369332"/>
          </a:xfrm>
          <a:prstGeom prst="rect">
            <a:avLst/>
          </a:prstGeom>
          <a:solidFill>
            <a:schemeClr val="tx1">
              <a:lumMod val="10000"/>
              <a:lumOff val="90000"/>
            </a:schemeClr>
          </a:solidFill>
        </p:spPr>
        <p:txBody>
          <a:bodyPr wrap="square" rtlCol="0">
            <a:spAutoFit/>
          </a:bodyPr>
          <a:lstStyle/>
          <a:p>
            <a:r>
              <a:rPr lang="en-US" dirty="0">
                <a:solidFill>
                  <a:srgbClr val="FF0000"/>
                </a:solidFill>
              </a:rPr>
              <a:t>[ 0 0 1 -0.1] </a:t>
            </a:r>
          </a:p>
        </p:txBody>
      </p:sp>
      <p:sp>
        <p:nvSpPr>
          <p:cNvPr id="22" name="TextBox 21"/>
          <p:cNvSpPr txBox="1"/>
          <p:nvPr/>
        </p:nvSpPr>
        <p:spPr>
          <a:xfrm>
            <a:off x="5854745" y="2888218"/>
            <a:ext cx="1459117" cy="369332"/>
          </a:xfrm>
          <a:prstGeom prst="rect">
            <a:avLst/>
          </a:prstGeom>
          <a:solidFill>
            <a:schemeClr val="tx1">
              <a:lumMod val="10000"/>
              <a:lumOff val="90000"/>
            </a:schemeClr>
          </a:solidFill>
        </p:spPr>
        <p:txBody>
          <a:bodyPr wrap="square" rtlCol="0">
            <a:spAutoFit/>
          </a:bodyPr>
          <a:lstStyle/>
          <a:p>
            <a:r>
              <a:rPr lang="en-US" dirty="0">
                <a:solidFill>
                  <a:srgbClr val="FF0000"/>
                </a:solidFill>
              </a:rPr>
              <a:t>[ 0.1 0 0 1] </a:t>
            </a:r>
          </a:p>
        </p:txBody>
      </p:sp>
      <p:sp>
        <p:nvSpPr>
          <p:cNvPr id="23" name="TextBox 22"/>
          <p:cNvSpPr txBox="1"/>
          <p:nvPr/>
        </p:nvSpPr>
        <p:spPr>
          <a:xfrm>
            <a:off x="7391400" y="1686801"/>
            <a:ext cx="539943" cy="1477328"/>
          </a:xfrm>
          <a:prstGeom prst="rect">
            <a:avLst/>
          </a:prstGeom>
          <a:solidFill>
            <a:schemeClr val="tx1">
              <a:lumMod val="10000"/>
              <a:lumOff val="90000"/>
            </a:schemeClr>
          </a:solidFill>
        </p:spPr>
        <p:txBody>
          <a:bodyPr wrap="square" rtlCol="0">
            <a:spAutoFit/>
          </a:bodyPr>
          <a:lstStyle/>
          <a:p>
            <a:pPr algn="ctr"/>
            <a:r>
              <a:rPr lang="en-US" dirty="0">
                <a:solidFill>
                  <a:srgbClr val="00B0F0"/>
                </a:solidFill>
              </a:rPr>
              <a:t>10 </a:t>
            </a:r>
            <a:br>
              <a:rPr lang="en-US" dirty="0">
                <a:solidFill>
                  <a:srgbClr val="00B0F0"/>
                </a:solidFill>
              </a:rPr>
            </a:br>
            <a:r>
              <a:rPr lang="en-US" dirty="0">
                <a:solidFill>
                  <a:srgbClr val="00B0F0"/>
                </a:solidFill>
              </a:rPr>
              <a:t>2 </a:t>
            </a:r>
            <a:br>
              <a:rPr lang="en-US" dirty="0">
                <a:solidFill>
                  <a:srgbClr val="00B0F0"/>
                </a:solidFill>
              </a:rPr>
            </a:br>
            <a:r>
              <a:rPr lang="en-US" dirty="0">
                <a:solidFill>
                  <a:srgbClr val="00B0F0"/>
                </a:solidFill>
              </a:rPr>
              <a:t>3.5</a:t>
            </a:r>
            <a:br>
              <a:rPr lang="en-US" dirty="0">
                <a:solidFill>
                  <a:srgbClr val="00B0F0"/>
                </a:solidFill>
              </a:rPr>
            </a:br>
            <a:r>
              <a:rPr lang="en-US" dirty="0">
                <a:solidFill>
                  <a:srgbClr val="00B0F0"/>
                </a:solidFill>
              </a:rPr>
              <a:t>1</a:t>
            </a:r>
            <a:br>
              <a:rPr lang="en-US" dirty="0">
                <a:solidFill>
                  <a:srgbClr val="00B0F0"/>
                </a:solidFill>
              </a:rPr>
            </a:br>
            <a:endParaRPr lang="en-US" dirty="0">
              <a:solidFill>
                <a:srgbClr val="00B0F0"/>
              </a:solidFill>
            </a:endParaRPr>
          </a:p>
        </p:txBody>
      </p:sp>
      <p:sp>
        <p:nvSpPr>
          <p:cNvPr id="6" name="TextBox 5"/>
          <p:cNvSpPr txBox="1"/>
          <p:nvPr/>
        </p:nvSpPr>
        <p:spPr>
          <a:xfrm>
            <a:off x="7986482" y="2100593"/>
            <a:ext cx="319318" cy="369332"/>
          </a:xfrm>
          <a:prstGeom prst="rect">
            <a:avLst/>
          </a:prstGeom>
          <a:noFill/>
        </p:spPr>
        <p:txBody>
          <a:bodyPr wrap="none" rtlCol="0">
            <a:spAutoFit/>
          </a:bodyPr>
          <a:lstStyle/>
          <a:p>
            <a:r>
              <a:rPr lang="en-US" dirty="0"/>
              <a:t>=</a:t>
            </a:r>
          </a:p>
        </p:txBody>
      </p:sp>
      <p:sp>
        <p:nvSpPr>
          <p:cNvPr id="26" name="TextBox 25"/>
          <p:cNvSpPr txBox="1"/>
          <p:nvPr/>
        </p:nvSpPr>
        <p:spPr>
          <a:xfrm>
            <a:off x="8381209" y="1686801"/>
            <a:ext cx="670652" cy="369332"/>
          </a:xfrm>
          <a:prstGeom prst="rect">
            <a:avLst/>
          </a:prstGeom>
          <a:solidFill>
            <a:schemeClr val="tx1">
              <a:lumMod val="10000"/>
              <a:lumOff val="90000"/>
            </a:schemeClr>
          </a:solidFill>
        </p:spPr>
        <p:txBody>
          <a:bodyPr wrap="square" rtlCol="0">
            <a:spAutoFit/>
          </a:bodyPr>
          <a:lstStyle/>
          <a:p>
            <a:pPr algn="ctr"/>
            <a:r>
              <a:rPr lang="en-US"/>
              <a:t>10.1</a:t>
            </a:r>
            <a:endParaRPr lang="en-US" dirty="0"/>
          </a:p>
        </p:txBody>
      </p:sp>
      <p:sp>
        <p:nvSpPr>
          <p:cNvPr id="27" name="TextBox 26"/>
          <p:cNvSpPr txBox="1"/>
          <p:nvPr/>
        </p:nvSpPr>
        <p:spPr>
          <a:xfrm>
            <a:off x="8383338" y="2100593"/>
            <a:ext cx="670652" cy="369332"/>
          </a:xfrm>
          <a:prstGeom prst="rect">
            <a:avLst/>
          </a:prstGeom>
          <a:solidFill>
            <a:schemeClr val="tx1">
              <a:lumMod val="10000"/>
              <a:lumOff val="90000"/>
            </a:schemeClr>
          </a:solidFill>
        </p:spPr>
        <p:txBody>
          <a:bodyPr wrap="square" rtlCol="0">
            <a:spAutoFit/>
          </a:bodyPr>
          <a:lstStyle/>
          <a:p>
            <a:pPr algn="ctr"/>
            <a:r>
              <a:rPr lang="en-US" dirty="0"/>
              <a:t>1.9</a:t>
            </a:r>
          </a:p>
        </p:txBody>
      </p:sp>
      <p:sp>
        <p:nvSpPr>
          <p:cNvPr id="28" name="TextBox 27"/>
          <p:cNvSpPr txBox="1"/>
          <p:nvPr/>
        </p:nvSpPr>
        <p:spPr>
          <a:xfrm>
            <a:off x="8382000" y="2495550"/>
            <a:ext cx="670652" cy="369332"/>
          </a:xfrm>
          <a:prstGeom prst="rect">
            <a:avLst/>
          </a:prstGeom>
          <a:solidFill>
            <a:schemeClr val="tx1">
              <a:lumMod val="10000"/>
              <a:lumOff val="90000"/>
            </a:schemeClr>
          </a:solidFill>
        </p:spPr>
        <p:txBody>
          <a:bodyPr wrap="square" rtlCol="0">
            <a:spAutoFit/>
          </a:bodyPr>
          <a:lstStyle/>
          <a:p>
            <a:pPr algn="ctr"/>
            <a:r>
              <a:rPr lang="en-US" dirty="0"/>
              <a:t>3.4</a:t>
            </a:r>
          </a:p>
        </p:txBody>
      </p:sp>
      <p:sp>
        <p:nvSpPr>
          <p:cNvPr id="29" name="TextBox 28"/>
          <p:cNvSpPr txBox="1"/>
          <p:nvPr/>
        </p:nvSpPr>
        <p:spPr>
          <a:xfrm>
            <a:off x="8382000" y="2876550"/>
            <a:ext cx="670652" cy="369332"/>
          </a:xfrm>
          <a:prstGeom prst="rect">
            <a:avLst/>
          </a:prstGeom>
          <a:solidFill>
            <a:schemeClr val="tx1">
              <a:lumMod val="10000"/>
              <a:lumOff val="90000"/>
            </a:schemeClr>
          </a:solidFill>
        </p:spPr>
        <p:txBody>
          <a:bodyPr wrap="square" rtlCol="0">
            <a:spAutoFit/>
          </a:bodyPr>
          <a:lstStyle/>
          <a:p>
            <a:pPr algn="ctr"/>
            <a:r>
              <a:rPr lang="en-US" dirty="0"/>
              <a:t>1.1</a:t>
            </a:r>
          </a:p>
        </p:txBody>
      </p:sp>
      <p:sp>
        <p:nvSpPr>
          <p:cNvPr id="30" name="TextBox 29"/>
          <p:cNvSpPr txBox="1"/>
          <p:nvPr/>
        </p:nvSpPr>
        <p:spPr>
          <a:xfrm>
            <a:off x="5824449" y="1154446"/>
            <a:ext cx="1459117" cy="369332"/>
          </a:xfrm>
          <a:prstGeom prst="rect">
            <a:avLst/>
          </a:prstGeom>
          <a:solidFill>
            <a:schemeClr val="tx1">
              <a:lumMod val="10000"/>
              <a:lumOff val="90000"/>
            </a:schemeClr>
          </a:solidFill>
        </p:spPr>
        <p:txBody>
          <a:bodyPr wrap="square" rtlCol="0">
            <a:spAutoFit/>
          </a:bodyPr>
          <a:lstStyle/>
          <a:p>
            <a:pPr algn="ctr"/>
            <a:r>
              <a:rPr lang="en-US" dirty="0">
                <a:solidFill>
                  <a:srgbClr val="FF0000"/>
                </a:solidFill>
              </a:rPr>
              <a:t>W</a:t>
            </a:r>
          </a:p>
        </p:txBody>
      </p:sp>
      <p:sp>
        <p:nvSpPr>
          <p:cNvPr id="31" name="TextBox 30"/>
          <p:cNvSpPr txBox="1"/>
          <p:nvPr/>
        </p:nvSpPr>
        <p:spPr>
          <a:xfrm>
            <a:off x="7337312" y="1154446"/>
            <a:ext cx="594031" cy="369332"/>
          </a:xfrm>
          <a:prstGeom prst="rect">
            <a:avLst/>
          </a:prstGeom>
          <a:solidFill>
            <a:schemeClr val="tx1">
              <a:lumMod val="10000"/>
              <a:lumOff val="90000"/>
            </a:schemeClr>
          </a:solidFill>
        </p:spPr>
        <p:txBody>
          <a:bodyPr wrap="square" rtlCol="0">
            <a:spAutoFit/>
          </a:bodyPr>
          <a:lstStyle/>
          <a:p>
            <a:pPr algn="ctr"/>
            <a:r>
              <a:rPr lang="en-US" dirty="0">
                <a:solidFill>
                  <a:srgbClr val="00B0F0"/>
                </a:solidFill>
              </a:rPr>
              <a:t>X</a:t>
            </a:r>
          </a:p>
        </p:txBody>
      </p:sp>
      <p:sp>
        <p:nvSpPr>
          <p:cNvPr id="32" name="TextBox 31"/>
          <p:cNvSpPr txBox="1"/>
          <p:nvPr/>
        </p:nvSpPr>
        <p:spPr>
          <a:xfrm>
            <a:off x="8379069" y="1153960"/>
            <a:ext cx="594031" cy="369332"/>
          </a:xfrm>
          <a:prstGeom prst="rect">
            <a:avLst/>
          </a:prstGeom>
          <a:solidFill>
            <a:schemeClr val="tx1">
              <a:lumMod val="10000"/>
              <a:lumOff val="90000"/>
            </a:schemeClr>
          </a:solidFill>
        </p:spPr>
        <p:txBody>
          <a:bodyPr wrap="square" rtlCol="0">
            <a:spAutoFit/>
          </a:bodyPr>
          <a:lstStyle/>
          <a:p>
            <a:pPr algn="ctr"/>
            <a:r>
              <a:rPr lang="en-US" dirty="0"/>
              <a:t>Y</a:t>
            </a:r>
          </a:p>
        </p:txBody>
      </p:sp>
    </p:spTree>
    <p:custDataLst>
      <p:tags r:id="rId1"/>
    </p:custDataLst>
    <p:extLst>
      <p:ext uri="{BB962C8B-B14F-4D97-AF65-F5344CB8AC3E}">
        <p14:creationId xmlns:p14="http://schemas.microsoft.com/office/powerpoint/2010/main" val="412595671"/>
      </p:ext>
    </p:extLst>
  </p:cSld>
  <p:clrMapOvr>
    <a:masterClrMapping/>
  </p:clrMapOvr>
  <mc:AlternateContent xmlns:mc="http://schemas.openxmlformats.org/markup-compatibility/2006" xmlns:p14="http://schemas.microsoft.com/office/powerpoint/2010/main">
    <mc:Choice Requires="p14">
      <p:transition spd="slow" p14:dur="2000" advTm="160834"/>
    </mc:Choice>
    <mc:Fallback xmlns="">
      <p:transition spd="slow" advTm="1608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21" grpId="0" animBg="1"/>
      <p:bldP spid="22" grpId="0" animBg="1"/>
      <p:bldP spid="23" grpId="0" animBg="1"/>
      <p:bldP spid="6" grpId="0"/>
      <p:bldP spid="26" grpId="0" animBg="1"/>
      <p:bldP spid="27" grpId="0" animBg="1"/>
      <p:bldP spid="28" grpId="0" animBg="1"/>
      <p:bldP spid="29" grpId="0" animBg="1"/>
      <p:bldP spid="30" grpId="0" animBg="1"/>
      <p:bldP spid="31"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What do you think the weight parameter is?"/>
          <p:cNvSpPr txBox="1"/>
          <p:nvPr/>
        </p:nvSpPr>
        <p:spPr>
          <a:xfrm>
            <a:off x="737658" y="3861417"/>
            <a:ext cx="5922686" cy="30570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defRPr sz="3100" i="1">
                <a:solidFill>
                  <a:schemeClr val="accent1"/>
                </a:solidFill>
                <a:latin typeface="Helvetica"/>
                <a:ea typeface="Helvetica"/>
                <a:cs typeface="Helvetica"/>
                <a:sym typeface="Helvetica"/>
              </a:defRPr>
            </a:lvl1pPr>
          </a:lstStyle>
          <a:p>
            <a:pPr defTabSz="308063" hangingPunct="0">
              <a:defRPr/>
            </a:pPr>
            <a:r>
              <a:rPr lang="en-US" sz="1635" i="0" kern="0" dirty="0">
                <a:solidFill>
                  <a:srgbClr val="850000"/>
                </a:solidFill>
                <a:latin typeface="Lantinghei TC Extralight" panose="03000509000000000000" pitchFamily="66" charset="-120"/>
                <a:ea typeface="Lantinghei TC Extralight" panose="03000509000000000000" pitchFamily="66" charset="-120"/>
              </a:rPr>
              <a:t>What about this one?</a:t>
            </a:r>
            <a:endParaRPr sz="1635" i="0" kern="0" dirty="0">
              <a:solidFill>
                <a:srgbClr val="850000"/>
              </a:solidFill>
              <a:latin typeface="Lantinghei TC Extralight" panose="03000509000000000000" pitchFamily="66" charset="-120"/>
              <a:ea typeface="Lantinghei TC Extralight" panose="03000509000000000000" pitchFamily="66" charset="-120"/>
            </a:endParaRPr>
          </a:p>
        </p:txBody>
      </p:sp>
      <p:pic>
        <p:nvPicPr>
          <p:cNvPr id="149" name="Image" descr="Image"/>
          <p:cNvPicPr>
            <a:picLocks noChangeAspect="1"/>
          </p:cNvPicPr>
          <p:nvPr/>
        </p:nvPicPr>
        <p:blipFill>
          <a:blip r:embed="rId2"/>
          <a:stretch>
            <a:fillRect/>
          </a:stretch>
        </p:blipFill>
        <p:spPr>
          <a:xfrm>
            <a:off x="4153477" y="1234863"/>
            <a:ext cx="127249" cy="113854"/>
          </a:xfrm>
          <a:prstGeom prst="rect">
            <a:avLst/>
          </a:prstGeom>
          <a:ln w="12700">
            <a:miter lim="400000"/>
          </a:ln>
        </p:spPr>
      </p:pic>
      <p:pic>
        <p:nvPicPr>
          <p:cNvPr id="150" name="Image" descr="Image"/>
          <p:cNvPicPr>
            <a:picLocks noChangeAspect="1"/>
          </p:cNvPicPr>
          <p:nvPr/>
        </p:nvPicPr>
        <p:blipFill>
          <a:blip r:embed="rId3"/>
          <a:stretch>
            <a:fillRect/>
          </a:stretch>
        </p:blipFill>
        <p:spPr>
          <a:xfrm>
            <a:off x="4863275" y="1206958"/>
            <a:ext cx="127249" cy="169664"/>
          </a:xfrm>
          <a:prstGeom prst="rect">
            <a:avLst/>
          </a:prstGeom>
          <a:ln w="12700">
            <a:miter lim="400000"/>
          </a:ln>
        </p:spPr>
      </p:pic>
      <p:sp>
        <p:nvSpPr>
          <p:cNvPr id="151" name="Line"/>
          <p:cNvSpPr/>
          <p:nvPr/>
        </p:nvSpPr>
        <p:spPr>
          <a:xfrm>
            <a:off x="3970350" y="1565202"/>
            <a:ext cx="1203302" cy="1"/>
          </a:xfrm>
          <a:prstGeom prst="line">
            <a:avLst/>
          </a:prstGeom>
          <a:ln w="25400">
            <a:solidFill>
              <a:srgbClr val="000000"/>
            </a:solidFill>
            <a:miter lim="400000"/>
          </a:ln>
        </p:spPr>
        <p:txBody>
          <a:bodyPr lIns="26789" tIns="26789" rIns="26789" bIns="26789" anchor="ctr"/>
          <a:lstStyle/>
          <a:p>
            <a:pPr algn="ctr" defTabSz="308063" hangingPunct="0">
              <a:defRPr sz="2400"/>
            </a:pPr>
            <a:endParaRPr sz="1265" kern="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
        <p:nvSpPr>
          <p:cNvPr id="152" name="Line"/>
          <p:cNvSpPr/>
          <p:nvPr/>
        </p:nvSpPr>
        <p:spPr>
          <a:xfrm flipH="1">
            <a:off x="4572000" y="1092493"/>
            <a:ext cx="1" cy="2452315"/>
          </a:xfrm>
          <a:prstGeom prst="line">
            <a:avLst/>
          </a:prstGeom>
          <a:ln w="25400">
            <a:solidFill>
              <a:srgbClr val="000000"/>
            </a:solidFill>
            <a:miter lim="400000"/>
          </a:ln>
        </p:spPr>
        <p:txBody>
          <a:bodyPr lIns="26789" tIns="26789" rIns="26789" bIns="26789" anchor="ctr"/>
          <a:lstStyle/>
          <a:p>
            <a:pPr algn="ctr" defTabSz="308063" hangingPunct="0">
              <a:defRPr sz="2400"/>
            </a:pPr>
            <a:endParaRPr sz="1265" kern="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pic>
        <p:nvPicPr>
          <p:cNvPr id="153" name="Image" descr="Image"/>
          <p:cNvPicPr>
            <a:picLocks noChangeAspect="1"/>
          </p:cNvPicPr>
          <p:nvPr/>
        </p:nvPicPr>
        <p:blipFill>
          <a:blip r:embed="rId4"/>
          <a:stretch>
            <a:fillRect/>
          </a:stretch>
        </p:blipFill>
        <p:spPr>
          <a:xfrm>
            <a:off x="1371600" y="2387177"/>
            <a:ext cx="976016" cy="209147"/>
          </a:xfrm>
          <a:prstGeom prst="rect">
            <a:avLst/>
          </a:prstGeom>
          <a:ln w="12700">
            <a:miter lim="400000"/>
          </a:ln>
        </p:spPr>
      </p:pic>
      <p:sp>
        <p:nvSpPr>
          <p:cNvPr id="154" name="1"/>
          <p:cNvSpPr txBox="1"/>
          <p:nvPr/>
        </p:nvSpPr>
        <p:spPr>
          <a:xfrm>
            <a:off x="4095597" y="3063097"/>
            <a:ext cx="17593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1</a:t>
            </a:r>
          </a:p>
        </p:txBody>
      </p:sp>
      <p:sp>
        <p:nvSpPr>
          <p:cNvPr id="155" name="1.1"/>
          <p:cNvSpPr txBox="1"/>
          <p:nvPr/>
        </p:nvSpPr>
        <p:spPr>
          <a:xfrm>
            <a:off x="4747563" y="3063097"/>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1.1</a:t>
            </a:r>
          </a:p>
        </p:txBody>
      </p:sp>
      <p:sp>
        <p:nvSpPr>
          <p:cNvPr id="156" name="2"/>
          <p:cNvSpPr txBox="1"/>
          <p:nvPr/>
        </p:nvSpPr>
        <p:spPr>
          <a:xfrm>
            <a:off x="4129137" y="2145567"/>
            <a:ext cx="17593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2</a:t>
            </a:r>
          </a:p>
        </p:txBody>
      </p:sp>
      <p:sp>
        <p:nvSpPr>
          <p:cNvPr id="157" name="1.9"/>
          <p:cNvSpPr txBox="1"/>
          <p:nvPr/>
        </p:nvSpPr>
        <p:spPr>
          <a:xfrm>
            <a:off x="4747563" y="2145567"/>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1.9</a:t>
            </a:r>
          </a:p>
        </p:txBody>
      </p:sp>
      <p:sp>
        <p:nvSpPr>
          <p:cNvPr id="158" name="3.5"/>
          <p:cNvSpPr txBox="1"/>
          <p:nvPr/>
        </p:nvSpPr>
        <p:spPr>
          <a:xfrm>
            <a:off x="4037765" y="2604332"/>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3.5</a:t>
            </a:r>
          </a:p>
        </p:txBody>
      </p:sp>
      <p:sp>
        <p:nvSpPr>
          <p:cNvPr id="159" name="3.4"/>
          <p:cNvSpPr txBox="1"/>
          <p:nvPr/>
        </p:nvSpPr>
        <p:spPr>
          <a:xfrm>
            <a:off x="4747563" y="2604332"/>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3.4</a:t>
            </a:r>
          </a:p>
        </p:txBody>
      </p:sp>
      <p:sp>
        <p:nvSpPr>
          <p:cNvPr id="160" name="10"/>
          <p:cNvSpPr txBox="1"/>
          <p:nvPr/>
        </p:nvSpPr>
        <p:spPr>
          <a:xfrm>
            <a:off x="4068222" y="1686801"/>
            <a:ext cx="297758"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dirty="0">
                <a:solidFill>
                  <a:srgbClr val="000000"/>
                </a:solidFill>
                <a:latin typeface="Lantinghei TC Extralight" panose="03000509000000000000" pitchFamily="66" charset="-120"/>
                <a:ea typeface="Lantinghei TC Extralight" panose="03000509000000000000" pitchFamily="66" charset="-120"/>
                <a:sym typeface="Helvetica Light"/>
              </a:rPr>
              <a:t>10</a:t>
            </a:r>
          </a:p>
        </p:txBody>
      </p:sp>
      <p:sp>
        <p:nvSpPr>
          <p:cNvPr id="161" name="10.1"/>
          <p:cNvSpPr txBox="1"/>
          <p:nvPr/>
        </p:nvSpPr>
        <p:spPr>
          <a:xfrm>
            <a:off x="4686650" y="1686801"/>
            <a:ext cx="48050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Lantinghei TC Extralight" panose="03000509000000000000" pitchFamily="66" charset="-120"/>
                <a:ea typeface="Lantinghei TC Extralight" panose="03000509000000000000" pitchFamily="66" charset="-120"/>
                <a:sym typeface="Helvetica Light"/>
              </a:rPr>
              <a:t>10.1</a:t>
            </a:r>
          </a:p>
        </p:txBody>
      </p:sp>
      <p:sp>
        <p:nvSpPr>
          <p:cNvPr id="162" name="Given training data:"/>
          <p:cNvSpPr txBox="1"/>
          <p:nvPr/>
        </p:nvSpPr>
        <p:spPr>
          <a:xfrm>
            <a:off x="737657" y="535896"/>
            <a:ext cx="4999928" cy="34616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defTabSz="308063" hangingPunct="0">
              <a:defRPr/>
            </a:pPr>
            <a:r>
              <a:rPr sz="1898" kern="0" dirty="0">
                <a:solidFill>
                  <a:srgbClr val="000000"/>
                </a:solidFill>
                <a:latin typeface="Lantinghei TC Extralight" panose="03000509000000000000" pitchFamily="66" charset="-120"/>
                <a:ea typeface="Lantinghei TC Extralight" panose="03000509000000000000" pitchFamily="66" charset="-120"/>
                <a:sym typeface="Helvetica Light"/>
              </a:rPr>
              <a:t>Given training data:</a:t>
            </a:r>
          </a:p>
        </p:txBody>
      </p:sp>
      <p:pic>
        <p:nvPicPr>
          <p:cNvPr id="29" name="Image" descr="Image">
            <a:extLst>
              <a:ext uri="{FF2B5EF4-FFF2-40B4-BE49-F238E27FC236}">
                <a16:creationId xmlns:a16="http://schemas.microsoft.com/office/drawing/2014/main" id="{AB5F1545-1C76-D342-9996-E939333FDD5D}"/>
              </a:ext>
            </a:extLst>
          </p:cNvPr>
          <p:cNvPicPr>
            <a:picLocks noChangeAspect="1"/>
          </p:cNvPicPr>
          <p:nvPr/>
        </p:nvPicPr>
        <p:blipFill>
          <a:blip r:embed="rId2"/>
          <a:stretch>
            <a:fillRect/>
          </a:stretch>
        </p:blipFill>
        <p:spPr>
          <a:xfrm>
            <a:off x="5690353" y="1238760"/>
            <a:ext cx="127249" cy="113854"/>
          </a:xfrm>
          <a:prstGeom prst="rect">
            <a:avLst/>
          </a:prstGeom>
          <a:ln w="12700">
            <a:miter lim="400000"/>
          </a:ln>
        </p:spPr>
      </p:pic>
      <p:pic>
        <p:nvPicPr>
          <p:cNvPr id="30" name="Image" descr="Image">
            <a:extLst>
              <a:ext uri="{FF2B5EF4-FFF2-40B4-BE49-F238E27FC236}">
                <a16:creationId xmlns:a16="http://schemas.microsoft.com/office/drawing/2014/main" id="{5C51E344-29E3-854D-805E-1F62B194EE3C}"/>
              </a:ext>
            </a:extLst>
          </p:cNvPr>
          <p:cNvPicPr>
            <a:picLocks noChangeAspect="1"/>
          </p:cNvPicPr>
          <p:nvPr/>
        </p:nvPicPr>
        <p:blipFill>
          <a:blip r:embed="rId3"/>
          <a:stretch>
            <a:fillRect/>
          </a:stretch>
        </p:blipFill>
        <p:spPr>
          <a:xfrm>
            <a:off x="6400151" y="1210855"/>
            <a:ext cx="127249" cy="169664"/>
          </a:xfrm>
          <a:prstGeom prst="rect">
            <a:avLst/>
          </a:prstGeom>
          <a:ln w="12700">
            <a:miter lim="400000"/>
          </a:ln>
        </p:spPr>
      </p:pic>
      <p:sp>
        <p:nvSpPr>
          <p:cNvPr id="31" name="Line">
            <a:extLst>
              <a:ext uri="{FF2B5EF4-FFF2-40B4-BE49-F238E27FC236}">
                <a16:creationId xmlns:a16="http://schemas.microsoft.com/office/drawing/2014/main" id="{4E7292FE-9FE5-304A-8CCB-57C452E5825F}"/>
              </a:ext>
            </a:extLst>
          </p:cNvPr>
          <p:cNvSpPr/>
          <p:nvPr/>
        </p:nvSpPr>
        <p:spPr>
          <a:xfrm>
            <a:off x="5507226" y="1569099"/>
            <a:ext cx="1203302" cy="1"/>
          </a:xfrm>
          <a:prstGeom prst="line">
            <a:avLst/>
          </a:prstGeom>
          <a:ln w="25400">
            <a:solidFill>
              <a:srgbClr val="000000"/>
            </a:solidFill>
            <a:miter lim="400000"/>
          </a:ln>
        </p:spPr>
        <p:txBody>
          <a:bodyPr lIns="26789" tIns="26789" rIns="26789" bIns="26789" anchor="ctr"/>
          <a:lstStyle/>
          <a:p>
            <a:pPr algn="ctr" defTabSz="308063" hangingPunct="0">
              <a:defRPr sz="2400"/>
            </a:pPr>
            <a:endParaRPr sz="1265" kern="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
        <p:nvSpPr>
          <p:cNvPr id="32" name="Line">
            <a:extLst>
              <a:ext uri="{FF2B5EF4-FFF2-40B4-BE49-F238E27FC236}">
                <a16:creationId xmlns:a16="http://schemas.microsoft.com/office/drawing/2014/main" id="{A815A7BD-3094-6441-8DBF-8B1F2B6FFA9E}"/>
              </a:ext>
            </a:extLst>
          </p:cNvPr>
          <p:cNvSpPr/>
          <p:nvPr/>
        </p:nvSpPr>
        <p:spPr>
          <a:xfrm flipH="1">
            <a:off x="6108876" y="1096389"/>
            <a:ext cx="1" cy="2452315"/>
          </a:xfrm>
          <a:prstGeom prst="line">
            <a:avLst/>
          </a:prstGeom>
          <a:ln w="25400">
            <a:solidFill>
              <a:srgbClr val="000000"/>
            </a:solidFill>
            <a:miter lim="400000"/>
          </a:ln>
        </p:spPr>
        <p:txBody>
          <a:bodyPr lIns="26789" tIns="26789" rIns="26789" bIns="26789" anchor="ctr"/>
          <a:lstStyle/>
          <a:p>
            <a:pPr algn="ctr" defTabSz="308063" hangingPunct="0">
              <a:defRPr sz="2400"/>
            </a:pPr>
            <a:endParaRPr sz="1265" kern="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
        <p:nvSpPr>
          <p:cNvPr id="33" name="1">
            <a:extLst>
              <a:ext uri="{FF2B5EF4-FFF2-40B4-BE49-F238E27FC236}">
                <a16:creationId xmlns:a16="http://schemas.microsoft.com/office/drawing/2014/main" id="{7AF7859F-7501-9840-8A91-62B94308D367}"/>
              </a:ext>
            </a:extLst>
          </p:cNvPr>
          <p:cNvSpPr txBox="1"/>
          <p:nvPr/>
        </p:nvSpPr>
        <p:spPr>
          <a:xfrm>
            <a:off x="5541102" y="3066993"/>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lang="en-US" sz="1898" kern="0" dirty="0">
                <a:solidFill>
                  <a:srgbClr val="000000"/>
                </a:solidFill>
                <a:latin typeface="Lantinghei TC Extralight" panose="03000509000000000000" pitchFamily="66" charset="-120"/>
                <a:ea typeface="Lantinghei TC Extralight" panose="03000509000000000000" pitchFamily="66" charset="-120"/>
                <a:sym typeface="Helvetica Light"/>
              </a:rPr>
              <a:t>0.6</a:t>
            </a:r>
            <a:endParaRPr sz="1898" kern="0" dirty="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
        <p:nvSpPr>
          <p:cNvPr id="34" name="1.1">
            <a:extLst>
              <a:ext uri="{FF2B5EF4-FFF2-40B4-BE49-F238E27FC236}">
                <a16:creationId xmlns:a16="http://schemas.microsoft.com/office/drawing/2014/main" id="{CDA4D708-82A7-2F43-AFA1-FD8AACD77800}"/>
              </a:ext>
            </a:extLst>
          </p:cNvPr>
          <p:cNvSpPr txBox="1"/>
          <p:nvPr/>
        </p:nvSpPr>
        <p:spPr>
          <a:xfrm>
            <a:off x="6284439" y="3066993"/>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lang="en-US" sz="1898" kern="0" dirty="0">
                <a:solidFill>
                  <a:srgbClr val="000000"/>
                </a:solidFill>
                <a:latin typeface="Lantinghei TC Extralight" panose="03000509000000000000" pitchFamily="66" charset="-120"/>
                <a:ea typeface="Lantinghei TC Extralight" panose="03000509000000000000" pitchFamily="66" charset="-120"/>
                <a:sym typeface="Helvetica Light"/>
              </a:rPr>
              <a:t>0</a:t>
            </a:r>
            <a:r>
              <a:rPr sz="1898" kern="0" dirty="0">
                <a:solidFill>
                  <a:srgbClr val="000000"/>
                </a:solidFill>
                <a:latin typeface="Lantinghei TC Extralight" panose="03000509000000000000" pitchFamily="66" charset="-120"/>
                <a:ea typeface="Lantinghei TC Extralight" panose="03000509000000000000" pitchFamily="66" charset="-120"/>
                <a:sym typeface="Helvetica Light"/>
              </a:rPr>
              <a:t>.1</a:t>
            </a:r>
          </a:p>
        </p:txBody>
      </p:sp>
      <p:sp>
        <p:nvSpPr>
          <p:cNvPr id="35" name="2">
            <a:extLst>
              <a:ext uri="{FF2B5EF4-FFF2-40B4-BE49-F238E27FC236}">
                <a16:creationId xmlns:a16="http://schemas.microsoft.com/office/drawing/2014/main" id="{DC589DF9-43BA-B04C-8EC2-61965B2C923B}"/>
              </a:ext>
            </a:extLst>
          </p:cNvPr>
          <p:cNvSpPr txBox="1"/>
          <p:nvPr/>
        </p:nvSpPr>
        <p:spPr>
          <a:xfrm>
            <a:off x="5666013" y="2149463"/>
            <a:ext cx="17593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lang="en-US" sz="1898" kern="0" dirty="0">
                <a:solidFill>
                  <a:srgbClr val="000000"/>
                </a:solidFill>
                <a:latin typeface="Lantinghei TC Extralight" panose="03000509000000000000" pitchFamily="66" charset="-120"/>
                <a:ea typeface="Lantinghei TC Extralight" panose="03000509000000000000" pitchFamily="66" charset="-120"/>
                <a:sym typeface="Helvetica Light"/>
              </a:rPr>
              <a:t>4</a:t>
            </a:r>
            <a:endParaRPr sz="1898" kern="0" dirty="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
        <p:nvSpPr>
          <p:cNvPr id="36" name="1.9">
            <a:extLst>
              <a:ext uri="{FF2B5EF4-FFF2-40B4-BE49-F238E27FC236}">
                <a16:creationId xmlns:a16="http://schemas.microsoft.com/office/drawing/2014/main" id="{C1D10D2D-92C2-574E-95C4-9069372B65ED}"/>
              </a:ext>
            </a:extLst>
          </p:cNvPr>
          <p:cNvSpPr txBox="1"/>
          <p:nvPr/>
        </p:nvSpPr>
        <p:spPr>
          <a:xfrm>
            <a:off x="6223525" y="2149463"/>
            <a:ext cx="48050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dirty="0">
                <a:solidFill>
                  <a:srgbClr val="000000"/>
                </a:solidFill>
                <a:latin typeface="Lantinghei TC Extralight" panose="03000509000000000000" pitchFamily="66" charset="-120"/>
                <a:ea typeface="Lantinghei TC Extralight" panose="03000509000000000000" pitchFamily="66" charset="-120"/>
                <a:sym typeface="Helvetica Light"/>
              </a:rPr>
              <a:t>1</a:t>
            </a:r>
            <a:r>
              <a:rPr lang="en-US" sz="1898" kern="0" dirty="0">
                <a:solidFill>
                  <a:srgbClr val="000000"/>
                </a:solidFill>
                <a:latin typeface="Lantinghei TC Extralight" panose="03000509000000000000" pitchFamily="66" charset="-120"/>
                <a:ea typeface="Lantinghei TC Extralight" panose="03000509000000000000" pitchFamily="66" charset="-120"/>
                <a:sym typeface="Helvetica Light"/>
              </a:rPr>
              <a:t>3.1</a:t>
            </a:r>
            <a:endParaRPr sz="1898" kern="0" dirty="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
        <p:nvSpPr>
          <p:cNvPr id="37" name="3.5">
            <a:extLst>
              <a:ext uri="{FF2B5EF4-FFF2-40B4-BE49-F238E27FC236}">
                <a16:creationId xmlns:a16="http://schemas.microsoft.com/office/drawing/2014/main" id="{1457FA76-4C54-444E-B9F7-4DB214E54637}"/>
              </a:ext>
            </a:extLst>
          </p:cNvPr>
          <p:cNvSpPr txBox="1"/>
          <p:nvPr/>
        </p:nvSpPr>
        <p:spPr>
          <a:xfrm>
            <a:off x="5666012" y="2608228"/>
            <a:ext cx="17593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lang="en-US" sz="1898" kern="0" dirty="0">
                <a:solidFill>
                  <a:srgbClr val="000000"/>
                </a:solidFill>
                <a:latin typeface="Lantinghei TC Extralight" panose="03000509000000000000" pitchFamily="66" charset="-120"/>
                <a:ea typeface="Lantinghei TC Extralight" panose="03000509000000000000" pitchFamily="66" charset="-120"/>
                <a:sym typeface="Helvetica Light"/>
              </a:rPr>
              <a:t>5</a:t>
            </a:r>
            <a:endParaRPr sz="1898" kern="0" dirty="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
        <p:nvSpPr>
          <p:cNvPr id="38" name="3.4">
            <a:extLst>
              <a:ext uri="{FF2B5EF4-FFF2-40B4-BE49-F238E27FC236}">
                <a16:creationId xmlns:a16="http://schemas.microsoft.com/office/drawing/2014/main" id="{F3B75BE6-9984-8A49-B322-85EC328ADF14}"/>
              </a:ext>
            </a:extLst>
          </p:cNvPr>
          <p:cNvSpPr txBox="1"/>
          <p:nvPr/>
        </p:nvSpPr>
        <p:spPr>
          <a:xfrm>
            <a:off x="6284439" y="2608228"/>
            <a:ext cx="35867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lang="en-US" sz="1898" kern="0" dirty="0">
                <a:solidFill>
                  <a:srgbClr val="000000"/>
                </a:solidFill>
                <a:latin typeface="Lantinghei TC Extralight" panose="03000509000000000000" pitchFamily="66" charset="-120"/>
                <a:ea typeface="Lantinghei TC Extralight" panose="03000509000000000000" pitchFamily="66" charset="-120"/>
                <a:sym typeface="Helvetica Light"/>
              </a:rPr>
              <a:t>2</a:t>
            </a:r>
            <a:r>
              <a:rPr sz="1898" kern="0" dirty="0">
                <a:solidFill>
                  <a:srgbClr val="000000"/>
                </a:solidFill>
                <a:latin typeface="Lantinghei TC Extralight" panose="03000509000000000000" pitchFamily="66" charset="-120"/>
                <a:ea typeface="Lantinghei TC Extralight" panose="03000509000000000000" pitchFamily="66" charset="-120"/>
                <a:sym typeface="Helvetica Light"/>
              </a:rPr>
              <a:t>.4</a:t>
            </a:r>
          </a:p>
        </p:txBody>
      </p:sp>
      <p:sp>
        <p:nvSpPr>
          <p:cNvPr id="39" name="10">
            <a:extLst>
              <a:ext uri="{FF2B5EF4-FFF2-40B4-BE49-F238E27FC236}">
                <a16:creationId xmlns:a16="http://schemas.microsoft.com/office/drawing/2014/main" id="{0A00D198-E4EA-F341-BA19-8EC5942E78CE}"/>
              </a:ext>
            </a:extLst>
          </p:cNvPr>
          <p:cNvSpPr txBox="1"/>
          <p:nvPr/>
        </p:nvSpPr>
        <p:spPr>
          <a:xfrm>
            <a:off x="5666012" y="1690698"/>
            <a:ext cx="17593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lang="en-US" sz="1898" kern="0" dirty="0">
                <a:solidFill>
                  <a:srgbClr val="000000"/>
                </a:solidFill>
                <a:latin typeface="Lantinghei TC Extralight" panose="03000509000000000000" pitchFamily="66" charset="-120"/>
                <a:ea typeface="Lantinghei TC Extralight" panose="03000509000000000000" pitchFamily="66" charset="-120"/>
                <a:sym typeface="Helvetica Light"/>
              </a:rPr>
              <a:t>2</a:t>
            </a:r>
            <a:endParaRPr sz="1898" kern="0" dirty="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
        <p:nvSpPr>
          <p:cNvPr id="40" name="10.1">
            <a:extLst>
              <a:ext uri="{FF2B5EF4-FFF2-40B4-BE49-F238E27FC236}">
                <a16:creationId xmlns:a16="http://schemas.microsoft.com/office/drawing/2014/main" id="{13B0A771-332E-5040-BCB1-8170BCEA1D07}"/>
              </a:ext>
            </a:extLst>
          </p:cNvPr>
          <p:cNvSpPr txBox="1"/>
          <p:nvPr/>
        </p:nvSpPr>
        <p:spPr>
          <a:xfrm>
            <a:off x="6223526" y="1690698"/>
            <a:ext cx="480500"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lang="en-US" sz="1898" kern="0" dirty="0">
                <a:solidFill>
                  <a:srgbClr val="000000"/>
                </a:solidFill>
                <a:latin typeface="Lantinghei TC Extralight" panose="03000509000000000000" pitchFamily="66" charset="-120"/>
                <a:ea typeface="Lantinghei TC Extralight" panose="03000509000000000000" pitchFamily="66" charset="-120"/>
                <a:sym typeface="Helvetica Light"/>
              </a:rPr>
              <a:t>2</a:t>
            </a:r>
            <a:r>
              <a:rPr sz="1898" kern="0" dirty="0">
                <a:solidFill>
                  <a:srgbClr val="000000"/>
                </a:solidFill>
                <a:latin typeface="Lantinghei TC Extralight" panose="03000509000000000000" pitchFamily="66" charset="-120"/>
                <a:ea typeface="Lantinghei TC Extralight" panose="03000509000000000000" pitchFamily="66" charset="-120"/>
                <a:sym typeface="Helvetica Light"/>
              </a:rPr>
              <a:t>0.1</a:t>
            </a:r>
          </a:p>
        </p:txBody>
      </p:sp>
    </p:spTree>
    <p:extLst>
      <p:ext uri="{BB962C8B-B14F-4D97-AF65-F5344CB8AC3E}">
        <p14:creationId xmlns:p14="http://schemas.microsoft.com/office/powerpoint/2010/main" val="270746334"/>
      </p:ext>
    </p:extLst>
  </p:cSld>
  <p:clrMapOvr>
    <a:masterClrMapping/>
  </p:clrMapOvr>
  <mc:AlternateContent xmlns:mc="http://schemas.openxmlformats.org/markup-compatibility/2006" xmlns:p14="http://schemas.microsoft.com/office/powerpoint/2010/main">
    <mc:Choice Requires="p14">
      <p:transition spd="slow" p14:dur="2000" advTm="36329"/>
    </mc:Choice>
    <mc:Fallback xmlns="">
      <p:transition spd="slow" advTm="3632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Given several examples"/>
          <p:cNvSpPr txBox="1"/>
          <p:nvPr/>
        </p:nvSpPr>
        <p:spPr>
          <a:xfrm>
            <a:off x="452107" y="1167314"/>
            <a:ext cx="4234193" cy="36187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defRPr sz="2800"/>
            </a:lvl1pPr>
          </a:lstStyle>
          <a:p>
            <a:pPr defTabSz="308063" hangingPunct="0">
              <a:defRPr/>
            </a:pPr>
            <a:r>
              <a:rPr sz="2000" kern="0" dirty="0">
                <a:solidFill>
                  <a:srgbClr val="000000"/>
                </a:solidFill>
                <a:latin typeface="Lantinghei TC Extralight" panose="03000509000000000000" pitchFamily="66" charset="-120"/>
                <a:ea typeface="Lantinghei TC Extralight" panose="03000509000000000000" pitchFamily="66" charset="-120"/>
                <a:sym typeface="Helvetica Light"/>
              </a:rPr>
              <a:t>Given several </a:t>
            </a:r>
            <a:r>
              <a:rPr lang="en-US" sz="2000" kern="0" dirty="0">
                <a:solidFill>
                  <a:srgbClr val="000000"/>
                </a:solidFill>
                <a:latin typeface="Lantinghei TC Extralight" panose="03000509000000000000" pitchFamily="66" charset="-120"/>
                <a:ea typeface="Lantinghei TC Extralight" panose="03000509000000000000" pitchFamily="66" charset="-120"/>
                <a:sym typeface="Helvetica Light"/>
              </a:rPr>
              <a:t>training </a:t>
            </a:r>
            <a:r>
              <a:rPr sz="2000" kern="0" dirty="0">
                <a:solidFill>
                  <a:srgbClr val="000000"/>
                </a:solidFill>
                <a:latin typeface="Lantinghei TC Extralight" panose="03000509000000000000" pitchFamily="66" charset="-120"/>
                <a:ea typeface="Lantinghei TC Extralight" panose="03000509000000000000" pitchFamily="66" charset="-120"/>
                <a:sym typeface="Helvetica Light"/>
              </a:rPr>
              <a:t>examples</a:t>
            </a:r>
            <a:r>
              <a:rPr lang="en-US" sz="2000" kern="0" dirty="0">
                <a:solidFill>
                  <a:srgbClr val="000000"/>
                </a:solidFill>
                <a:latin typeface="Lantinghei TC Extralight" panose="03000509000000000000" pitchFamily="66" charset="-120"/>
                <a:ea typeface="Lantinghei TC Extralight" panose="03000509000000000000" pitchFamily="66" charset="-120"/>
                <a:sym typeface="Helvetica Light"/>
              </a:rPr>
              <a:t>:</a:t>
            </a:r>
            <a:r>
              <a:rPr sz="2000" kern="0" dirty="0">
                <a:solidFill>
                  <a:srgbClr val="000000"/>
                </a:solidFill>
                <a:latin typeface="Lantinghei TC Extralight" panose="03000509000000000000" pitchFamily="66" charset="-120"/>
                <a:ea typeface="Lantinghei TC Extralight" panose="03000509000000000000" pitchFamily="66" charset="-120"/>
                <a:sym typeface="Helvetica Light"/>
              </a:rPr>
              <a:t> </a:t>
            </a:r>
          </a:p>
        </p:txBody>
      </p:sp>
      <p:pic>
        <p:nvPicPr>
          <p:cNvPr id="182" name="Image" descr="Image"/>
          <p:cNvPicPr>
            <a:picLocks noChangeAspect="1"/>
          </p:cNvPicPr>
          <p:nvPr/>
        </p:nvPicPr>
        <p:blipFill>
          <a:blip r:embed="rId3"/>
          <a:stretch>
            <a:fillRect/>
          </a:stretch>
        </p:blipFill>
        <p:spPr>
          <a:xfrm>
            <a:off x="2471091" y="1633226"/>
            <a:ext cx="4201820" cy="315992"/>
          </a:xfrm>
          <a:prstGeom prst="rect">
            <a:avLst/>
          </a:prstGeom>
          <a:ln w="12700">
            <a:miter lim="400000"/>
          </a:ln>
        </p:spPr>
      </p:pic>
      <p:pic>
        <p:nvPicPr>
          <p:cNvPr id="183" name="Image" descr="Image"/>
          <p:cNvPicPr>
            <a:picLocks noChangeAspect="1"/>
          </p:cNvPicPr>
          <p:nvPr/>
        </p:nvPicPr>
        <p:blipFill>
          <a:blip r:embed="rId4"/>
          <a:stretch>
            <a:fillRect/>
          </a:stretch>
        </p:blipFill>
        <p:spPr>
          <a:xfrm>
            <a:off x="2484698" y="2329424"/>
            <a:ext cx="1159237" cy="341561"/>
          </a:xfrm>
          <a:prstGeom prst="rect">
            <a:avLst/>
          </a:prstGeom>
          <a:ln w="12700">
            <a:miter lim="400000"/>
          </a:ln>
        </p:spPr>
      </p:pic>
      <p:sp>
        <p:nvSpPr>
          <p:cNvPr id="185" name="and a perceptron"/>
          <p:cNvSpPr txBox="1"/>
          <p:nvPr/>
        </p:nvSpPr>
        <p:spPr>
          <a:xfrm>
            <a:off x="457200" y="2057756"/>
            <a:ext cx="2743200" cy="36187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defRPr sz="2800"/>
            </a:lvl1pPr>
          </a:lstStyle>
          <a:p>
            <a:pPr defTabSz="308063" hangingPunct="0">
              <a:defRPr/>
            </a:pPr>
            <a:r>
              <a:rPr sz="2000" kern="0" dirty="0">
                <a:solidFill>
                  <a:srgbClr val="000000"/>
                </a:solidFill>
                <a:latin typeface="Lantinghei TC Extralight" panose="03000509000000000000" pitchFamily="66" charset="-120"/>
                <a:ea typeface="Lantinghei TC Extralight" panose="03000509000000000000" pitchFamily="66" charset="-120"/>
                <a:sym typeface="Helvetica Light"/>
              </a:rPr>
              <a:t>and a perceptron</a:t>
            </a:r>
            <a:r>
              <a:rPr lang="en-US" sz="2000" kern="0" dirty="0">
                <a:solidFill>
                  <a:srgbClr val="000000"/>
                </a:solidFill>
                <a:latin typeface="Lantinghei TC Extralight" panose="03000509000000000000" pitchFamily="66" charset="-120"/>
                <a:ea typeface="Lantinghei TC Extralight" panose="03000509000000000000" pitchFamily="66" charset="-120"/>
                <a:sym typeface="Helvetica Light"/>
              </a:rPr>
              <a:t>:</a:t>
            </a:r>
            <a:endParaRPr sz="2000" kern="0" dirty="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800A7BE-419B-BA4E-A6BC-F4998E686D7A}"/>
                  </a:ext>
                </a:extLst>
              </p:cNvPr>
              <p:cNvSpPr/>
              <p:nvPr/>
            </p:nvSpPr>
            <p:spPr>
              <a:xfrm>
                <a:off x="457201" y="2809548"/>
                <a:ext cx="7715249" cy="2031325"/>
              </a:xfrm>
              <a:prstGeom prst="rect">
                <a:avLst/>
              </a:prstGeom>
            </p:spPr>
            <p:txBody>
              <a:bodyPr wrap="square">
                <a:spAutoFit/>
              </a:bodyPr>
              <a:lstStyle/>
              <a:p>
                <a:r>
                  <a:rPr lang="en-US" dirty="0">
                    <a:latin typeface="Lantinghei TC Extralight" panose="03000509000000000000" pitchFamily="66" charset="-120"/>
                    <a:ea typeface="Lantinghei TC Extralight" panose="03000509000000000000" pitchFamily="66" charset="-120"/>
                  </a:rPr>
                  <a:t>w</a:t>
                </a:r>
                <a:r>
                  <a:rPr lang="en-US" dirty="0">
                    <a:solidFill>
                      <a:srgbClr val="000000"/>
                    </a:solidFill>
                    <a:latin typeface="Lantinghei TC Extralight" panose="03000509000000000000" pitchFamily="66" charset="-120"/>
                    <a:ea typeface="Lantinghei TC Extralight" panose="03000509000000000000" pitchFamily="66" charset="-120"/>
                  </a:rPr>
                  <a:t>here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x</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 </m:t>
                    </m:r>
                  </m:oMath>
                </a14:m>
                <a:r>
                  <a:rPr lang="en-US" dirty="0">
                    <a:solidFill>
                      <a:srgbClr val="000000"/>
                    </a:solidFill>
                    <a:latin typeface="Lantinghei TC Extralight" panose="03000509000000000000" pitchFamily="66" charset="-120"/>
                    <a:ea typeface="Lantinghei TC Extralight" panose="03000509000000000000" pitchFamily="66" charset="-120"/>
                  </a:rPr>
                  <a:t>is image and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 </m:t>
                    </m:r>
                  </m:oMath>
                </a14:m>
                <a:r>
                  <a:rPr lang="en-US" dirty="0">
                    <a:solidFill>
                      <a:srgbClr val="000000"/>
                    </a:solidFill>
                    <a:latin typeface="Lantinghei TC Extralight" panose="03000509000000000000" pitchFamily="66" charset="-120"/>
                    <a:ea typeface="Lantinghei TC Extralight" panose="03000509000000000000" pitchFamily="66" charset="-120"/>
                  </a:rPr>
                  <a:t>is (integer) label </a:t>
                </a:r>
              </a:p>
              <a:p>
                <a:r>
                  <a:rPr lang="en-US" dirty="0">
                    <a:solidFill>
                      <a:srgbClr val="000000"/>
                    </a:solidFill>
                    <a:latin typeface="Lantinghei TC Extralight" panose="03000509000000000000" pitchFamily="66" charset="-120"/>
                    <a:ea typeface="Lantinghei TC Extralight" panose="03000509000000000000" pitchFamily="66" charset="-120"/>
                  </a:rPr>
                  <a:t>(0 for dog, 1 for cat, etc.)</a:t>
                </a:r>
                <a:endParaRPr lang="en-US" dirty="0">
                  <a:latin typeface="Lantinghei TC Extralight" panose="03000509000000000000" pitchFamily="66" charset="-120"/>
                  <a:ea typeface="Lantinghei TC Extralight" panose="03000509000000000000" pitchFamily="66" charset="-120"/>
                </a:endParaRPr>
              </a:p>
              <a:p>
                <a:endParaRPr lang="en-US" dirty="0">
                  <a:latin typeface="Lantinghei TC Extralight" panose="03000509000000000000" pitchFamily="66" charset="-120"/>
                  <a:ea typeface="Lantinghei TC Extralight" panose="03000509000000000000" pitchFamily="66" charset="-120"/>
                </a:endParaRPr>
              </a:p>
              <a:p>
                <a:r>
                  <a:rPr lang="en-US" dirty="0">
                    <a:solidFill>
                      <a:srgbClr val="850000"/>
                    </a:solidFill>
                    <a:latin typeface="Lantinghei TC Extralight" panose="03000509000000000000" pitchFamily="66" charset="-120"/>
                    <a:ea typeface="Lantinghei TC Extralight" panose="03000509000000000000" pitchFamily="66" charset="-120"/>
                  </a:rPr>
                  <a:t>A loss function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L</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i="1">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sSub>
                          <m:sSubPr>
                            <m:ctrlPr>
                              <a:rPr lang="en-US" i="1">
                                <a:solidFill>
                                  <a:srgbClr val="000000"/>
                                </a:solidFill>
                                <a:latin typeface="Cambria Math" panose="02040503050406030204" pitchFamily="18" charset="0"/>
                                <a:ea typeface="Lantinghei TC Extralight" panose="03000509000000000000" pitchFamily="66" charset="-120"/>
                              </a:rPr>
                            </m:ctrlPr>
                          </m:sSubPr>
                          <m:e>
                            <m:r>
                              <a:rPr lang="en-US" i="1">
                                <a:solidFill>
                                  <a:srgbClr val="000000"/>
                                </a:solidFill>
                                <a:latin typeface="Cambria Math" panose="02040503050406030204" pitchFamily="18" charset="0"/>
                                <a:ea typeface="Lantinghei TC Extralight" panose="03000509000000000000" pitchFamily="66" charset="-120"/>
                              </a:rPr>
                              <m:t>𝑦</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i="1">
                            <a:solidFill>
                              <a:srgbClr val="000000"/>
                            </a:solidFill>
                            <a:latin typeface="Cambria Math" panose="02040503050406030204" pitchFamily="18" charset="0"/>
                            <a:ea typeface="Lantinghei TC Extralight" panose="03000509000000000000" pitchFamily="66" charset="-120"/>
                          </a:rPr>
                          <m:t>,</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a:rPr lang="en-US" i="1">
                                <a:solidFill>
                                  <a:srgbClr val="000000"/>
                                </a:solidFill>
                                <a:latin typeface="Cambria Math" panose="02040503050406030204" pitchFamily="18" charset="0"/>
                                <a:ea typeface="Lantinghei TC Extralight" panose="03000509000000000000" pitchFamily="66" charset="-120"/>
                              </a:rPr>
                              <m:t>𝑦</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i="1">
                        <a:solidFill>
                          <a:srgbClr val="000000"/>
                        </a:solidFill>
                        <a:latin typeface="Cambria Math" panose="02040503050406030204" pitchFamily="18" charset="0"/>
                        <a:ea typeface="Lantinghei TC Extralight" panose="03000509000000000000" pitchFamily="66" charset="-120"/>
                      </a:rPr>
                      <m:t>)</m:t>
                    </m:r>
                  </m:oMath>
                </a14:m>
                <a:r>
                  <a:rPr lang="en-US" dirty="0">
                    <a:solidFill>
                      <a:srgbClr val="850000"/>
                    </a:solidFill>
                    <a:latin typeface="Lantinghei TC Extralight" panose="03000509000000000000" pitchFamily="66" charset="-120"/>
                    <a:ea typeface="Lantinghei TC Extralight" panose="03000509000000000000" pitchFamily="66" charset="-120"/>
                  </a:rPr>
                  <a:t> tells us how good our current classifier</a:t>
                </a:r>
              </a:p>
              <a:p>
                <a:r>
                  <a:rPr lang="en-US" dirty="0">
                    <a:latin typeface="Lantinghei TC Extralight" panose="03000509000000000000" pitchFamily="66" charset="-120"/>
                    <a:ea typeface="Lantinghei TC Extralight" panose="03000509000000000000" pitchFamily="66" charset="-120"/>
                  </a:rPr>
                  <a:t>- When the classifier predicts </a:t>
                </a:r>
                <a:r>
                  <a:rPr lang="en-US" dirty="0">
                    <a:solidFill>
                      <a:srgbClr val="850000"/>
                    </a:solidFill>
                    <a:latin typeface="Lantinghei TC Extralight" panose="03000509000000000000" pitchFamily="66" charset="-120"/>
                    <a:ea typeface="Lantinghei TC Extralight" panose="03000509000000000000" pitchFamily="66" charset="-120"/>
                  </a:rPr>
                  <a:t>correctly</a:t>
                </a:r>
                <a:r>
                  <a:rPr lang="en-US" dirty="0">
                    <a:latin typeface="Lantinghei TC Extralight" panose="03000509000000000000" pitchFamily="66" charset="-120"/>
                    <a:ea typeface="Lantinghei TC Extralight" panose="03000509000000000000" pitchFamily="66" charset="-120"/>
                  </a:rPr>
                  <a:t>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a:rPr lang="en-US" i="1">
                            <a:solidFill>
                              <a:srgbClr val="000000"/>
                            </a:solidFill>
                            <a:latin typeface="Cambria Math" panose="02040503050406030204" pitchFamily="18" charset="0"/>
                            <a:ea typeface="Lantinghei TC Extralight" panose="03000509000000000000" pitchFamily="66" charset="-120"/>
                          </a:rPr>
                          <m:t>𝑦</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i="1">
                        <a:solidFill>
                          <a:srgbClr val="000000"/>
                        </a:solidFill>
                        <a:latin typeface="Cambria Math" panose="02040503050406030204" pitchFamily="18" charset="0"/>
                        <a:ea typeface="Lantinghei TC Extralight" panose="03000509000000000000" pitchFamily="66" charset="-120"/>
                      </a:rPr>
                      <m:t>=</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a:rPr lang="en-US" i="1">
                            <a:solidFill>
                              <a:srgbClr val="000000"/>
                            </a:solidFill>
                            <a:latin typeface="Cambria Math" panose="02040503050406030204" pitchFamily="18" charset="0"/>
                            <a:ea typeface="Lantinghei TC Extralight" panose="03000509000000000000" pitchFamily="66" charset="-120"/>
                          </a:rPr>
                          <m:t>𝑦</m:t>
                        </m:r>
                      </m:e>
                    </m:acc>
                  </m:oMath>
                </a14:m>
                <a:r>
                  <a:rPr lang="en-US" dirty="0">
                    <a:latin typeface="Lantinghei TC Extralight" panose="03000509000000000000" pitchFamily="66" charset="-120"/>
                    <a:ea typeface="Lantinghei TC Extralight" panose="03000509000000000000" pitchFamily="66" charset="-120"/>
                  </a:rPr>
                  <a:t>), the loss should be </a:t>
                </a:r>
                <a:r>
                  <a:rPr lang="en-US" dirty="0">
                    <a:solidFill>
                      <a:srgbClr val="850000"/>
                    </a:solidFill>
                    <a:latin typeface="Lantinghei TC Extralight" panose="03000509000000000000" pitchFamily="66" charset="-120"/>
                    <a:ea typeface="Lantinghei TC Extralight" panose="03000509000000000000" pitchFamily="66" charset="-120"/>
                  </a:rPr>
                  <a:t>low</a:t>
                </a:r>
              </a:p>
              <a:p>
                <a:r>
                  <a:rPr lang="en-US" dirty="0">
                    <a:latin typeface="Lantinghei TC Extralight" panose="03000509000000000000" pitchFamily="66" charset="-120"/>
                    <a:ea typeface="Lantinghei TC Extralight" panose="03000509000000000000" pitchFamily="66" charset="-120"/>
                  </a:rPr>
                  <a:t>- When the classifier makes </a:t>
                </a:r>
                <a:r>
                  <a:rPr lang="en-US" dirty="0">
                    <a:solidFill>
                      <a:srgbClr val="850000"/>
                    </a:solidFill>
                    <a:latin typeface="Lantinghei TC Extralight" panose="03000509000000000000" pitchFamily="66" charset="-120"/>
                    <a:ea typeface="Lantinghei TC Extralight" panose="03000509000000000000" pitchFamily="66" charset="-120"/>
                  </a:rPr>
                  <a:t>mistakes</a:t>
                </a:r>
                <a:r>
                  <a:rPr lang="en-US" dirty="0">
                    <a:latin typeface="Lantinghei TC Extralight" panose="03000509000000000000" pitchFamily="66" charset="-120"/>
                    <a:ea typeface="Lantinghei TC Extralight" panose="03000509000000000000" pitchFamily="66" charset="-120"/>
                  </a:rPr>
                  <a:t>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a:rPr lang="en-US" i="1">
                            <a:solidFill>
                              <a:srgbClr val="000000"/>
                            </a:solidFill>
                            <a:latin typeface="Cambria Math" panose="02040503050406030204" pitchFamily="18" charset="0"/>
                            <a:ea typeface="Lantinghei TC Extralight" panose="03000509000000000000" pitchFamily="66" charset="-120"/>
                          </a:rPr>
                          <m:t>𝑦</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i="1">
                        <a:solidFill>
                          <a:srgbClr val="000000"/>
                        </a:solidFill>
                        <a:latin typeface="Cambria Math" panose="02040503050406030204" pitchFamily="18" charset="0"/>
                        <a:ea typeface="Cambria Math" panose="02040503050406030204" pitchFamily="18" charset="0"/>
                      </a:rPr>
                      <m:t>≠</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a:rPr lang="en-US" i="1">
                            <a:solidFill>
                              <a:srgbClr val="000000"/>
                            </a:solidFill>
                            <a:latin typeface="Cambria Math" panose="02040503050406030204" pitchFamily="18" charset="0"/>
                            <a:ea typeface="Lantinghei TC Extralight" panose="03000509000000000000" pitchFamily="66" charset="-120"/>
                          </a:rPr>
                          <m:t>𝑦</m:t>
                        </m:r>
                      </m:e>
                    </m:acc>
                  </m:oMath>
                </a14:m>
                <a:r>
                  <a:rPr lang="en-US" dirty="0">
                    <a:latin typeface="Lantinghei TC Extralight" panose="03000509000000000000" pitchFamily="66" charset="-120"/>
                    <a:ea typeface="Lantinghei TC Extralight" panose="03000509000000000000" pitchFamily="66" charset="-120"/>
                  </a:rPr>
                  <a:t>), , the loss should be </a:t>
                </a:r>
                <a:r>
                  <a:rPr lang="en-US" dirty="0">
                    <a:solidFill>
                      <a:srgbClr val="850000"/>
                    </a:solidFill>
                    <a:latin typeface="Lantinghei TC Extralight" panose="03000509000000000000" pitchFamily="66" charset="-120"/>
                    <a:ea typeface="Lantinghei TC Extralight" panose="03000509000000000000" pitchFamily="66" charset="-120"/>
                  </a:rPr>
                  <a:t>high</a:t>
                </a:r>
                <a:br>
                  <a:rPr lang="en-US" dirty="0">
                    <a:latin typeface="Lantinghei TC Extralight" panose="03000509000000000000" pitchFamily="66" charset="-120"/>
                    <a:ea typeface="Lantinghei TC Extralight" panose="03000509000000000000" pitchFamily="66" charset="-120"/>
                  </a:rPr>
                </a:br>
                <a:endParaRPr lang="en-US" dirty="0">
                  <a:latin typeface="Lantinghei TC Extralight" panose="03000509000000000000" pitchFamily="66" charset="-120"/>
                  <a:ea typeface="Lantinghei TC Extralight" panose="03000509000000000000" pitchFamily="66" charset="-120"/>
                </a:endParaRPr>
              </a:p>
            </p:txBody>
          </p:sp>
        </mc:Choice>
        <mc:Fallback xmlns="">
          <p:sp>
            <p:nvSpPr>
              <p:cNvPr id="2" name="Rectangle 1">
                <a:extLst>
                  <a:ext uri="{FF2B5EF4-FFF2-40B4-BE49-F238E27FC236}">
                    <a16:creationId xmlns="" xmlns:a16="http://schemas.microsoft.com/office/drawing/2014/main" xmlns:a14="http://schemas.microsoft.com/office/drawing/2010/main" id="{E800A7BE-419B-BA4E-A6BC-F4998E686D7A}"/>
                  </a:ext>
                </a:extLst>
              </p:cNvPr>
              <p:cNvSpPr>
                <a:spLocks noRot="1" noChangeAspect="1" noMove="1" noResize="1" noEditPoints="1" noAdjustHandles="1" noChangeArrowheads="1" noChangeShapeType="1" noTextEdit="1"/>
              </p:cNvSpPr>
              <p:nvPr/>
            </p:nvSpPr>
            <p:spPr>
              <a:xfrm>
                <a:off x="457201" y="2809548"/>
                <a:ext cx="7715249" cy="2031325"/>
              </a:xfrm>
              <a:prstGeom prst="rect">
                <a:avLst/>
              </a:prstGeom>
              <a:blipFill rotWithShape="0">
                <a:blip r:embed="rId5"/>
                <a:stretch>
                  <a:fillRect l="-632" t="-17417"/>
                </a:stretch>
              </a:blipFill>
            </p:spPr>
            <p:txBody>
              <a:bodyPr/>
              <a:lstStyle/>
              <a:p>
                <a:r>
                  <a:rPr lang="en-US">
                    <a:noFill/>
                  </a:rPr>
                  <a:t> </a:t>
                </a:r>
              </a:p>
            </p:txBody>
          </p:sp>
        </mc:Fallback>
      </mc:AlternateContent>
      <p:sp>
        <p:nvSpPr>
          <p:cNvPr id="8" name="An Incremental Learning Strategy (gradient descent)">
            <a:extLst>
              <a:ext uri="{FF2B5EF4-FFF2-40B4-BE49-F238E27FC236}">
                <a16:creationId xmlns:a16="http://schemas.microsoft.com/office/drawing/2014/main" id="{07F7ED34-2FC0-6B44-A261-B9E55D02BE1B}"/>
              </a:ext>
            </a:extLst>
          </p:cNvPr>
          <p:cNvSpPr txBox="1"/>
          <p:nvPr/>
        </p:nvSpPr>
        <p:spPr>
          <a:xfrm>
            <a:off x="457200" y="410946"/>
            <a:ext cx="6283668" cy="468061"/>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defTabSz="308063" hangingPunct="0">
              <a:defRPr sz="5100"/>
            </a:pPr>
            <a:r>
              <a:rPr lang="en-US" sz="2690" kern="0" dirty="0">
                <a:solidFill>
                  <a:srgbClr val="000000"/>
                </a:solidFill>
                <a:latin typeface="Century Gothic" charset="0"/>
                <a:ea typeface="Century Gothic" charset="0"/>
                <a:cs typeface="Century Gothic" charset="0"/>
                <a:sym typeface="Helvetica Light"/>
              </a:rPr>
              <a:t>Properties of a loss function</a:t>
            </a:r>
            <a:endParaRPr sz="1477" kern="0" dirty="0">
              <a:solidFill>
                <a:srgbClr val="000000"/>
              </a:solidFill>
              <a:latin typeface="Century Gothic" charset="0"/>
              <a:ea typeface="Century Gothic" charset="0"/>
              <a:cs typeface="Century Gothic" charset="0"/>
              <a:sym typeface="Helvetica Light"/>
            </a:endParaRPr>
          </a:p>
        </p:txBody>
      </p:sp>
    </p:spTree>
    <p:extLst>
      <p:ext uri="{BB962C8B-B14F-4D97-AF65-F5344CB8AC3E}">
        <p14:creationId xmlns:p14="http://schemas.microsoft.com/office/powerpoint/2010/main" val="2063271192"/>
      </p:ext>
    </p:extLst>
  </p:cSld>
  <p:clrMapOvr>
    <a:masterClrMapping/>
  </p:clrMapOvr>
  <mc:AlternateContent xmlns:mc="http://schemas.openxmlformats.org/markup-compatibility/2006" xmlns:p14="http://schemas.microsoft.com/office/powerpoint/2010/main">
    <mc:Choice Requires="p14">
      <p:transition spd="slow" p14:dur="2000" advTm="56446"/>
    </mc:Choice>
    <mc:Fallback xmlns="">
      <p:transition spd="slow" advTm="5644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age" descr="Image"/>
          <p:cNvPicPr>
            <a:picLocks noChangeAspect="1"/>
          </p:cNvPicPr>
          <p:nvPr/>
        </p:nvPicPr>
        <p:blipFill>
          <a:blip r:embed="rId3"/>
          <a:stretch>
            <a:fillRect/>
          </a:stretch>
        </p:blipFill>
        <p:spPr>
          <a:xfrm>
            <a:off x="2471091" y="1404626"/>
            <a:ext cx="4201820" cy="315992"/>
          </a:xfrm>
          <a:prstGeom prst="rect">
            <a:avLst/>
          </a:prstGeom>
          <a:ln w="12700">
            <a:miter lim="400000"/>
          </a:ln>
        </p:spPr>
      </p:pic>
      <p:pic>
        <p:nvPicPr>
          <p:cNvPr id="183" name="Image" descr="Image"/>
          <p:cNvPicPr>
            <a:picLocks noChangeAspect="1"/>
          </p:cNvPicPr>
          <p:nvPr/>
        </p:nvPicPr>
        <p:blipFill>
          <a:blip r:embed="rId4"/>
          <a:stretch>
            <a:fillRect/>
          </a:stretch>
        </p:blipFill>
        <p:spPr>
          <a:xfrm>
            <a:off x="2484698" y="2100824"/>
            <a:ext cx="1159237" cy="341561"/>
          </a:xfrm>
          <a:prstGeom prst="rect">
            <a:avLst/>
          </a:prstGeom>
          <a:ln w="12700">
            <a:miter lim="400000"/>
          </a:ln>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E800A7BE-419B-BA4E-A6BC-F4998E686D7A}"/>
                  </a:ext>
                </a:extLst>
              </p:cNvPr>
              <p:cNvSpPr/>
              <p:nvPr/>
            </p:nvSpPr>
            <p:spPr>
              <a:xfrm>
                <a:off x="304800" y="2440153"/>
                <a:ext cx="7720342" cy="2496774"/>
              </a:xfrm>
              <a:prstGeom prst="rect">
                <a:avLst/>
              </a:prstGeom>
            </p:spPr>
            <p:txBody>
              <a:bodyPr wrap="square">
                <a:spAutoFit/>
              </a:bodyPr>
              <a:lstStyle/>
              <a:p>
                <a:r>
                  <a:rPr lang="en-US" sz="2000" dirty="0">
                    <a:latin typeface="Lantinghei TC Extralight" panose="03000509000000000000" pitchFamily="66" charset="-120"/>
                    <a:ea typeface="Lantinghei TC Extralight" panose="03000509000000000000" pitchFamily="66" charset="-120"/>
                  </a:rPr>
                  <a:t>w</a:t>
                </a:r>
                <a:r>
                  <a:rPr lang="en-US" sz="2000" dirty="0">
                    <a:solidFill>
                      <a:srgbClr val="000000"/>
                    </a:solidFill>
                    <a:latin typeface="Lantinghei TC Extralight" panose="03000509000000000000" pitchFamily="66" charset="-120"/>
                    <a:ea typeface="Lantinghei TC Extralight" panose="03000509000000000000" pitchFamily="66" charset="-120"/>
                  </a:rPr>
                  <a:t>here </a:t>
                </a:r>
                <a14:m>
                  <m:oMath xmlns:m="http://schemas.openxmlformats.org/officeDocument/2006/math">
                    <m:sSub>
                      <m:sSubPr>
                        <m:ctrlPr>
                          <a:rPr lang="en-US" sz="2000" i="1">
                            <a:solidFill>
                              <a:srgbClr val="000000"/>
                            </a:solidFill>
                            <a:latin typeface="Cambria Math" panose="02040503050406030204" pitchFamily="18" charset="0"/>
                            <a:ea typeface="Lantinghei TC Extralight" panose="03000509000000000000" pitchFamily="66" charset="-120"/>
                          </a:rPr>
                        </m:ctrlPr>
                      </m:sSubPr>
                      <m:e>
                        <m:r>
                          <m:rPr>
                            <m:sty m:val="p"/>
                          </m:rPr>
                          <a:rPr lang="en-US" sz="2000">
                            <a:solidFill>
                              <a:srgbClr val="000000"/>
                            </a:solidFill>
                            <a:latin typeface="Cambria Math" panose="02040503050406030204" pitchFamily="18" charset="0"/>
                            <a:ea typeface="Lantinghei TC Extralight" panose="03000509000000000000" pitchFamily="66" charset="-120"/>
                          </a:rPr>
                          <m:t>x</m:t>
                        </m:r>
                      </m:e>
                      <m:sub>
                        <m:r>
                          <m:rPr>
                            <m:sty m:val="p"/>
                          </m:rPr>
                          <a:rPr lang="en-US" sz="2000">
                            <a:solidFill>
                              <a:srgbClr val="000000"/>
                            </a:solidFill>
                            <a:latin typeface="Cambria Math" panose="02040503050406030204" pitchFamily="18" charset="0"/>
                            <a:ea typeface="Lantinghei TC Extralight" panose="03000509000000000000" pitchFamily="66" charset="-120"/>
                          </a:rPr>
                          <m:t>i</m:t>
                        </m:r>
                      </m:sub>
                    </m:sSub>
                    <m:r>
                      <a:rPr lang="en-US" sz="2000">
                        <a:solidFill>
                          <a:srgbClr val="000000"/>
                        </a:solidFill>
                        <a:latin typeface="Cambria Math" panose="02040503050406030204" pitchFamily="18" charset="0"/>
                        <a:ea typeface="Lantinghei TC Extralight" panose="03000509000000000000" pitchFamily="66" charset="-120"/>
                      </a:rPr>
                      <m:t> </m:t>
                    </m:r>
                  </m:oMath>
                </a14:m>
                <a:r>
                  <a:rPr lang="en-US" sz="2000" dirty="0">
                    <a:solidFill>
                      <a:srgbClr val="000000"/>
                    </a:solidFill>
                    <a:latin typeface="Lantinghei TC Extralight" panose="03000509000000000000" pitchFamily="66" charset="-120"/>
                    <a:ea typeface="Lantinghei TC Extralight" panose="03000509000000000000" pitchFamily="66" charset="-120"/>
                  </a:rPr>
                  <a:t>is image and  </a:t>
                </a:r>
                <a14:m>
                  <m:oMath xmlns:m="http://schemas.openxmlformats.org/officeDocument/2006/math">
                    <m:sSub>
                      <m:sSubPr>
                        <m:ctrlPr>
                          <a:rPr lang="en-US" sz="2000" i="1">
                            <a:solidFill>
                              <a:srgbClr val="000000"/>
                            </a:solidFill>
                            <a:latin typeface="Cambria Math" panose="02040503050406030204" pitchFamily="18" charset="0"/>
                            <a:ea typeface="Lantinghei TC Extralight" panose="03000509000000000000" pitchFamily="66" charset="-120"/>
                          </a:rPr>
                        </m:ctrlPr>
                      </m:sSubPr>
                      <m:e>
                        <m:r>
                          <m:rPr>
                            <m:sty m:val="p"/>
                          </m:rPr>
                          <a:rPr lang="en-US" sz="2000">
                            <a:solidFill>
                              <a:srgbClr val="000000"/>
                            </a:solidFill>
                            <a:latin typeface="Cambria Math" panose="02040503050406030204" pitchFamily="18" charset="0"/>
                            <a:ea typeface="Lantinghei TC Extralight" panose="03000509000000000000" pitchFamily="66" charset="-120"/>
                          </a:rPr>
                          <m:t>y</m:t>
                        </m:r>
                      </m:e>
                      <m:sub>
                        <m:r>
                          <m:rPr>
                            <m:sty m:val="p"/>
                          </m:rPr>
                          <a:rPr lang="en-US" sz="2000">
                            <a:solidFill>
                              <a:srgbClr val="000000"/>
                            </a:solidFill>
                            <a:latin typeface="Cambria Math" panose="02040503050406030204" pitchFamily="18" charset="0"/>
                            <a:ea typeface="Lantinghei TC Extralight" panose="03000509000000000000" pitchFamily="66" charset="-120"/>
                          </a:rPr>
                          <m:t>i</m:t>
                        </m:r>
                      </m:sub>
                    </m:sSub>
                    <m:r>
                      <a:rPr lang="en-US" sz="2000">
                        <a:solidFill>
                          <a:srgbClr val="000000"/>
                        </a:solidFill>
                        <a:latin typeface="Cambria Math" panose="02040503050406030204" pitchFamily="18" charset="0"/>
                        <a:ea typeface="Lantinghei TC Extralight" panose="03000509000000000000" pitchFamily="66" charset="-120"/>
                      </a:rPr>
                      <m:t> </m:t>
                    </m:r>
                  </m:oMath>
                </a14:m>
                <a:r>
                  <a:rPr lang="en-US" sz="2000" dirty="0">
                    <a:solidFill>
                      <a:srgbClr val="000000"/>
                    </a:solidFill>
                    <a:latin typeface="Lantinghei TC Extralight" panose="03000509000000000000" pitchFamily="66" charset="-120"/>
                    <a:ea typeface="Lantinghei TC Extralight" panose="03000509000000000000" pitchFamily="66" charset="-120"/>
                  </a:rPr>
                  <a:t>is (integer) label </a:t>
                </a:r>
              </a:p>
              <a:p>
                <a:r>
                  <a:rPr lang="en-US" sz="2000" dirty="0">
                    <a:solidFill>
                      <a:srgbClr val="000000"/>
                    </a:solidFill>
                    <a:latin typeface="Lantinghei TC Extralight" panose="03000509000000000000" pitchFamily="66" charset="-120"/>
                    <a:ea typeface="Lantinghei TC Extralight" panose="03000509000000000000" pitchFamily="66" charset="-120"/>
                  </a:rPr>
                  <a:t>(0 for dog, 1 for cat, etc.)</a:t>
                </a:r>
                <a:endParaRPr lang="en-US" sz="2000" dirty="0">
                  <a:latin typeface="Lantinghei TC Extralight" panose="03000509000000000000" pitchFamily="66" charset="-120"/>
                  <a:ea typeface="Lantinghei TC Extralight" panose="03000509000000000000" pitchFamily="66" charset="-120"/>
                </a:endParaRPr>
              </a:p>
              <a:p>
                <a:endParaRPr lang="en-US" sz="2000" dirty="0">
                  <a:latin typeface="Lantinghei TC Extralight" panose="03000509000000000000" pitchFamily="66" charset="-120"/>
                  <a:ea typeface="Lantinghei TC Extralight" panose="03000509000000000000" pitchFamily="66" charset="-120"/>
                </a:endParaRPr>
              </a:p>
              <a:p>
                <a:r>
                  <a:rPr lang="en-US" sz="2000" b="1" dirty="0">
                    <a:solidFill>
                      <a:srgbClr val="850000"/>
                    </a:solidFill>
                    <a:latin typeface="Lantinghei TC Extralight" panose="03000509000000000000" pitchFamily="66" charset="-120"/>
                    <a:ea typeface="Lantinghei TC Extralight" panose="03000509000000000000" pitchFamily="66" charset="-120"/>
                  </a:rPr>
                  <a:t>Loss over the entire dataset</a:t>
                </a:r>
                <a:r>
                  <a:rPr lang="en-US" sz="2000" dirty="0">
                    <a:solidFill>
                      <a:srgbClr val="850000"/>
                    </a:solidFill>
                    <a:latin typeface="Lantinghei TC Extralight" panose="03000509000000000000" pitchFamily="66" charset="-120"/>
                    <a:ea typeface="Lantinghei TC Extralight" panose="03000509000000000000" pitchFamily="66" charset="-120"/>
                  </a:rPr>
                  <a:t> </a:t>
                </a:r>
                <a:r>
                  <a:rPr lang="en-US" sz="2000" dirty="0">
                    <a:solidFill>
                      <a:srgbClr val="000000"/>
                    </a:solidFill>
                    <a:latin typeface="Lantinghei TC Extralight" panose="03000509000000000000" pitchFamily="66" charset="-120"/>
                    <a:ea typeface="Lantinghei TC Extralight" panose="03000509000000000000" pitchFamily="66" charset="-120"/>
                  </a:rPr>
                  <a:t>is an average of loss over examples:</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Lantinghei TC Extralight" panose="03000509000000000000" pitchFamily="66" charset="-120"/>
                        </a:rPr>
                        <m:t>𝐿</m:t>
                      </m:r>
                      <m:r>
                        <a:rPr lang="en-US" sz="2000" i="1">
                          <a:latin typeface="Cambria Math" panose="02040503050406030204" pitchFamily="18" charset="0"/>
                          <a:ea typeface="Lantinghei TC Extralight" panose="03000509000000000000" pitchFamily="66" charset="-120"/>
                        </a:rPr>
                        <m:t>= </m:t>
                      </m:r>
                      <m:f>
                        <m:fPr>
                          <m:ctrlPr>
                            <a:rPr lang="en-US" sz="2000" i="1">
                              <a:latin typeface="Cambria Math" panose="02040503050406030204" pitchFamily="18" charset="0"/>
                              <a:ea typeface="Lantinghei TC Extralight" panose="03000509000000000000" pitchFamily="66" charset="-120"/>
                            </a:rPr>
                          </m:ctrlPr>
                        </m:fPr>
                        <m:num>
                          <m:r>
                            <a:rPr lang="en-US" sz="2000" i="1">
                              <a:latin typeface="Cambria Math" panose="02040503050406030204" pitchFamily="18" charset="0"/>
                              <a:ea typeface="Lantinghei TC Extralight" panose="03000509000000000000" pitchFamily="66" charset="-120"/>
                            </a:rPr>
                            <m:t>1</m:t>
                          </m:r>
                        </m:num>
                        <m:den>
                          <m:r>
                            <a:rPr lang="en-US" sz="2000" i="1">
                              <a:latin typeface="Cambria Math" panose="02040503050406030204" pitchFamily="18" charset="0"/>
                              <a:ea typeface="Lantinghei TC Extralight" panose="03000509000000000000" pitchFamily="66" charset="-120"/>
                            </a:rPr>
                            <m:t>𝑁</m:t>
                          </m:r>
                        </m:den>
                      </m:f>
                      <m:nary>
                        <m:naryPr>
                          <m:chr m:val="∑"/>
                          <m:ctrlPr>
                            <a:rPr lang="en-US" sz="2000" i="1">
                              <a:latin typeface="Cambria Math" panose="02040503050406030204" pitchFamily="18" charset="0"/>
                              <a:ea typeface="Lantinghei TC Extralight" panose="03000509000000000000" pitchFamily="66" charset="-120"/>
                            </a:rPr>
                          </m:ctrlPr>
                        </m:naryPr>
                        <m:sub>
                          <m:r>
                            <m:rPr>
                              <m:brk m:alnAt="23"/>
                            </m:rPr>
                            <a:rPr lang="en-US" sz="2000" i="1">
                              <a:latin typeface="Cambria Math" panose="02040503050406030204" pitchFamily="18" charset="0"/>
                              <a:ea typeface="Lantinghei TC Extralight" panose="03000509000000000000" pitchFamily="66" charset="-120"/>
                            </a:rPr>
                            <m:t>𝑖</m:t>
                          </m:r>
                          <m:r>
                            <a:rPr lang="en-US" sz="2000" i="1">
                              <a:latin typeface="Cambria Math" panose="02040503050406030204" pitchFamily="18" charset="0"/>
                              <a:ea typeface="Lantinghei TC Extralight" panose="03000509000000000000" pitchFamily="66" charset="-120"/>
                            </a:rPr>
                            <m:t>=1</m:t>
                          </m:r>
                        </m:sub>
                        <m:sup>
                          <m:r>
                            <a:rPr lang="en-US" sz="2000" i="1">
                              <a:latin typeface="Cambria Math" panose="02040503050406030204" pitchFamily="18" charset="0"/>
                              <a:ea typeface="Lantinghei TC Extralight" panose="03000509000000000000" pitchFamily="66" charset="-120"/>
                            </a:rPr>
                            <m:t>𝑁</m:t>
                          </m:r>
                        </m:sup>
                        <m:e>
                          <m:sSub>
                            <m:sSubPr>
                              <m:ctrlPr>
                                <a:rPr lang="en-US" sz="2000" i="1">
                                  <a:latin typeface="Cambria Math" panose="02040503050406030204" pitchFamily="18" charset="0"/>
                                  <a:ea typeface="Lantinghei TC Extralight" panose="03000509000000000000" pitchFamily="66" charset="-120"/>
                                </a:rPr>
                              </m:ctrlPr>
                            </m:sSubPr>
                            <m:e>
                              <m:r>
                                <a:rPr lang="en-US" sz="2000" i="1">
                                  <a:latin typeface="Cambria Math" panose="02040503050406030204" pitchFamily="18" charset="0"/>
                                  <a:ea typeface="Lantinghei TC Extralight" panose="03000509000000000000" pitchFamily="66" charset="-120"/>
                                </a:rPr>
                                <m:t>𝐿</m:t>
                              </m:r>
                            </m:e>
                            <m:sub>
                              <m:r>
                                <a:rPr lang="en-US" sz="2000" i="1">
                                  <a:latin typeface="Cambria Math" panose="02040503050406030204" pitchFamily="18" charset="0"/>
                                  <a:ea typeface="Lantinghei TC Extralight" panose="03000509000000000000" pitchFamily="66" charset="-120"/>
                                </a:rPr>
                                <m:t>𝑖</m:t>
                              </m:r>
                            </m:sub>
                          </m:sSub>
                          <m:r>
                            <a:rPr lang="en-US" sz="2000" i="1">
                              <a:latin typeface="Cambria Math" panose="02040503050406030204" pitchFamily="18" charset="0"/>
                              <a:ea typeface="Lantinghei TC Extralight" panose="03000509000000000000" pitchFamily="66" charset="-120"/>
                            </a:rPr>
                            <m:t>(</m:t>
                          </m:r>
                          <m:sSub>
                            <m:sSubPr>
                              <m:ctrlPr>
                                <a:rPr lang="en-US" sz="2000" i="1">
                                  <a:solidFill>
                                    <a:srgbClr val="000000"/>
                                  </a:solidFill>
                                  <a:latin typeface="Cambria Math" panose="02040503050406030204" pitchFamily="18" charset="0"/>
                                  <a:ea typeface="Lantinghei TC Extralight" panose="03000509000000000000" pitchFamily="66" charset="-120"/>
                                </a:rPr>
                              </m:ctrlPr>
                            </m:sSubPr>
                            <m:e>
                              <m:r>
                                <m:rPr>
                                  <m:sty m:val="p"/>
                                </m:rPr>
                                <a:rPr lang="en-US" sz="2000">
                                  <a:solidFill>
                                    <a:srgbClr val="000000"/>
                                  </a:solidFill>
                                  <a:latin typeface="Cambria Math" panose="02040503050406030204" pitchFamily="18" charset="0"/>
                                  <a:ea typeface="Lantinghei TC Extralight" panose="03000509000000000000" pitchFamily="66" charset="-120"/>
                                </a:rPr>
                                <m:t>y</m:t>
                              </m:r>
                            </m:e>
                            <m:sub>
                              <m:r>
                                <m:rPr>
                                  <m:sty m:val="p"/>
                                </m:rPr>
                                <a:rPr lang="en-US" sz="2000">
                                  <a:solidFill>
                                    <a:srgbClr val="000000"/>
                                  </a:solidFill>
                                  <a:latin typeface="Cambria Math" panose="02040503050406030204" pitchFamily="18" charset="0"/>
                                  <a:ea typeface="Lantinghei TC Extralight" panose="03000509000000000000" pitchFamily="66" charset="-120"/>
                                </a:rPr>
                                <m:t>i</m:t>
                              </m:r>
                            </m:sub>
                          </m:sSub>
                          <m:r>
                            <a:rPr lang="en-US" sz="2000" i="1">
                              <a:solidFill>
                                <a:srgbClr val="000000"/>
                              </a:solidFill>
                              <a:latin typeface="Cambria Math" panose="02040503050406030204" pitchFamily="18" charset="0"/>
                              <a:ea typeface="Lantinghei TC Extralight" panose="03000509000000000000" pitchFamily="66" charset="-120"/>
                            </a:rPr>
                            <m:t>,</m:t>
                          </m:r>
                          <m:sSub>
                            <m:sSubPr>
                              <m:ctrlPr>
                                <a:rPr lang="en-US" sz="2000" i="1">
                                  <a:solidFill>
                                    <a:srgbClr val="000000"/>
                                  </a:solidFill>
                                  <a:latin typeface="Cambria Math" panose="02040503050406030204" pitchFamily="18" charset="0"/>
                                  <a:ea typeface="Lantinghei TC Extralight" panose="03000509000000000000" pitchFamily="66" charset="-120"/>
                                </a:rPr>
                              </m:ctrlPr>
                            </m:sSubPr>
                            <m:e>
                              <m:acc>
                                <m:accPr>
                                  <m:chr m:val="̂"/>
                                  <m:ctrlPr>
                                    <a:rPr lang="en-US" sz="2000" i="1">
                                      <a:solidFill>
                                        <a:srgbClr val="000000"/>
                                      </a:solidFill>
                                      <a:latin typeface="Cambria Math" panose="02040503050406030204" pitchFamily="18" charset="0"/>
                                      <a:ea typeface="Lantinghei TC Extralight" panose="03000509000000000000" pitchFamily="66" charset="-120"/>
                                    </a:rPr>
                                  </m:ctrlPr>
                                </m:accPr>
                                <m:e>
                                  <m:r>
                                    <m:rPr>
                                      <m:sty m:val="p"/>
                                    </m:rPr>
                                    <a:rPr lang="en-US" sz="2000">
                                      <a:solidFill>
                                        <a:srgbClr val="000000"/>
                                      </a:solidFill>
                                      <a:latin typeface="Cambria Math" panose="02040503050406030204" pitchFamily="18" charset="0"/>
                                      <a:ea typeface="Lantinghei TC Extralight" panose="03000509000000000000" pitchFamily="66" charset="-120"/>
                                    </a:rPr>
                                    <m:t>y</m:t>
                                  </m:r>
                                </m:e>
                              </m:acc>
                            </m:e>
                            <m:sub>
                              <m:r>
                                <m:rPr>
                                  <m:sty m:val="p"/>
                                </m:rPr>
                                <a:rPr lang="en-US" sz="2000">
                                  <a:solidFill>
                                    <a:srgbClr val="000000"/>
                                  </a:solidFill>
                                  <a:latin typeface="Cambria Math" panose="02040503050406030204" pitchFamily="18" charset="0"/>
                                  <a:ea typeface="Lantinghei TC Extralight" panose="03000509000000000000" pitchFamily="66" charset="-120"/>
                                </a:rPr>
                                <m:t>i</m:t>
                              </m:r>
                            </m:sub>
                          </m:sSub>
                          <m:r>
                            <a:rPr lang="en-US" sz="2000" i="1">
                              <a:latin typeface="Cambria Math" panose="02040503050406030204" pitchFamily="18" charset="0"/>
                              <a:ea typeface="Lantinghei TC Extralight" panose="03000509000000000000" pitchFamily="66" charset="-120"/>
                            </a:rPr>
                            <m:t>)</m:t>
                          </m:r>
                        </m:e>
                      </m:nary>
                    </m:oMath>
                  </m:oMathPara>
                </a14:m>
                <a:br>
                  <a:rPr lang="en-US" sz="2000" dirty="0">
                    <a:latin typeface="Lantinghei TC Extralight" panose="03000509000000000000" pitchFamily="66" charset="-120"/>
                    <a:ea typeface="Lantinghei TC Extralight" panose="03000509000000000000" pitchFamily="66" charset="-120"/>
                  </a:rPr>
                </a:br>
                <a:endParaRPr lang="en-US" sz="2000" dirty="0">
                  <a:latin typeface="Lantinghei TC Extralight" panose="03000509000000000000" pitchFamily="66" charset="-120"/>
                  <a:ea typeface="Lantinghei TC Extralight" panose="03000509000000000000" pitchFamily="66" charset="-120"/>
                </a:endParaRPr>
              </a:p>
            </p:txBody>
          </p:sp>
        </mc:Choice>
        <mc:Fallback>
          <p:sp>
            <p:nvSpPr>
              <p:cNvPr id="2" name="Rectangle 1">
                <a:extLst>
                  <a:ext uri="{FF2B5EF4-FFF2-40B4-BE49-F238E27FC236}">
                    <a16:creationId xmlns:a16="http://schemas.microsoft.com/office/drawing/2014/main" id="{E800A7BE-419B-BA4E-A6BC-F4998E686D7A}"/>
                  </a:ext>
                </a:extLst>
              </p:cNvPr>
              <p:cNvSpPr>
                <a:spLocks noRot="1" noChangeAspect="1" noMove="1" noResize="1" noEditPoints="1" noAdjustHandles="1" noChangeArrowheads="1" noChangeShapeType="1" noTextEdit="1"/>
              </p:cNvSpPr>
              <p:nvPr/>
            </p:nvSpPr>
            <p:spPr>
              <a:xfrm>
                <a:off x="304800" y="2440153"/>
                <a:ext cx="7720342" cy="2496774"/>
              </a:xfrm>
              <a:prstGeom prst="rect">
                <a:avLst/>
              </a:prstGeom>
              <a:blipFill>
                <a:blip r:embed="rId5"/>
                <a:stretch>
                  <a:fillRect l="-822" t="-1523" b="-58376"/>
                </a:stretch>
              </a:blipFill>
            </p:spPr>
            <p:txBody>
              <a:bodyPr/>
              <a:lstStyle/>
              <a:p>
                <a:r>
                  <a:rPr lang="tr-TR">
                    <a:noFill/>
                  </a:rPr>
                  <a:t> </a:t>
                </a:r>
              </a:p>
            </p:txBody>
          </p:sp>
        </mc:Fallback>
      </mc:AlternateContent>
      <p:sp>
        <p:nvSpPr>
          <p:cNvPr id="8" name="An Incremental Learning Strategy (gradient descent)">
            <a:extLst>
              <a:ext uri="{FF2B5EF4-FFF2-40B4-BE49-F238E27FC236}">
                <a16:creationId xmlns:a16="http://schemas.microsoft.com/office/drawing/2014/main" id="{07F7ED34-2FC0-6B44-A261-B9E55D02BE1B}"/>
              </a:ext>
            </a:extLst>
          </p:cNvPr>
          <p:cNvSpPr txBox="1"/>
          <p:nvPr/>
        </p:nvSpPr>
        <p:spPr>
          <a:xfrm>
            <a:off x="457200" y="133350"/>
            <a:ext cx="6283668" cy="468061"/>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defTabSz="308063" hangingPunct="0">
              <a:defRPr sz="5100"/>
            </a:pPr>
            <a:r>
              <a:rPr lang="en-US" sz="2690" kern="0" dirty="0">
                <a:solidFill>
                  <a:srgbClr val="000000"/>
                </a:solidFill>
                <a:latin typeface="Century Gothic" charset="0"/>
                <a:ea typeface="Century Gothic" charset="0"/>
                <a:cs typeface="Century Gothic" charset="0"/>
                <a:sym typeface="Helvetica Light"/>
              </a:rPr>
              <a:t>Properties of a loss function</a:t>
            </a:r>
            <a:endParaRPr sz="1477" kern="0" dirty="0">
              <a:solidFill>
                <a:srgbClr val="000000"/>
              </a:solidFill>
              <a:latin typeface="Century Gothic" charset="0"/>
              <a:ea typeface="Century Gothic" charset="0"/>
              <a:cs typeface="Century Gothic" charset="0"/>
              <a:sym typeface="Helvetica Light"/>
            </a:endParaRPr>
          </a:p>
        </p:txBody>
      </p:sp>
      <p:sp>
        <p:nvSpPr>
          <p:cNvPr id="9" name="Given several examples">
            <a:extLst>
              <a:ext uri="{FF2B5EF4-FFF2-40B4-BE49-F238E27FC236}">
                <a16:creationId xmlns:a16="http://schemas.microsoft.com/office/drawing/2014/main" id="{4DCF8893-1288-9445-AA97-7430F1298CA3}"/>
              </a:ext>
            </a:extLst>
          </p:cNvPr>
          <p:cNvSpPr txBox="1"/>
          <p:nvPr/>
        </p:nvSpPr>
        <p:spPr>
          <a:xfrm>
            <a:off x="452107" y="819150"/>
            <a:ext cx="4234193" cy="36187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defRPr sz="2800"/>
            </a:lvl1pPr>
          </a:lstStyle>
          <a:p>
            <a:pPr defTabSz="308063" hangingPunct="0">
              <a:defRPr/>
            </a:pPr>
            <a:r>
              <a:rPr sz="2000" kern="0" dirty="0">
                <a:solidFill>
                  <a:srgbClr val="000000"/>
                </a:solidFill>
                <a:latin typeface="Lantinghei TC Extralight" panose="03000509000000000000" pitchFamily="66" charset="-120"/>
                <a:ea typeface="Lantinghei TC Extralight" panose="03000509000000000000" pitchFamily="66" charset="-120"/>
                <a:sym typeface="Helvetica Light"/>
              </a:rPr>
              <a:t>Given several </a:t>
            </a:r>
            <a:r>
              <a:rPr lang="en-US" sz="2000" kern="0" dirty="0">
                <a:solidFill>
                  <a:srgbClr val="000000"/>
                </a:solidFill>
                <a:latin typeface="Lantinghei TC Extralight" panose="03000509000000000000" pitchFamily="66" charset="-120"/>
                <a:ea typeface="Lantinghei TC Extralight" panose="03000509000000000000" pitchFamily="66" charset="-120"/>
                <a:sym typeface="Helvetica Light"/>
              </a:rPr>
              <a:t>training </a:t>
            </a:r>
            <a:r>
              <a:rPr sz="2000" kern="0" dirty="0">
                <a:solidFill>
                  <a:srgbClr val="000000"/>
                </a:solidFill>
                <a:latin typeface="Lantinghei TC Extralight" panose="03000509000000000000" pitchFamily="66" charset="-120"/>
                <a:ea typeface="Lantinghei TC Extralight" panose="03000509000000000000" pitchFamily="66" charset="-120"/>
                <a:sym typeface="Helvetica Light"/>
              </a:rPr>
              <a:t>examples</a:t>
            </a:r>
            <a:r>
              <a:rPr lang="en-US" sz="2000" kern="0" dirty="0">
                <a:solidFill>
                  <a:srgbClr val="000000"/>
                </a:solidFill>
                <a:latin typeface="Lantinghei TC Extralight" panose="03000509000000000000" pitchFamily="66" charset="-120"/>
                <a:ea typeface="Lantinghei TC Extralight" panose="03000509000000000000" pitchFamily="66" charset="-120"/>
                <a:sym typeface="Helvetica Light"/>
              </a:rPr>
              <a:t>:</a:t>
            </a:r>
            <a:r>
              <a:rPr sz="2000" kern="0" dirty="0">
                <a:solidFill>
                  <a:srgbClr val="000000"/>
                </a:solidFill>
                <a:latin typeface="Lantinghei TC Extralight" panose="03000509000000000000" pitchFamily="66" charset="-120"/>
                <a:ea typeface="Lantinghei TC Extralight" panose="03000509000000000000" pitchFamily="66" charset="-120"/>
                <a:sym typeface="Helvetica Light"/>
              </a:rPr>
              <a:t> </a:t>
            </a:r>
          </a:p>
        </p:txBody>
      </p:sp>
      <p:sp>
        <p:nvSpPr>
          <p:cNvPr id="10" name="and a perceptron">
            <a:extLst>
              <a:ext uri="{FF2B5EF4-FFF2-40B4-BE49-F238E27FC236}">
                <a16:creationId xmlns:a16="http://schemas.microsoft.com/office/drawing/2014/main" id="{F7FE98DD-DBA8-0D49-B127-1D85EB6129CA}"/>
              </a:ext>
            </a:extLst>
          </p:cNvPr>
          <p:cNvSpPr txBox="1"/>
          <p:nvPr/>
        </p:nvSpPr>
        <p:spPr>
          <a:xfrm>
            <a:off x="457200" y="1829156"/>
            <a:ext cx="2743200" cy="361878"/>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defRPr sz="2800"/>
            </a:lvl1pPr>
          </a:lstStyle>
          <a:p>
            <a:pPr defTabSz="308063" hangingPunct="0">
              <a:defRPr/>
            </a:pPr>
            <a:r>
              <a:rPr sz="2000" kern="0" dirty="0">
                <a:solidFill>
                  <a:srgbClr val="000000"/>
                </a:solidFill>
                <a:latin typeface="Lantinghei TC Extralight" panose="03000509000000000000" pitchFamily="66" charset="-120"/>
                <a:ea typeface="Lantinghei TC Extralight" panose="03000509000000000000" pitchFamily="66" charset="-120"/>
                <a:sym typeface="Helvetica Light"/>
              </a:rPr>
              <a:t>and a perceptron</a:t>
            </a:r>
            <a:r>
              <a:rPr lang="en-US" sz="2000" kern="0" dirty="0">
                <a:solidFill>
                  <a:srgbClr val="000000"/>
                </a:solidFill>
                <a:latin typeface="Lantinghei TC Extralight" panose="03000509000000000000" pitchFamily="66" charset="-120"/>
                <a:ea typeface="Lantinghei TC Extralight" panose="03000509000000000000" pitchFamily="66" charset="-120"/>
                <a:sym typeface="Helvetica Light"/>
              </a:rPr>
              <a:t>:</a:t>
            </a:r>
            <a:endParaRPr sz="2000" kern="0" dirty="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spTree>
    <p:extLst>
      <p:ext uri="{BB962C8B-B14F-4D97-AF65-F5344CB8AC3E}">
        <p14:creationId xmlns:p14="http://schemas.microsoft.com/office/powerpoint/2010/main" val="2008313992"/>
      </p:ext>
    </p:extLst>
  </p:cSld>
  <p:clrMapOvr>
    <a:masterClrMapping/>
  </p:clrMapOvr>
  <mc:AlternateContent xmlns:mc="http://schemas.openxmlformats.org/markup-compatibility/2006" xmlns:p14="http://schemas.microsoft.com/office/powerpoint/2010/main">
    <mc:Choice Requires="p14">
      <p:transition spd="slow" p14:dur="2000" advTm="27853"/>
    </mc:Choice>
    <mc:Fallback xmlns="">
      <p:transition spd="slow" advTm="2785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8" name="An Incremental Learning Strategy (gradient descent)"/>
              <p:cNvSpPr txBox="1"/>
              <p:nvPr/>
            </p:nvSpPr>
            <p:spPr>
              <a:xfrm>
                <a:off x="457200" y="570682"/>
                <a:ext cx="6283668" cy="4696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defTabSz="308063" hangingPunct="0">
                  <a:defRPr sz="5100"/>
                </a:pPr>
                <a:r>
                  <a:rPr lang="en-US" sz="2690" kern="0" dirty="0">
                    <a:solidFill>
                      <a:srgbClr val="000000"/>
                    </a:solidFill>
                    <a:latin typeface="Helvetica Light"/>
                    <a:sym typeface="Helvetica Light"/>
                  </a:rPr>
                  <a:t>How do we choose</a:t>
                </a:r>
                <a:r>
                  <a:rPr lang="en-US" sz="2700" dirty="0">
                    <a:ea typeface="Lantinghei TC Extralight" panose="03000509000000000000" pitchFamily="66" charset="-120"/>
                  </a:rPr>
                  <a:t> </a:t>
                </a:r>
                <a14:m>
                  <m:oMath xmlns:m="http://schemas.openxmlformats.org/officeDocument/2006/math">
                    <m:sSub>
                      <m:sSubPr>
                        <m:ctrlPr>
                          <a:rPr lang="en-US" sz="2700" i="1">
                            <a:latin typeface="Cambria Math" panose="02040503050406030204" pitchFamily="18" charset="0"/>
                            <a:ea typeface="Lantinghei TC Extralight" panose="03000509000000000000" pitchFamily="66" charset="-120"/>
                          </a:rPr>
                        </m:ctrlPr>
                      </m:sSubPr>
                      <m:e>
                        <m:r>
                          <a:rPr lang="en-US" sz="2700" i="1">
                            <a:latin typeface="Cambria Math" panose="02040503050406030204" pitchFamily="18" charset="0"/>
                            <a:ea typeface="Lantinghei TC Extralight" panose="03000509000000000000" pitchFamily="66" charset="-120"/>
                          </a:rPr>
                          <m:t>𝐿</m:t>
                        </m:r>
                      </m:e>
                      <m:sub>
                        <m:r>
                          <a:rPr lang="en-US" sz="2700" i="1">
                            <a:latin typeface="Cambria Math" panose="02040503050406030204" pitchFamily="18" charset="0"/>
                            <a:ea typeface="Lantinghei TC Extralight" panose="03000509000000000000" pitchFamily="66" charset="-120"/>
                          </a:rPr>
                          <m:t>𝑖</m:t>
                        </m:r>
                      </m:sub>
                    </m:sSub>
                  </m:oMath>
                </a14:m>
                <a:r>
                  <a:rPr lang="en-US" sz="2690" kern="0" dirty="0">
                    <a:solidFill>
                      <a:srgbClr val="000000"/>
                    </a:solidFill>
                    <a:latin typeface="Helvetica Light"/>
                    <a:sym typeface="Helvetica Light"/>
                  </a:rPr>
                  <a:t> ? </a:t>
                </a:r>
                <a:endParaRPr sz="1477" kern="0" dirty="0">
                  <a:solidFill>
                    <a:srgbClr val="000000"/>
                  </a:solidFill>
                  <a:latin typeface="Helvetica Light"/>
                  <a:sym typeface="Helvetica Light"/>
                </a:endParaRPr>
              </a:p>
            </p:txBody>
          </p:sp>
        </mc:Choice>
        <mc:Fallback xmlns="">
          <p:sp>
            <p:nvSpPr>
              <p:cNvPr id="198" name="An Incremental Learning Strategy (gradient descent)"/>
              <p:cNvSpPr txBox="1">
                <a:spLocks noRot="1" noChangeAspect="1" noMove="1" noResize="1" noEditPoints="1" noAdjustHandles="1" noChangeArrowheads="1" noChangeShapeType="1" noTextEdit="1"/>
              </p:cNvSpPr>
              <p:nvPr/>
            </p:nvSpPr>
            <p:spPr>
              <a:xfrm>
                <a:off x="609600" y="762000"/>
                <a:ext cx="8378224" cy="623953"/>
              </a:xfrm>
              <a:prstGeom prst="rect">
                <a:avLst/>
              </a:prstGeom>
              <a:blipFill>
                <a:blip r:embed="rId5"/>
                <a:stretch>
                  <a:fillRect l="-2879" t="-16327" b="-38776"/>
                </a:stretch>
              </a:blipFill>
              <a:ln w="12700">
                <a:miter lim="400000"/>
              </a:ln>
              <a:extLst>
                <a:ext uri="{C572A759-6A51-4108-AA02-DFA0A04FC94B}">
                  <ma14:wrappingTextBoxFlag xmlns:ma14="http://schemas.microsoft.com/office/mac/drawingml/2011/main" xmlns="" val="1"/>
                </a:ext>
              </a:extLst>
            </p:spPr>
            <p:txBody>
              <a:bodyPr/>
              <a:lstStyle/>
              <a:p>
                <a:r>
                  <a:rPr lang="en-US">
                    <a:noFill/>
                  </a:rPr>
                  <a:t> </a:t>
                </a:r>
              </a:p>
            </p:txBody>
          </p:sp>
        </mc:Fallback>
      </mc:AlternateContent>
      <p:sp>
        <p:nvSpPr>
          <p:cNvPr id="13" name="YOU get to chose the loss function!…">
            <a:extLst>
              <a:ext uri="{FF2B5EF4-FFF2-40B4-BE49-F238E27FC236}">
                <a16:creationId xmlns:a16="http://schemas.microsoft.com/office/drawing/2014/main" id="{79E0D14A-26EA-CD4B-A9BC-1E4C31C0AAB5}"/>
              </a:ext>
            </a:extLst>
          </p:cNvPr>
          <p:cNvSpPr txBox="1"/>
          <p:nvPr/>
        </p:nvSpPr>
        <p:spPr>
          <a:xfrm>
            <a:off x="457200" y="1389912"/>
            <a:ext cx="8058150" cy="700432"/>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defTabSz="308063" hangingPunct="0">
              <a:defRPr>
                <a:solidFill>
                  <a:srgbClr val="00882B">
                    <a:hueOff val="-554920"/>
                    <a:satOff val="-21482"/>
                    <a:lumOff val="-6228"/>
                  </a:srgbClr>
                </a:solidFill>
              </a:defRPr>
            </a:pPr>
            <a:r>
              <a:rPr sz="2100" b="1" kern="0" dirty="0">
                <a:solidFill>
                  <a:srgbClr val="850000"/>
                </a:solidFill>
                <a:latin typeface="Helvetica"/>
                <a:ea typeface="Helvetica"/>
                <a:cs typeface="Helvetica"/>
                <a:sym typeface="Helvetica"/>
              </a:rPr>
              <a:t> YOU get to chose the loss function!</a:t>
            </a:r>
          </a:p>
          <a:p>
            <a:pPr defTabSz="308063" hangingPunct="0">
              <a:defRPr sz="2000"/>
            </a:pPr>
            <a:r>
              <a:rPr sz="2100" kern="0" dirty="0">
                <a:solidFill>
                  <a:srgbClr val="850000"/>
                </a:solidFill>
                <a:latin typeface="Helvetica Light"/>
                <a:sym typeface="Helvetica Light"/>
              </a:rPr>
              <a:t>(some are better than others depending on what you want to do)</a:t>
            </a:r>
          </a:p>
        </p:txBody>
      </p:sp>
    </p:spTree>
    <p:extLst>
      <p:ext uri="{BB962C8B-B14F-4D97-AF65-F5344CB8AC3E}">
        <p14:creationId xmlns:p14="http://schemas.microsoft.com/office/powerpoint/2010/main" val="868984548"/>
      </p:ext>
    </p:extLst>
  </p:cSld>
  <p:clrMapOvr>
    <a:masterClrMapping/>
  </p:clrMapOvr>
  <mc:AlternateContent xmlns:mc="http://schemas.openxmlformats.org/markup-compatibility/2006" xmlns:p14="http://schemas.microsoft.com/office/powerpoint/2010/main">
    <mc:Choice Requires="p14">
      <p:transition spd="slow" p14:dur="2000" advTm="33367"/>
    </mc:Choice>
    <mc:Fallback xmlns="">
      <p:transition spd="slow" advTm="3336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quared Error (L2)…"/>
          <p:cNvSpPr txBox="1"/>
          <p:nvPr/>
        </p:nvSpPr>
        <p:spPr>
          <a:xfrm>
            <a:off x="742951" y="520855"/>
            <a:ext cx="5433455" cy="70319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defTabSz="308063" hangingPunct="0">
              <a:defRPr sz="5600"/>
            </a:pPr>
            <a:r>
              <a:rPr sz="2953" kern="0" dirty="0">
                <a:solidFill>
                  <a:srgbClr val="000000"/>
                </a:solidFill>
                <a:latin typeface="Lantinghei TC Extralight" panose="03000509000000000000" pitchFamily="66" charset="-120"/>
                <a:ea typeface="Lantinghei TC Extralight" panose="03000509000000000000" pitchFamily="66" charset="-120"/>
                <a:sym typeface="Helvetica Light"/>
              </a:rPr>
              <a:t>Squared Error (L2)</a:t>
            </a:r>
          </a:p>
          <a:p>
            <a:pPr defTabSz="308063" hangingPunct="0">
              <a:defRPr sz="2400"/>
            </a:pPr>
            <a:r>
              <a:rPr sz="1265" kern="0" dirty="0">
                <a:solidFill>
                  <a:srgbClr val="000000"/>
                </a:solidFill>
                <a:latin typeface="Lantinghei TC Extralight" panose="03000509000000000000" pitchFamily="66" charset="-120"/>
                <a:ea typeface="Lantinghei TC Extralight" panose="03000509000000000000" pitchFamily="66" charset="-120"/>
                <a:sym typeface="Helvetica Light"/>
              </a:rPr>
              <a:t>(a popular loss function)</a:t>
            </a:r>
            <a:r>
              <a:rPr lang="en-US" sz="1265" kern="0" dirty="0">
                <a:solidFill>
                  <a:srgbClr val="000000"/>
                </a:solidFill>
                <a:latin typeface="Lantinghei TC Extralight" panose="03000509000000000000" pitchFamily="66" charset="-120"/>
                <a:ea typeface="Lantinghei TC Extralight" panose="03000509000000000000" pitchFamily="66" charset="-120"/>
                <a:sym typeface="Helvetica Light"/>
              </a:rPr>
              <a:t> </a:t>
            </a:r>
            <a:endParaRPr sz="1265" kern="0" dirty="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pic>
        <p:nvPicPr>
          <p:cNvPr id="258" name="l2loss.pdf" descr="l2loss.pdf"/>
          <p:cNvPicPr>
            <a:picLocks noChangeAspect="1"/>
          </p:cNvPicPr>
          <p:nvPr/>
        </p:nvPicPr>
        <p:blipFill>
          <a:blip r:embed="rId3"/>
          <a:stretch>
            <a:fillRect/>
          </a:stretch>
        </p:blipFill>
        <p:spPr>
          <a:xfrm>
            <a:off x="2430466" y="1799141"/>
            <a:ext cx="4048759" cy="2612577"/>
          </a:xfrm>
          <a:prstGeom prst="rect">
            <a:avLst/>
          </a:prstGeom>
          <a:ln w="12700">
            <a:miter lim="400000"/>
          </a:ln>
        </p:spPr>
      </p:pic>
      <p:pic>
        <p:nvPicPr>
          <p:cNvPr id="260" name="Image" descr="Image"/>
          <p:cNvPicPr>
            <a:picLocks noChangeAspect="1"/>
          </p:cNvPicPr>
          <p:nvPr/>
        </p:nvPicPr>
        <p:blipFill>
          <a:blip r:embed="rId4"/>
          <a:stretch>
            <a:fillRect/>
          </a:stretch>
        </p:blipFill>
        <p:spPr>
          <a:xfrm>
            <a:off x="6586216" y="4267932"/>
            <a:ext cx="603155" cy="216668"/>
          </a:xfrm>
          <a:prstGeom prst="rect">
            <a:avLst/>
          </a:prstGeom>
          <a:ln w="12700">
            <a:miter lim="400000"/>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3FA370-77AC-B74E-8306-9253B715EDDB}"/>
                  </a:ext>
                </a:extLst>
              </p:cNvPr>
              <p:cNvSpPr txBox="1"/>
              <p:nvPr/>
            </p:nvSpPr>
            <p:spPr>
              <a:xfrm>
                <a:off x="5598743" y="2828430"/>
                <a:ext cx="2247346"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L</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oMath>
                </a14:m>
                <a:r>
                  <a:rPr lang="en-US" dirty="0">
                    <a:latin typeface="Lantinghei TC Extralight" panose="03000509000000000000" pitchFamily="66" charset="-120"/>
                    <a:ea typeface="Lantinghei TC Extralight" panose="03000509000000000000" pitchFamily="66" charset="-120"/>
                  </a:rPr>
                  <a:t> =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 </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sSup>
                      <m:sSupPr>
                        <m:ctrlPr>
                          <a:rPr lang="en-US" i="1">
                            <a:solidFill>
                              <a:srgbClr val="000000"/>
                            </a:solidFill>
                            <a:latin typeface="Cambria Math" panose="02040503050406030204" pitchFamily="18" charset="0"/>
                            <a:ea typeface="Lantinghei TC Extralight" panose="03000509000000000000" pitchFamily="66" charset="-120"/>
                          </a:rPr>
                        </m:ctrlPr>
                      </m:sSupPr>
                      <m:e>
                        <m:r>
                          <a:rPr lang="en-US">
                            <a:solidFill>
                              <a:srgbClr val="000000"/>
                            </a:solidFill>
                            <a:latin typeface="Cambria Math" panose="02040503050406030204" pitchFamily="18" charset="0"/>
                            <a:ea typeface="Lantinghei TC Extralight" panose="03000509000000000000" pitchFamily="66" charset="-120"/>
                          </a:rPr>
                          <m:t>)</m:t>
                        </m:r>
                      </m:e>
                      <m:sup>
                        <m:r>
                          <a:rPr lang="en-US">
                            <a:solidFill>
                              <a:srgbClr val="000000"/>
                            </a:solidFill>
                            <a:latin typeface="Cambria Math" panose="02040503050406030204" pitchFamily="18" charset="0"/>
                            <a:ea typeface="Lantinghei TC Extralight" panose="03000509000000000000" pitchFamily="66" charset="-120"/>
                          </a:rPr>
                          <m:t>2</m:t>
                        </m:r>
                      </m:sup>
                    </m:sSup>
                  </m:oMath>
                </a14:m>
                <a:endParaRPr lang="en-US" dirty="0">
                  <a:latin typeface="Lantinghei TC Extralight" panose="03000509000000000000" pitchFamily="66" charset="-120"/>
                  <a:ea typeface="Lantinghei TC Extralight" panose="03000509000000000000" pitchFamily="66" charset="-120"/>
                </a:endParaRPr>
              </a:p>
            </p:txBody>
          </p:sp>
        </mc:Choice>
        <mc:Fallback xmlns="">
          <p:sp>
            <p:nvSpPr>
              <p:cNvPr id="3" name="TextBox 2">
                <a:extLst>
                  <a:ext uri="{FF2B5EF4-FFF2-40B4-BE49-F238E27FC236}">
                    <a16:creationId xmlns:a16="http://schemas.microsoft.com/office/drawing/2014/main" id="{9F3FA370-77AC-B74E-8306-9253B715EDDB}"/>
                  </a:ext>
                </a:extLst>
              </p:cNvPr>
              <p:cNvSpPr txBox="1">
                <a:spLocks noRot="1" noChangeAspect="1" noMove="1" noResize="1" noEditPoints="1" noAdjustHandles="1" noChangeArrowheads="1" noChangeShapeType="1" noTextEdit="1"/>
              </p:cNvSpPr>
              <p:nvPr/>
            </p:nvSpPr>
            <p:spPr>
              <a:xfrm>
                <a:off x="7464991" y="3771240"/>
                <a:ext cx="2970878" cy="461665"/>
              </a:xfrm>
              <a:prstGeom prst="rect">
                <a:avLst/>
              </a:prstGeom>
              <a:blipFill>
                <a:blip r:embed="rId7"/>
                <a:stretch>
                  <a:fillRect l="-855" t="-8108" b="-29730"/>
                </a:stretch>
              </a:blipFill>
            </p:spPr>
            <p:txBody>
              <a:bodyPr/>
              <a:lstStyle/>
              <a:p>
                <a:r>
                  <a:rPr lang="en-US">
                    <a:noFill/>
                  </a:rPr>
                  <a:t> </a:t>
                </a:r>
              </a:p>
            </p:txBody>
          </p:sp>
        </mc:Fallback>
      </mc:AlternateContent>
      <p:sp>
        <p:nvSpPr>
          <p:cNvPr id="9" name="Squared Error (L2)…">
            <a:extLst>
              <a:ext uri="{FF2B5EF4-FFF2-40B4-BE49-F238E27FC236}">
                <a16:creationId xmlns:a16="http://schemas.microsoft.com/office/drawing/2014/main" id="{9E39E800-4AF3-EE44-945E-1B24AD742531}"/>
              </a:ext>
            </a:extLst>
          </p:cNvPr>
          <p:cNvSpPr txBox="1"/>
          <p:nvPr/>
        </p:nvSpPr>
        <p:spPr>
          <a:xfrm>
            <a:off x="742950" y="3595750"/>
            <a:ext cx="5433455" cy="30801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defTabSz="308063" hangingPunct="0">
              <a:defRPr sz="5600"/>
            </a:pPr>
            <a:r>
              <a:rPr lang="en-US" sz="1650" kern="0" dirty="0">
                <a:solidFill>
                  <a:srgbClr val="850000"/>
                </a:solidFill>
                <a:latin typeface="Lantinghei TC Extralight" panose="03000509000000000000" pitchFamily="66" charset="-120"/>
                <a:ea typeface="Lantinghei TC Extralight" panose="03000509000000000000" pitchFamily="66" charset="-120"/>
                <a:sym typeface="Helvetica Light"/>
              </a:rPr>
              <a:t>Not robust to outliers</a:t>
            </a:r>
            <a:endParaRPr sz="1650" kern="0" dirty="0">
              <a:solidFill>
                <a:srgbClr val="850000"/>
              </a:solidFill>
              <a:latin typeface="Lantinghei TC Extralight" panose="03000509000000000000" pitchFamily="66" charset="-120"/>
              <a:ea typeface="Lantinghei TC Extralight" panose="03000509000000000000" pitchFamily="66" charset="-120"/>
              <a:sym typeface="Helvetica Light"/>
            </a:endParaRPr>
          </a:p>
        </p:txBody>
      </p:sp>
    </p:spTree>
    <p:custDataLst>
      <p:tags r:id="rId1"/>
    </p:custDataLst>
    <p:extLst>
      <p:ext uri="{BB962C8B-B14F-4D97-AF65-F5344CB8AC3E}">
        <p14:creationId xmlns:p14="http://schemas.microsoft.com/office/powerpoint/2010/main" val="804252117"/>
      </p:ext>
    </p:extLst>
  </p:cSld>
  <p:clrMapOvr>
    <a:masterClrMapping/>
  </p:clrMapOvr>
  <mc:AlternateContent xmlns:mc="http://schemas.openxmlformats.org/markup-compatibility/2006" xmlns:p14="http://schemas.microsoft.com/office/powerpoint/2010/main">
    <mc:Choice Requires="p14">
      <p:transition spd="slow" p14:dur="2000" advTm="56258"/>
    </mc:Choice>
    <mc:Fallback xmlns="">
      <p:transition spd="slow" advTm="562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54BE-977D-F34A-89DC-661247991344}"/>
              </a:ext>
            </a:extLst>
          </p:cNvPr>
          <p:cNvSpPr>
            <a:spLocks noGrp="1"/>
          </p:cNvSpPr>
          <p:nvPr>
            <p:ph type="title"/>
          </p:nvPr>
        </p:nvSpPr>
        <p:spPr/>
        <p:txBody>
          <a:bodyPr>
            <a:normAutofit/>
          </a:bodyPr>
          <a:lstStyle/>
          <a:p>
            <a:r>
              <a:rPr lang="en-US" sz="2400" spc="27" dirty="0">
                <a:latin typeface="Lantinghei TC Extralight" panose="03000509000000000000" pitchFamily="66" charset="-120"/>
                <a:ea typeface="Lantinghei TC Extralight" panose="03000509000000000000" pitchFamily="66" charset="-120"/>
              </a:rPr>
              <a:t>Aside: Inspiration </a:t>
            </a:r>
            <a:r>
              <a:rPr lang="en-US" sz="2400" spc="-30" dirty="0">
                <a:latin typeface="Lantinghei TC Extralight" panose="03000509000000000000" pitchFamily="66" charset="-120"/>
                <a:ea typeface="Lantinghei TC Extralight" panose="03000509000000000000" pitchFamily="66" charset="-120"/>
              </a:rPr>
              <a:t>from</a:t>
            </a:r>
            <a:r>
              <a:rPr lang="en-US" sz="2400" spc="-45" dirty="0">
                <a:latin typeface="Lantinghei TC Extralight" panose="03000509000000000000" pitchFamily="66" charset="-120"/>
                <a:ea typeface="Lantinghei TC Extralight" panose="03000509000000000000" pitchFamily="66" charset="-120"/>
              </a:rPr>
              <a:t> </a:t>
            </a:r>
            <a:r>
              <a:rPr lang="en-US" sz="2400" spc="45" dirty="0">
                <a:latin typeface="Lantinghei TC Extralight" panose="03000509000000000000" pitchFamily="66" charset="-120"/>
                <a:ea typeface="Lantinghei TC Extralight" panose="03000509000000000000" pitchFamily="66" charset="-120"/>
              </a:rPr>
              <a:t>Biology</a:t>
            </a:r>
            <a:endParaRPr lang="en-US" sz="2250" dirty="0">
              <a:solidFill>
                <a:srgbClr val="850000"/>
              </a:solidFill>
              <a:latin typeface="Lantinghei TC Extralight" panose="03000509000000000000" pitchFamily="66" charset="-120"/>
              <a:ea typeface="Lantinghei TC Extralight" panose="03000509000000000000" pitchFamily="66" charset="-120"/>
            </a:endParaRPr>
          </a:p>
        </p:txBody>
      </p:sp>
      <p:sp>
        <p:nvSpPr>
          <p:cNvPr id="3" name="Content Placeholder 2">
            <a:extLst>
              <a:ext uri="{FF2B5EF4-FFF2-40B4-BE49-F238E27FC236}">
                <a16:creationId xmlns:a16="http://schemas.microsoft.com/office/drawing/2014/main" id="{55FB7F9F-E003-5647-A186-A2D230EF5F81}"/>
              </a:ext>
            </a:extLst>
          </p:cNvPr>
          <p:cNvSpPr>
            <a:spLocks noGrp="1"/>
          </p:cNvSpPr>
          <p:nvPr>
            <p:ph idx="1"/>
          </p:nvPr>
        </p:nvSpPr>
        <p:spPr>
          <a:xfrm>
            <a:off x="457202" y="3657600"/>
            <a:ext cx="7931603" cy="1200150"/>
          </a:xfrm>
        </p:spPr>
        <p:txBody>
          <a:bodyPr>
            <a:normAutofit fontScale="62500" lnSpcReduction="20000"/>
          </a:bodyPr>
          <a:lstStyle/>
          <a:p>
            <a:pPr marL="0" indent="0" defTabSz="975345">
              <a:buNone/>
            </a:pPr>
            <a:r>
              <a:rPr lang="en-US" spc="-5" dirty="0">
                <a:solidFill>
                  <a:prstClr val="black"/>
                </a:solidFill>
                <a:latin typeface="Lantinghei TC Extralight" panose="03000509000000000000" pitchFamily="66" charset="-120"/>
                <a:ea typeface="Lantinghei TC Extralight" panose="03000509000000000000" pitchFamily="66" charset="-120"/>
                <a:cs typeface="Arial"/>
              </a:rPr>
              <a:t>Neural </a:t>
            </a:r>
            <a:r>
              <a:rPr lang="en-US" dirty="0">
                <a:solidFill>
                  <a:prstClr val="black"/>
                </a:solidFill>
                <a:latin typeface="Lantinghei TC Extralight" panose="03000509000000000000" pitchFamily="66" charset="-120"/>
                <a:ea typeface="Lantinghei TC Extralight" panose="03000509000000000000" pitchFamily="66" charset="-120"/>
                <a:cs typeface="Arial"/>
              </a:rPr>
              <a:t>nets/</a:t>
            </a:r>
            <a:r>
              <a:rPr lang="en-US" dirty="0" err="1">
                <a:solidFill>
                  <a:prstClr val="black"/>
                </a:solidFill>
                <a:latin typeface="Lantinghei TC Extralight" panose="03000509000000000000" pitchFamily="66" charset="-120"/>
                <a:ea typeface="Lantinghei TC Extralight" panose="03000509000000000000" pitchFamily="66" charset="-120"/>
                <a:cs typeface="Arial"/>
              </a:rPr>
              <a:t>perceptrons</a:t>
            </a:r>
            <a:r>
              <a:rPr lang="en-US" dirty="0">
                <a:solidFill>
                  <a:prstClr val="black"/>
                </a:solidFill>
                <a:latin typeface="Lantinghei TC Extralight" panose="03000509000000000000" pitchFamily="66" charset="-120"/>
                <a:ea typeface="Lantinghei TC Extralight" panose="03000509000000000000" pitchFamily="66" charset="-120"/>
                <a:cs typeface="Arial"/>
              </a:rPr>
              <a:t> </a:t>
            </a:r>
            <a:r>
              <a:rPr lang="en-US" spc="-20" dirty="0">
                <a:solidFill>
                  <a:prstClr val="black"/>
                </a:solidFill>
                <a:latin typeface="Lantinghei TC Extralight" panose="03000509000000000000" pitchFamily="66" charset="-120"/>
                <a:ea typeface="Lantinghei TC Extralight" panose="03000509000000000000" pitchFamily="66" charset="-120"/>
                <a:cs typeface="Arial"/>
              </a:rPr>
              <a:t>are </a:t>
            </a:r>
            <a:r>
              <a:rPr lang="en-US" spc="-5" dirty="0">
                <a:solidFill>
                  <a:prstClr val="black"/>
                </a:solidFill>
                <a:latin typeface="Lantinghei TC Extralight" panose="03000509000000000000" pitchFamily="66" charset="-120"/>
                <a:ea typeface="Lantinghei TC Extralight" panose="03000509000000000000" pitchFamily="66" charset="-120"/>
                <a:cs typeface="Arial"/>
              </a:rPr>
              <a:t>loosely inspired </a:t>
            </a:r>
            <a:r>
              <a:rPr lang="en-US" spc="71" dirty="0">
                <a:solidFill>
                  <a:prstClr val="black"/>
                </a:solidFill>
                <a:latin typeface="Lantinghei TC Extralight" panose="03000509000000000000" pitchFamily="66" charset="-120"/>
                <a:ea typeface="Lantinghei TC Extralight" panose="03000509000000000000" pitchFamily="66" charset="-120"/>
                <a:cs typeface="Arial"/>
              </a:rPr>
              <a:t>by</a:t>
            </a:r>
            <a:r>
              <a:rPr lang="en-US" dirty="0">
                <a:solidFill>
                  <a:prstClr val="black"/>
                </a:solidFill>
                <a:latin typeface="Lantinghei TC Extralight" panose="03000509000000000000" pitchFamily="66" charset="-120"/>
                <a:ea typeface="Lantinghei TC Extralight" panose="03000509000000000000" pitchFamily="66" charset="-120"/>
                <a:cs typeface="Arial"/>
              </a:rPr>
              <a:t> </a:t>
            </a:r>
            <a:r>
              <a:rPr lang="en-US" spc="41" dirty="0">
                <a:solidFill>
                  <a:prstClr val="black"/>
                </a:solidFill>
                <a:latin typeface="Lantinghei TC Extralight" panose="03000509000000000000" pitchFamily="66" charset="-120"/>
                <a:ea typeface="Lantinghei TC Extralight" panose="03000509000000000000" pitchFamily="66" charset="-120"/>
                <a:cs typeface="Arial"/>
              </a:rPr>
              <a:t>biology.</a:t>
            </a:r>
          </a:p>
          <a:p>
            <a:pPr marL="0" indent="0" defTabSz="975345">
              <a:buNone/>
            </a:pPr>
            <a:endParaRPr lang="en-US" dirty="0">
              <a:solidFill>
                <a:prstClr val="black"/>
              </a:solidFill>
              <a:latin typeface="Lantinghei TC Extralight" panose="03000509000000000000" pitchFamily="66" charset="-120"/>
              <a:ea typeface="Lantinghei TC Extralight" panose="03000509000000000000" pitchFamily="66" charset="-120"/>
              <a:cs typeface="Arial"/>
            </a:endParaRPr>
          </a:p>
          <a:p>
            <a:pPr marL="0" indent="0" defTabSz="975345">
              <a:buNone/>
            </a:pPr>
            <a:r>
              <a:rPr lang="en-US" dirty="0">
                <a:solidFill>
                  <a:prstClr val="black"/>
                </a:solidFill>
                <a:latin typeface="Lantinghei TC Extralight" panose="03000509000000000000" pitchFamily="66" charset="-120"/>
                <a:ea typeface="Lantinghei TC Extralight" panose="03000509000000000000" pitchFamily="66" charset="-120"/>
                <a:cs typeface="Arial"/>
              </a:rPr>
              <a:t>But they </a:t>
            </a:r>
            <a:r>
              <a:rPr lang="en-US" spc="-20" dirty="0">
                <a:solidFill>
                  <a:prstClr val="black"/>
                </a:solidFill>
                <a:latin typeface="Lantinghei TC Extralight" panose="03000509000000000000" pitchFamily="66" charset="-120"/>
                <a:ea typeface="Lantinghei TC Extralight" panose="03000509000000000000" pitchFamily="66" charset="-120"/>
                <a:cs typeface="Arial"/>
              </a:rPr>
              <a:t>are </a:t>
            </a:r>
            <a:r>
              <a:rPr lang="en-US" spc="-5" dirty="0">
                <a:solidFill>
                  <a:prstClr val="black"/>
                </a:solidFill>
                <a:latin typeface="Lantinghei TC Extralight" panose="03000509000000000000" pitchFamily="66" charset="-120"/>
                <a:ea typeface="Lantinghei TC Extralight" panose="03000509000000000000" pitchFamily="66" charset="-120"/>
                <a:cs typeface="Arial"/>
              </a:rPr>
              <a:t>NOT how the </a:t>
            </a:r>
            <a:r>
              <a:rPr lang="en-US" spc="27" dirty="0">
                <a:solidFill>
                  <a:prstClr val="black"/>
                </a:solidFill>
                <a:latin typeface="Lantinghei TC Extralight" panose="03000509000000000000" pitchFamily="66" charset="-120"/>
                <a:ea typeface="Lantinghei TC Extralight" panose="03000509000000000000" pitchFamily="66" charset="-120"/>
                <a:cs typeface="Arial"/>
              </a:rPr>
              <a:t>brain </a:t>
            </a:r>
            <a:r>
              <a:rPr lang="en-US" dirty="0">
                <a:solidFill>
                  <a:prstClr val="black"/>
                </a:solidFill>
                <a:latin typeface="Lantinghei TC Extralight" panose="03000509000000000000" pitchFamily="66" charset="-120"/>
                <a:ea typeface="Lantinghei TC Extralight" panose="03000509000000000000" pitchFamily="66" charset="-120"/>
                <a:cs typeface="Arial"/>
              </a:rPr>
              <a:t>works, </a:t>
            </a:r>
            <a:r>
              <a:rPr lang="en-US" spc="-5" dirty="0">
                <a:solidFill>
                  <a:prstClr val="black"/>
                </a:solidFill>
                <a:latin typeface="Lantinghei TC Extralight" panose="03000509000000000000" pitchFamily="66" charset="-120"/>
                <a:ea typeface="Lantinghei TC Extralight" panose="03000509000000000000" pitchFamily="66" charset="-120"/>
                <a:cs typeface="Arial"/>
              </a:rPr>
              <a:t>or even how </a:t>
            </a:r>
            <a:r>
              <a:rPr lang="en-US" spc="-8" dirty="0">
                <a:solidFill>
                  <a:prstClr val="black"/>
                </a:solidFill>
                <a:latin typeface="Lantinghei TC Extralight" panose="03000509000000000000" pitchFamily="66" charset="-120"/>
                <a:ea typeface="Lantinghei TC Extralight" panose="03000509000000000000" pitchFamily="66" charset="-120"/>
                <a:cs typeface="Arial"/>
              </a:rPr>
              <a:t>neurons</a:t>
            </a:r>
            <a:r>
              <a:rPr lang="en-US" spc="-15" dirty="0">
                <a:solidFill>
                  <a:prstClr val="black"/>
                </a:solidFill>
                <a:latin typeface="Lantinghei TC Extralight" panose="03000509000000000000" pitchFamily="66" charset="-120"/>
                <a:ea typeface="Lantinghei TC Extralight" panose="03000509000000000000" pitchFamily="66" charset="-120"/>
                <a:cs typeface="Arial"/>
              </a:rPr>
              <a:t> </a:t>
            </a:r>
            <a:r>
              <a:rPr lang="en-US" spc="-5" dirty="0">
                <a:solidFill>
                  <a:prstClr val="black"/>
                </a:solidFill>
                <a:latin typeface="Lantinghei TC Extralight" panose="03000509000000000000" pitchFamily="66" charset="-120"/>
                <a:ea typeface="Lantinghei TC Extralight" panose="03000509000000000000" pitchFamily="66" charset="-120"/>
                <a:cs typeface="Arial"/>
              </a:rPr>
              <a:t>work.</a:t>
            </a:r>
            <a:endParaRPr lang="en-US" dirty="0">
              <a:solidFill>
                <a:prstClr val="black"/>
              </a:solidFill>
              <a:latin typeface="Lantinghei TC Extralight" panose="03000509000000000000" pitchFamily="66" charset="-120"/>
              <a:ea typeface="Lantinghei TC Extralight" panose="03000509000000000000" pitchFamily="66" charset="-120"/>
              <a:cs typeface="Arial"/>
            </a:endParaRPr>
          </a:p>
          <a:p>
            <a:endParaRPr lang="en-US" dirty="0">
              <a:latin typeface="Lantinghei TC Extralight" panose="03000509000000000000" pitchFamily="66" charset="-120"/>
              <a:ea typeface="Lantinghei TC Extralight" panose="03000509000000000000" pitchFamily="66" charset="-120"/>
            </a:endParaRPr>
          </a:p>
        </p:txBody>
      </p:sp>
      <p:sp>
        <p:nvSpPr>
          <p:cNvPr id="4" name="object 3">
            <a:extLst>
              <a:ext uri="{FF2B5EF4-FFF2-40B4-BE49-F238E27FC236}">
                <a16:creationId xmlns:a16="http://schemas.microsoft.com/office/drawing/2014/main" id="{024C6ED7-21EC-9C4E-ACE7-3BDDC582DFDB}"/>
              </a:ext>
            </a:extLst>
          </p:cNvPr>
          <p:cNvSpPr/>
          <p:nvPr/>
        </p:nvSpPr>
        <p:spPr>
          <a:xfrm>
            <a:off x="114300" y="891778"/>
            <a:ext cx="8458200" cy="2651522"/>
          </a:xfrm>
          <a:prstGeom prst="rect">
            <a:avLst/>
          </a:prstGeom>
          <a:blipFill>
            <a:blip r:embed="rId2" cstate="print"/>
            <a:stretch>
              <a:fillRect/>
            </a:stretch>
          </a:blipFill>
        </p:spPr>
        <p:txBody>
          <a:bodyPr wrap="square" lIns="0" tIns="0" rIns="0" bIns="0" rtlCol="0"/>
          <a:lstStyle/>
          <a:p>
            <a:pPr defTabSz="975345"/>
            <a:endParaRPr sz="1351">
              <a:solidFill>
                <a:prstClr val="black"/>
              </a:solidFill>
              <a:latin typeface="Calibri"/>
            </a:endParaRPr>
          </a:p>
        </p:txBody>
      </p:sp>
    </p:spTree>
    <p:extLst>
      <p:ext uri="{BB962C8B-B14F-4D97-AF65-F5344CB8AC3E}">
        <p14:creationId xmlns:p14="http://schemas.microsoft.com/office/powerpoint/2010/main" val="488573802"/>
      </p:ext>
    </p:extLst>
  </p:cSld>
  <p:clrMapOvr>
    <a:masterClrMapping/>
  </p:clrMapOvr>
  <mc:AlternateContent xmlns:mc="http://schemas.openxmlformats.org/markup-compatibility/2006" xmlns:p14="http://schemas.microsoft.com/office/powerpoint/2010/main">
    <mc:Choice Requires="p14">
      <p:transition spd="slow" p14:dur="2000" advTm="99474"/>
    </mc:Choice>
    <mc:Fallback xmlns="">
      <p:transition spd="slow" advTm="9947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1.pdf" descr="L1.pdf">
            <a:extLst>
              <a:ext uri="{FF2B5EF4-FFF2-40B4-BE49-F238E27FC236}">
                <a16:creationId xmlns:a16="http://schemas.microsoft.com/office/drawing/2014/main" id="{28AA89BF-55E6-754F-837A-B9CBF6972A54}"/>
              </a:ext>
            </a:extLst>
          </p:cNvPr>
          <p:cNvPicPr>
            <a:picLocks noChangeAspect="1"/>
          </p:cNvPicPr>
          <p:nvPr/>
        </p:nvPicPr>
        <p:blipFill>
          <a:blip r:embed="rId2"/>
          <a:stretch>
            <a:fillRect/>
          </a:stretch>
        </p:blipFill>
        <p:spPr>
          <a:xfrm>
            <a:off x="1600200" y="1329957"/>
            <a:ext cx="4826432" cy="3114394"/>
          </a:xfrm>
          <a:prstGeom prst="rect">
            <a:avLst/>
          </a:prstGeom>
          <a:ln w="12700">
            <a:miter lim="400000"/>
          </a:ln>
        </p:spPr>
      </p:pic>
      <p:sp>
        <p:nvSpPr>
          <p:cNvPr id="257" name="Squared Error (L2)…"/>
          <p:cNvSpPr txBox="1"/>
          <p:nvPr/>
        </p:nvSpPr>
        <p:spPr>
          <a:xfrm>
            <a:off x="742951" y="618190"/>
            <a:ext cx="5433455" cy="508521"/>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defTabSz="308063" hangingPunct="0">
              <a:defRPr sz="5600"/>
            </a:pPr>
            <a:r>
              <a:rPr sz="2953" kern="0" dirty="0">
                <a:solidFill>
                  <a:srgbClr val="000000"/>
                </a:solidFill>
                <a:latin typeface="Lantinghei TC Extralight" panose="03000509000000000000" pitchFamily="66" charset="-120"/>
                <a:ea typeface="Lantinghei TC Extralight" panose="03000509000000000000" pitchFamily="66" charset="-120"/>
                <a:sym typeface="Helvetica Light"/>
              </a:rPr>
              <a:t>L</a:t>
            </a:r>
            <a:r>
              <a:rPr lang="en-US" sz="2953" kern="0" dirty="0">
                <a:solidFill>
                  <a:srgbClr val="000000"/>
                </a:solidFill>
                <a:latin typeface="Lantinghei TC Extralight" panose="03000509000000000000" pitchFamily="66" charset="-120"/>
                <a:ea typeface="Lantinghei TC Extralight" panose="03000509000000000000" pitchFamily="66" charset="-120"/>
                <a:sym typeface="Helvetica Light"/>
              </a:rPr>
              <a:t>1 loss</a:t>
            </a:r>
            <a:endParaRPr sz="2953" kern="0" dirty="0">
              <a:solidFill>
                <a:srgbClr val="000000"/>
              </a:solidFill>
              <a:latin typeface="Lantinghei TC Extralight" panose="03000509000000000000" pitchFamily="66" charset="-120"/>
              <a:ea typeface="Lantinghei TC Extralight" panose="03000509000000000000" pitchFamily="66" charset="-120"/>
              <a:sym typeface="Helvetica Light"/>
            </a:endParaRPr>
          </a:p>
        </p:txBody>
      </p:sp>
      <p:pic>
        <p:nvPicPr>
          <p:cNvPr id="260" name="Image" descr="Image"/>
          <p:cNvPicPr>
            <a:picLocks noChangeAspect="1"/>
          </p:cNvPicPr>
          <p:nvPr/>
        </p:nvPicPr>
        <p:blipFill>
          <a:blip r:embed="rId3"/>
          <a:stretch>
            <a:fillRect/>
          </a:stretch>
        </p:blipFill>
        <p:spPr>
          <a:xfrm>
            <a:off x="6586216" y="4267932"/>
            <a:ext cx="603155" cy="216668"/>
          </a:xfrm>
          <a:prstGeom prst="rect">
            <a:avLst/>
          </a:prstGeom>
          <a:ln w="12700">
            <a:miter lim="400000"/>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3FA370-77AC-B74E-8306-9253B715EDDB}"/>
                  </a:ext>
                </a:extLst>
              </p:cNvPr>
              <p:cNvSpPr txBox="1"/>
              <p:nvPr/>
            </p:nvSpPr>
            <p:spPr>
              <a:xfrm>
                <a:off x="5598744" y="2828430"/>
                <a:ext cx="2095125"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L</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oMath>
                </a14:m>
                <a:r>
                  <a:rPr lang="en-US" dirty="0">
                    <a:latin typeface="Lantinghei TC Extralight" panose="03000509000000000000" pitchFamily="66" charset="-120"/>
                    <a:ea typeface="Lantinghei TC Extralight" panose="03000509000000000000" pitchFamily="66" charset="-120"/>
                  </a:rPr>
                  <a:t> =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 </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i="1">
                        <a:solidFill>
                          <a:srgbClr val="000000"/>
                        </a:solidFill>
                        <a:latin typeface="Cambria Math" panose="02040503050406030204" pitchFamily="18" charset="0"/>
                        <a:ea typeface="Lantinghei TC Extralight" panose="03000509000000000000" pitchFamily="66" charset="-120"/>
                      </a:rPr>
                      <m:t>|</m:t>
                    </m:r>
                  </m:oMath>
                </a14:m>
                <a:endParaRPr lang="en-US" dirty="0">
                  <a:latin typeface="Lantinghei TC Extralight" panose="03000509000000000000" pitchFamily="66" charset="-120"/>
                  <a:ea typeface="Lantinghei TC Extralight" panose="03000509000000000000" pitchFamily="66" charset="-120"/>
                </a:endParaRPr>
              </a:p>
            </p:txBody>
          </p:sp>
        </mc:Choice>
        <mc:Fallback xmlns="">
          <p:sp>
            <p:nvSpPr>
              <p:cNvPr id="3" name="TextBox 2">
                <a:extLst>
                  <a:ext uri="{FF2B5EF4-FFF2-40B4-BE49-F238E27FC236}">
                    <a16:creationId xmlns:a16="http://schemas.microsoft.com/office/drawing/2014/main" id="{9F3FA370-77AC-B74E-8306-9253B715EDDB}"/>
                  </a:ext>
                </a:extLst>
              </p:cNvPr>
              <p:cNvSpPr txBox="1">
                <a:spLocks noRot="1" noChangeAspect="1" noMove="1" noResize="1" noEditPoints="1" noAdjustHandles="1" noChangeArrowheads="1" noChangeShapeType="1" noTextEdit="1"/>
              </p:cNvSpPr>
              <p:nvPr/>
            </p:nvSpPr>
            <p:spPr>
              <a:xfrm>
                <a:off x="7464991" y="3771240"/>
                <a:ext cx="2767361" cy="461665"/>
              </a:xfrm>
              <a:prstGeom prst="rect">
                <a:avLst/>
              </a:prstGeom>
              <a:blipFill>
                <a:blip r:embed="rId6"/>
                <a:stretch>
                  <a:fillRect l="-917" t="-8108" r="-459" b="-29730"/>
                </a:stretch>
              </a:blipFill>
            </p:spPr>
            <p:txBody>
              <a:bodyPr/>
              <a:lstStyle/>
              <a:p>
                <a:r>
                  <a:rPr lang="en-US">
                    <a:noFill/>
                  </a:rPr>
                  <a:t> </a:t>
                </a:r>
              </a:p>
            </p:txBody>
          </p:sp>
        </mc:Fallback>
      </mc:AlternateContent>
    </p:spTree>
    <p:extLst>
      <p:ext uri="{BB962C8B-B14F-4D97-AF65-F5344CB8AC3E}">
        <p14:creationId xmlns:p14="http://schemas.microsoft.com/office/powerpoint/2010/main" val="803256201"/>
      </p:ext>
    </p:extLst>
  </p:cSld>
  <p:clrMapOvr>
    <a:masterClrMapping/>
  </p:clrMapOvr>
  <mc:AlternateContent xmlns:mc="http://schemas.openxmlformats.org/markup-compatibility/2006" xmlns:p14="http://schemas.microsoft.com/office/powerpoint/2010/main">
    <mc:Choice Requires="p14">
      <p:transition spd="slow" p14:dur="2000" advTm="38252"/>
    </mc:Choice>
    <mc:Fallback xmlns="">
      <p:transition spd="slow" advTm="3825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L1.pdf" descr="L1.pdf"/>
          <p:cNvPicPr>
            <a:picLocks noChangeAspect="1"/>
          </p:cNvPicPr>
          <p:nvPr/>
        </p:nvPicPr>
        <p:blipFill>
          <a:blip r:embed="rId3"/>
          <a:stretch>
            <a:fillRect/>
          </a:stretch>
        </p:blipFill>
        <p:spPr>
          <a:xfrm>
            <a:off x="1871637" y="1153539"/>
            <a:ext cx="1796311" cy="1159121"/>
          </a:xfrm>
          <a:prstGeom prst="rect">
            <a:avLst/>
          </a:prstGeom>
          <a:ln w="12700">
            <a:miter lim="400000"/>
          </a:ln>
        </p:spPr>
      </p:pic>
      <p:pic>
        <p:nvPicPr>
          <p:cNvPr id="264" name="L2.pdf" descr="L2.pdf"/>
          <p:cNvPicPr>
            <a:picLocks noChangeAspect="1"/>
          </p:cNvPicPr>
          <p:nvPr/>
        </p:nvPicPr>
        <p:blipFill>
          <a:blip r:embed="rId4"/>
          <a:stretch>
            <a:fillRect/>
          </a:stretch>
        </p:blipFill>
        <p:spPr>
          <a:xfrm>
            <a:off x="5461102" y="1153538"/>
            <a:ext cx="1796311" cy="1159121"/>
          </a:xfrm>
          <a:prstGeom prst="rect">
            <a:avLst/>
          </a:prstGeom>
          <a:ln w="12700">
            <a:miter lim="400000"/>
          </a:ln>
        </p:spPr>
      </p:pic>
      <p:pic>
        <p:nvPicPr>
          <p:cNvPr id="265" name="hinge.pdf" descr="hinge.pdf"/>
          <p:cNvPicPr>
            <a:picLocks noChangeAspect="1"/>
          </p:cNvPicPr>
          <p:nvPr/>
        </p:nvPicPr>
        <p:blipFill>
          <a:blip r:embed="rId5"/>
          <a:stretch>
            <a:fillRect/>
          </a:stretch>
        </p:blipFill>
        <p:spPr>
          <a:xfrm>
            <a:off x="5461102" y="3746426"/>
            <a:ext cx="1796311" cy="1159121"/>
          </a:xfrm>
          <a:prstGeom prst="rect">
            <a:avLst/>
          </a:prstGeom>
          <a:ln w="12700">
            <a:miter lim="400000"/>
          </a:ln>
        </p:spPr>
      </p:pic>
      <p:pic>
        <p:nvPicPr>
          <p:cNvPr id="266" name="zero-one.pdf" descr="zero-one.pdf"/>
          <p:cNvPicPr>
            <a:picLocks noChangeAspect="1"/>
          </p:cNvPicPr>
          <p:nvPr/>
        </p:nvPicPr>
        <p:blipFill>
          <a:blip r:embed="rId6"/>
          <a:stretch>
            <a:fillRect/>
          </a:stretch>
        </p:blipFill>
        <p:spPr>
          <a:xfrm>
            <a:off x="1871637" y="3746426"/>
            <a:ext cx="1796311" cy="1159121"/>
          </a:xfrm>
          <a:prstGeom prst="rect">
            <a:avLst/>
          </a:prstGeom>
          <a:ln w="12700">
            <a:miter lim="400000"/>
          </a:ln>
        </p:spPr>
      </p:pic>
      <p:sp>
        <p:nvSpPr>
          <p:cNvPr id="267" name="L1 Loss"/>
          <p:cNvSpPr txBox="1"/>
          <p:nvPr/>
        </p:nvSpPr>
        <p:spPr>
          <a:xfrm>
            <a:off x="2317946" y="143974"/>
            <a:ext cx="90369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Helvetica Light"/>
                <a:sym typeface="Helvetica Light"/>
              </a:rPr>
              <a:t>L1 Loss</a:t>
            </a:r>
          </a:p>
        </p:txBody>
      </p:sp>
      <p:sp>
        <p:nvSpPr>
          <p:cNvPr id="268" name="L2 Loss"/>
          <p:cNvSpPr txBox="1"/>
          <p:nvPr/>
        </p:nvSpPr>
        <p:spPr>
          <a:xfrm>
            <a:off x="5907411" y="143974"/>
            <a:ext cx="90369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Helvetica Light"/>
                <a:sym typeface="Helvetica Light"/>
              </a:rPr>
              <a:t>L2 Loss</a:t>
            </a:r>
          </a:p>
        </p:txBody>
      </p:sp>
      <p:sp>
        <p:nvSpPr>
          <p:cNvPr id="269" name="Zero-One Loss"/>
          <p:cNvSpPr txBox="1"/>
          <p:nvPr/>
        </p:nvSpPr>
        <p:spPr>
          <a:xfrm>
            <a:off x="1932422" y="2877714"/>
            <a:ext cx="1674738"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Helvetica Light"/>
                <a:sym typeface="Helvetica Light"/>
              </a:rPr>
              <a:t>Zero-One Loss</a:t>
            </a:r>
          </a:p>
        </p:txBody>
      </p:sp>
      <p:sp>
        <p:nvSpPr>
          <p:cNvPr id="270" name="Hinge Loss"/>
          <p:cNvSpPr txBox="1"/>
          <p:nvPr/>
        </p:nvSpPr>
        <p:spPr>
          <a:xfrm>
            <a:off x="5717454" y="2877714"/>
            <a:ext cx="1283605"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ctr" defTabSz="308063" hangingPunct="0">
              <a:defRPr/>
            </a:pPr>
            <a:r>
              <a:rPr sz="1898" kern="0">
                <a:solidFill>
                  <a:srgbClr val="000000"/>
                </a:solidFill>
                <a:latin typeface="Helvetica Light"/>
                <a:sym typeface="Helvetica Light"/>
              </a:rPr>
              <a:t>Hinge Loss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57966C-B66D-A84E-B373-1B4BD32FF4E2}"/>
                  </a:ext>
                </a:extLst>
              </p:cNvPr>
              <p:cNvSpPr txBox="1"/>
              <p:nvPr/>
            </p:nvSpPr>
            <p:spPr>
              <a:xfrm>
                <a:off x="1732031" y="549460"/>
                <a:ext cx="2095125"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L</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oMath>
                </a14:m>
                <a:r>
                  <a:rPr lang="en-US" dirty="0">
                    <a:latin typeface="Lantinghei TC Extralight" panose="03000509000000000000" pitchFamily="66" charset="-120"/>
                    <a:ea typeface="Lantinghei TC Extralight" panose="03000509000000000000" pitchFamily="66" charset="-120"/>
                  </a:rPr>
                  <a:t> =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 </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i="1">
                        <a:solidFill>
                          <a:srgbClr val="000000"/>
                        </a:solidFill>
                        <a:latin typeface="Cambria Math" panose="02040503050406030204" pitchFamily="18" charset="0"/>
                        <a:ea typeface="Lantinghei TC Extralight" panose="03000509000000000000" pitchFamily="66" charset="-120"/>
                      </a:rPr>
                      <m:t>|</m:t>
                    </m:r>
                  </m:oMath>
                </a14:m>
                <a:endParaRPr lang="en-US" dirty="0">
                  <a:latin typeface="Lantinghei TC Extralight" panose="03000509000000000000" pitchFamily="66" charset="-120"/>
                  <a:ea typeface="Lantinghei TC Extralight" panose="03000509000000000000" pitchFamily="66" charset="-120"/>
                </a:endParaRPr>
              </a:p>
            </p:txBody>
          </p:sp>
        </mc:Choice>
        <mc:Fallback xmlns="">
          <p:sp>
            <p:nvSpPr>
              <p:cNvPr id="15" name="TextBox 14">
                <a:extLst>
                  <a:ext uri="{FF2B5EF4-FFF2-40B4-BE49-F238E27FC236}">
                    <a16:creationId xmlns:a16="http://schemas.microsoft.com/office/drawing/2014/main" id="{4957966C-B66D-A84E-B373-1B4BD32FF4E2}"/>
                  </a:ext>
                </a:extLst>
              </p:cNvPr>
              <p:cNvSpPr txBox="1">
                <a:spLocks noRot="1" noChangeAspect="1" noMove="1" noResize="1" noEditPoints="1" noAdjustHandles="1" noChangeArrowheads="1" noChangeShapeType="1" noTextEdit="1"/>
              </p:cNvSpPr>
              <p:nvPr/>
            </p:nvSpPr>
            <p:spPr>
              <a:xfrm>
                <a:off x="2309374" y="732613"/>
                <a:ext cx="2767361" cy="461665"/>
              </a:xfrm>
              <a:prstGeom prst="rect">
                <a:avLst/>
              </a:prstGeom>
              <a:blipFill>
                <a:blip r:embed="rId9"/>
                <a:stretch>
                  <a:fillRect l="-457" t="-10811" r="-457"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302E257-5A53-8A44-8224-E514A4D215D9}"/>
                  </a:ext>
                </a:extLst>
              </p:cNvPr>
              <p:cNvSpPr txBox="1"/>
              <p:nvPr/>
            </p:nvSpPr>
            <p:spPr>
              <a:xfrm>
                <a:off x="5245177" y="549459"/>
                <a:ext cx="2247346"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L</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oMath>
                </a14:m>
                <a:r>
                  <a:rPr lang="en-US" dirty="0">
                    <a:latin typeface="Lantinghei TC Extralight" panose="03000509000000000000" pitchFamily="66" charset="-120"/>
                    <a:ea typeface="Lantinghei TC Extralight" panose="03000509000000000000" pitchFamily="66" charset="-120"/>
                  </a:rPr>
                  <a:t> =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 </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sSup>
                      <m:sSupPr>
                        <m:ctrlPr>
                          <a:rPr lang="en-US" i="1">
                            <a:solidFill>
                              <a:srgbClr val="000000"/>
                            </a:solidFill>
                            <a:latin typeface="Cambria Math" panose="02040503050406030204" pitchFamily="18" charset="0"/>
                            <a:ea typeface="Lantinghei TC Extralight" panose="03000509000000000000" pitchFamily="66" charset="-120"/>
                          </a:rPr>
                        </m:ctrlPr>
                      </m:sSupPr>
                      <m:e>
                        <m:r>
                          <a:rPr lang="en-US">
                            <a:solidFill>
                              <a:srgbClr val="000000"/>
                            </a:solidFill>
                            <a:latin typeface="Cambria Math" panose="02040503050406030204" pitchFamily="18" charset="0"/>
                            <a:ea typeface="Lantinghei TC Extralight" panose="03000509000000000000" pitchFamily="66" charset="-120"/>
                          </a:rPr>
                          <m:t>)</m:t>
                        </m:r>
                      </m:e>
                      <m:sup>
                        <m:r>
                          <a:rPr lang="en-US">
                            <a:solidFill>
                              <a:srgbClr val="000000"/>
                            </a:solidFill>
                            <a:latin typeface="Cambria Math" panose="02040503050406030204" pitchFamily="18" charset="0"/>
                            <a:ea typeface="Lantinghei TC Extralight" panose="03000509000000000000" pitchFamily="66" charset="-120"/>
                          </a:rPr>
                          <m:t>2</m:t>
                        </m:r>
                      </m:sup>
                    </m:sSup>
                  </m:oMath>
                </a14:m>
                <a:endParaRPr lang="en-US" dirty="0">
                  <a:latin typeface="Lantinghei TC Extralight" panose="03000509000000000000" pitchFamily="66" charset="-120"/>
                  <a:ea typeface="Lantinghei TC Extralight" panose="03000509000000000000" pitchFamily="66" charset="-120"/>
                </a:endParaRPr>
              </a:p>
            </p:txBody>
          </p:sp>
        </mc:Choice>
        <mc:Fallback xmlns="">
          <p:sp>
            <p:nvSpPr>
              <p:cNvPr id="16" name="TextBox 15">
                <a:extLst>
                  <a:ext uri="{FF2B5EF4-FFF2-40B4-BE49-F238E27FC236}">
                    <a16:creationId xmlns:a16="http://schemas.microsoft.com/office/drawing/2014/main" id="{C302E257-5A53-8A44-8224-E514A4D215D9}"/>
                  </a:ext>
                </a:extLst>
              </p:cNvPr>
              <p:cNvSpPr txBox="1">
                <a:spLocks noRot="1" noChangeAspect="1" noMove="1" noResize="1" noEditPoints="1" noAdjustHandles="1" noChangeArrowheads="1" noChangeShapeType="1" noTextEdit="1"/>
              </p:cNvSpPr>
              <p:nvPr/>
            </p:nvSpPr>
            <p:spPr>
              <a:xfrm>
                <a:off x="6993570" y="732612"/>
                <a:ext cx="2970878" cy="461665"/>
              </a:xfrm>
              <a:prstGeom prst="rect">
                <a:avLst/>
              </a:prstGeom>
              <a:blipFill>
                <a:blip r:embed="rId10"/>
                <a:stretch>
                  <a:fillRect l="-426" t="-10811"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219CA8-BC99-1342-903E-013D99894B66}"/>
                  </a:ext>
                </a:extLst>
              </p:cNvPr>
              <p:cNvSpPr txBox="1"/>
              <p:nvPr/>
            </p:nvSpPr>
            <p:spPr>
              <a:xfrm>
                <a:off x="1655518" y="3263192"/>
                <a:ext cx="2396490"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L</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oMath>
                </a14:m>
                <a:r>
                  <a:rPr lang="en-US" dirty="0">
                    <a:latin typeface="Lantinghei TC Extralight" panose="03000509000000000000" pitchFamily="66" charset="-120"/>
                    <a:ea typeface="Lantinghei TC Extralight" panose="03000509000000000000" pitchFamily="66" charset="-120"/>
                  </a:rPr>
                  <a:t> =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a:rPr lang="en-US">
                            <a:solidFill>
                              <a:srgbClr val="000000"/>
                            </a:solidFill>
                            <a:latin typeface="Cambria Math" panose="02040503050406030204" pitchFamily="18" charset="0"/>
                            <a:ea typeface="Lantinghei TC Extralight" panose="03000509000000000000" pitchFamily="66" charset="-120"/>
                          </a:rPr>
                          <m:t>1||</m:t>
                        </m:r>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i="1">
                            <a:solidFill>
                              <a:srgbClr val="000000"/>
                            </a:solidFill>
                            <a:latin typeface="Cambria Math" panose="02040503050406030204" pitchFamily="18" charset="0"/>
                            <a:ea typeface="Cambria Math" panose="02040503050406030204" pitchFamily="18" charset="0"/>
                          </a:rPr>
                          <m:t>≠</m:t>
                        </m:r>
                        <m:r>
                          <a:rPr lang="en-US">
                            <a:solidFill>
                              <a:srgbClr val="000000"/>
                            </a:solidFill>
                            <a:latin typeface="Cambria Math" panose="02040503050406030204" pitchFamily="18" charset="0"/>
                            <a:ea typeface="Lantinghei TC Extralight" panose="03000509000000000000" pitchFamily="66" charset="-120"/>
                          </a:rPr>
                          <m:t> </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oMath>
                </a14:m>
                <a:endParaRPr lang="en-US" dirty="0">
                  <a:latin typeface="Lantinghei TC Extralight" panose="03000509000000000000" pitchFamily="66" charset="-120"/>
                  <a:ea typeface="Lantinghei TC Extralight" panose="03000509000000000000" pitchFamily="66" charset="-120"/>
                </a:endParaRPr>
              </a:p>
            </p:txBody>
          </p:sp>
        </mc:Choice>
        <mc:Fallback xmlns="">
          <p:sp>
            <p:nvSpPr>
              <p:cNvPr id="17" name="TextBox 16">
                <a:extLst>
                  <a:ext uri="{FF2B5EF4-FFF2-40B4-BE49-F238E27FC236}">
                    <a16:creationId xmlns:a16="http://schemas.microsoft.com/office/drawing/2014/main" id="{86219CA8-BC99-1342-903E-013D99894B66}"/>
                  </a:ext>
                </a:extLst>
              </p:cNvPr>
              <p:cNvSpPr txBox="1">
                <a:spLocks noRot="1" noChangeAspect="1" noMove="1" noResize="1" noEditPoints="1" noAdjustHandles="1" noChangeArrowheads="1" noChangeShapeType="1" noTextEdit="1"/>
              </p:cNvSpPr>
              <p:nvPr/>
            </p:nvSpPr>
            <p:spPr>
              <a:xfrm>
                <a:off x="2207358" y="4350922"/>
                <a:ext cx="3187796" cy="461665"/>
              </a:xfrm>
              <a:prstGeom prst="rect">
                <a:avLst/>
              </a:prstGeom>
              <a:blipFill>
                <a:blip r:embed="rId11"/>
                <a:stretch>
                  <a:fillRect l="-397"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EE59FF0-0403-6F4C-BF5C-1949EF463E20}"/>
                  </a:ext>
                </a:extLst>
              </p:cNvPr>
              <p:cNvSpPr txBox="1"/>
              <p:nvPr/>
            </p:nvSpPr>
            <p:spPr>
              <a:xfrm>
                <a:off x="4881472" y="3263191"/>
                <a:ext cx="2976777" cy="369332"/>
              </a:xfrm>
              <a:prstGeom prst="rect">
                <a:avLst/>
              </a:prstGeom>
              <a:noFill/>
            </p:spPr>
            <p:txBody>
              <a:bodyPr wrap="none" rtlCol="0">
                <a:spAutoFit/>
              </a:bodyPr>
              <a:lstStyle/>
              <a:p>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L</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sSub>
                      <m:sSubPr>
                        <m:ctrlPr>
                          <a:rPr lang="en-US" i="1">
                            <a:solidFill>
                              <a:srgbClr val="000000"/>
                            </a:solidFill>
                            <a:latin typeface="Cambria Math" panose="02040503050406030204" pitchFamily="18" charset="0"/>
                            <a:ea typeface="Lantinghei TC Extralight" panose="03000509000000000000" pitchFamily="66" charset="-120"/>
                          </a:rPr>
                        </m:ctrlPr>
                      </m:sSubPr>
                      <m:e>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m:t>
                    </m:r>
                  </m:oMath>
                </a14:m>
                <a:r>
                  <a:rPr lang="en-US" dirty="0">
                    <a:latin typeface="Lantinghei TC Extralight" panose="03000509000000000000" pitchFamily="66" charset="-120"/>
                    <a:ea typeface="Lantinghei TC Extralight" panose="03000509000000000000" pitchFamily="66" charset="-120"/>
                  </a:rPr>
                  <a:t> = </a:t>
                </a:r>
                <a14:m>
                  <m:oMath xmlns:m="http://schemas.openxmlformats.org/officeDocument/2006/math">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max</m:t>
                        </m:r>
                        <m:r>
                          <a:rPr lang="en-US">
                            <a:solidFill>
                              <a:srgbClr val="000000"/>
                            </a:solidFill>
                            <a:latin typeface="Cambria Math" panose="02040503050406030204" pitchFamily="18" charset="0"/>
                            <a:ea typeface="Lantinghei TC Extralight" panose="03000509000000000000" pitchFamily="66" charset="-120"/>
                          </a:rPr>
                          <m:t>(0,  1−</m:t>
                        </m:r>
                        <m:sSub>
                          <m:sSubPr>
                            <m:ctrlPr>
                              <a:rPr lang="en-US" i="1">
                                <a:solidFill>
                                  <a:srgbClr val="000000"/>
                                </a:solidFill>
                                <a:latin typeface="Cambria Math" panose="02040503050406030204" pitchFamily="18" charset="0"/>
                                <a:ea typeface="Lantinghei TC Extralight" panose="03000509000000000000" pitchFamily="66" charset="-120"/>
                              </a:rPr>
                            </m:ctrlPr>
                          </m:sSubPr>
                          <m:e>
                            <m:r>
                              <m:rPr>
                                <m:sty m:val="p"/>
                              </m:rPr>
                              <a:rPr lang="en-US">
                                <a:solidFill>
                                  <a:srgbClr val="000000"/>
                                </a:solidFill>
                                <a:latin typeface="Cambria Math" panose="02040503050406030204" pitchFamily="18" charset="0"/>
                                <a:ea typeface="Lantinghei TC Extralight" panose="03000509000000000000" pitchFamily="66" charset="-120"/>
                              </a:rPr>
                              <m:t>y</m:t>
                            </m:r>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a:solidFill>
                              <a:srgbClr val="000000"/>
                            </a:solidFill>
                            <a:latin typeface="Cambria Math" panose="02040503050406030204" pitchFamily="18" charset="0"/>
                            <a:ea typeface="Lantinghei TC Extralight" panose="03000509000000000000" pitchFamily="66" charset="-120"/>
                          </a:rPr>
                          <m:t> </m:t>
                        </m:r>
                        <m:acc>
                          <m:accPr>
                            <m:chr m:val="̂"/>
                            <m:ctrlPr>
                              <a:rPr lang="en-US" i="1">
                                <a:solidFill>
                                  <a:srgbClr val="000000"/>
                                </a:solidFill>
                                <a:latin typeface="Cambria Math" panose="02040503050406030204" pitchFamily="18" charset="0"/>
                                <a:ea typeface="Lantinghei TC Extralight" panose="03000509000000000000" pitchFamily="66" charset="-120"/>
                              </a:rPr>
                            </m:ctrlPr>
                          </m:accPr>
                          <m:e>
                            <m:r>
                              <m:rPr>
                                <m:sty m:val="p"/>
                              </m:rPr>
                              <a:rPr lang="en-US">
                                <a:solidFill>
                                  <a:srgbClr val="000000"/>
                                </a:solidFill>
                                <a:latin typeface="Cambria Math" panose="02040503050406030204" pitchFamily="18" charset="0"/>
                                <a:ea typeface="Lantinghei TC Extralight" panose="03000509000000000000" pitchFamily="66" charset="-120"/>
                              </a:rPr>
                              <m:t>y</m:t>
                            </m:r>
                          </m:e>
                        </m:acc>
                      </m:e>
                      <m:sub>
                        <m:r>
                          <m:rPr>
                            <m:sty m:val="p"/>
                          </m:rPr>
                          <a:rPr lang="en-US">
                            <a:solidFill>
                              <a:srgbClr val="000000"/>
                            </a:solidFill>
                            <a:latin typeface="Cambria Math" panose="02040503050406030204" pitchFamily="18" charset="0"/>
                            <a:ea typeface="Lantinghei TC Extralight" panose="03000509000000000000" pitchFamily="66" charset="-120"/>
                          </a:rPr>
                          <m:t>i</m:t>
                        </m:r>
                      </m:sub>
                    </m:sSub>
                    <m:r>
                      <a:rPr lang="en-US" i="1">
                        <a:solidFill>
                          <a:srgbClr val="000000"/>
                        </a:solidFill>
                        <a:latin typeface="Cambria Math" panose="02040503050406030204" pitchFamily="18" charset="0"/>
                        <a:ea typeface="Lantinghei TC Extralight" panose="03000509000000000000" pitchFamily="66" charset="-120"/>
                      </a:rPr>
                      <m:t>)</m:t>
                    </m:r>
                  </m:oMath>
                </a14:m>
                <a:endParaRPr lang="en-US" dirty="0">
                  <a:latin typeface="Lantinghei TC Extralight" panose="03000509000000000000" pitchFamily="66" charset="-120"/>
                  <a:ea typeface="Lantinghei TC Extralight" panose="03000509000000000000" pitchFamily="66" charset="-120"/>
                </a:endParaRPr>
              </a:p>
            </p:txBody>
          </p:sp>
        </mc:Choice>
        <mc:Fallback xmlns="">
          <p:sp>
            <p:nvSpPr>
              <p:cNvPr id="18" name="TextBox 17">
                <a:extLst>
                  <a:ext uri="{FF2B5EF4-FFF2-40B4-BE49-F238E27FC236}">
                    <a16:creationId xmlns:a16="http://schemas.microsoft.com/office/drawing/2014/main" id="{9EE59FF0-0403-6F4C-BF5C-1949EF463E20}"/>
                  </a:ext>
                </a:extLst>
              </p:cNvPr>
              <p:cNvSpPr txBox="1">
                <a:spLocks noRot="1" noChangeAspect="1" noMove="1" noResize="1" noEditPoints="1" noAdjustHandles="1" noChangeArrowheads="1" noChangeShapeType="1" noTextEdit="1"/>
              </p:cNvSpPr>
              <p:nvPr/>
            </p:nvSpPr>
            <p:spPr>
              <a:xfrm>
                <a:off x="6508629" y="4350921"/>
                <a:ext cx="3940759" cy="461665"/>
              </a:xfrm>
              <a:prstGeom prst="rect">
                <a:avLst/>
              </a:prstGeom>
              <a:blipFill>
                <a:blip r:embed="rId12"/>
                <a:stretch>
                  <a:fillRect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1244765165"/>
      </p:ext>
    </p:extLst>
  </p:cSld>
  <p:clrMapOvr>
    <a:masterClrMapping/>
  </p:clrMapOvr>
  <mc:AlternateContent xmlns:mc="http://schemas.openxmlformats.org/markup-compatibility/2006" xmlns:p14="http://schemas.microsoft.com/office/powerpoint/2010/main">
    <mc:Choice Requires="p14">
      <p:transition spd="slow" p14:dur="2000" advTm="26702"/>
    </mc:Choice>
    <mc:Fallback xmlns="">
      <p:transition spd="slow" advTm="2670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p:txBody>
              <a:bodyPr/>
              <a:lstStyle/>
              <a:p>
                <a:r>
                  <a:rPr lang="en-US" sz="2400" dirty="0"/>
                  <a:t>It allows us to treat the outputs of a model as probabilities for each class.</a:t>
                </a:r>
              </a:p>
              <a:p>
                <a:r>
                  <a:rPr lang="en-US" sz="2400" dirty="0"/>
                  <a:t>Common way of measuring distance between probability distributions is </a:t>
                </a:r>
                <a:r>
                  <a:rPr lang="en-US" sz="2400" dirty="0" err="1">
                    <a:solidFill>
                      <a:srgbClr val="850000"/>
                    </a:solidFill>
                  </a:rPr>
                  <a:t>Kullback-Leibler</a:t>
                </a:r>
                <a:r>
                  <a:rPr lang="en-US" sz="2400" dirty="0">
                    <a:solidFill>
                      <a:srgbClr val="850000"/>
                    </a:solidFill>
                  </a:rPr>
                  <a:t> (KL) divergence</a:t>
                </a:r>
                <a:r>
                  <a:rPr lang="en-US" sz="2400" dirty="0"/>
                  <a:t>.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𝐾𝐿</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𝑦</m:t>
                          </m:r>
                        </m:sub>
                        <m:sup/>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𝑙𝑜𝑔</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num>
                            <m:den>
                              <m:r>
                                <a:rPr lang="en-US" sz="2400" b="0" i="1" smtClean="0">
                                  <a:latin typeface="Cambria Math" panose="02040503050406030204" pitchFamily="18" charset="0"/>
                                </a:rPr>
                                <m:t>𝑄</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e>
                      </m:nary>
                    </m:oMath>
                  </m:oMathPara>
                </a14:m>
                <a:endParaRPr lang="en-US" sz="2400" dirty="0"/>
              </a:p>
              <a:p>
                <a:r>
                  <a:rPr lang="en-US" sz="2400" dirty="0"/>
                  <a:t>where </a:t>
                </a:r>
                <a14:m>
                  <m:oMath xmlns:m="http://schemas.openxmlformats.org/officeDocument/2006/math">
                    <m:r>
                      <a:rPr lang="en-US" sz="2400" i="1" dirty="0" smtClean="0">
                        <a:latin typeface="Cambria Math" panose="02040503050406030204" pitchFamily="18" charset="0"/>
                      </a:rPr>
                      <m:t>𝑃</m:t>
                    </m:r>
                  </m:oMath>
                </a14:m>
                <a:r>
                  <a:rPr lang="en-US" sz="2400" dirty="0"/>
                  <a:t> is the ground truth distribution </a:t>
                </a:r>
              </a:p>
              <a:p>
                <a:r>
                  <a:rPr lang="en-US" sz="2400" dirty="0"/>
                  <a:t>and </a:t>
                </a:r>
                <a14:m>
                  <m:oMath xmlns:m="http://schemas.openxmlformats.org/officeDocument/2006/math">
                    <m:r>
                      <a:rPr lang="en-US" sz="2400" i="1" dirty="0" smtClean="0">
                        <a:latin typeface="Cambria Math" panose="02040503050406030204" pitchFamily="18" charset="0"/>
                      </a:rPr>
                      <m:t>𝑄</m:t>
                    </m:r>
                  </m:oMath>
                </a14:m>
                <a:r>
                  <a:rPr lang="en-US" sz="2400" dirty="0"/>
                  <a:t> is the model's output score distribution </a:t>
                </a:r>
              </a:p>
            </p:txBody>
          </p:sp>
        </mc:Choice>
        <mc:Fallback xmlns="">
          <p:sp>
            <p:nvSpPr>
              <p:cNvPr id="3" name="Content Placeholder 2">
                <a:extLst>
                  <a:ext uri="{FF2B5EF4-FFF2-40B4-BE49-F238E27FC236}">
                    <a16:creationId xmlns:a16="http://schemas.microsoft.com/office/drawing/2014/main" xmlns:a14="http://schemas.microsoft.com/office/drawing/2010/main" xmlns="" id="{EC966006-BCC0-DE46-8319-013966CAE99B}"/>
                  </a:ext>
                </a:extLst>
              </p:cNvPr>
              <p:cNvSpPr>
                <a:spLocks noGrp="1" noRot="1" noChangeAspect="1" noMove="1" noResize="1" noEditPoints="1" noAdjustHandles="1" noChangeArrowheads="1" noChangeShapeType="1" noTextEdit="1"/>
              </p:cNvSpPr>
              <p:nvPr>
                <p:ph idx="1"/>
              </p:nvPr>
            </p:nvSpPr>
            <p:spPr>
              <a:blipFill rotWithShape="0">
                <a:blip r:embed="rId5"/>
                <a:stretch>
                  <a:fillRect l="-1185" t="-1445" r="-1185"/>
                </a:stretch>
              </a:blipFill>
            </p:spPr>
            <p:txBody>
              <a:bodyPr/>
              <a:lstStyle/>
              <a:p>
                <a:r>
                  <a:rPr lang="en-US">
                    <a:noFill/>
                  </a:rPr>
                  <a:t> </a:t>
                </a:r>
              </a:p>
            </p:txBody>
          </p:sp>
        </mc:Fallback>
      </mc:AlternateContent>
    </p:spTree>
    <p:extLst>
      <p:ext uri="{BB962C8B-B14F-4D97-AF65-F5344CB8AC3E}">
        <p14:creationId xmlns:p14="http://schemas.microsoft.com/office/powerpoint/2010/main" val="1206377653"/>
      </p:ext>
    </p:extLst>
  </p:cSld>
  <p:clrMapOvr>
    <a:masterClrMapping/>
  </p:clrMapOvr>
  <mc:AlternateContent xmlns:mc="http://schemas.openxmlformats.org/markup-compatibility/2006" xmlns:p14="http://schemas.microsoft.com/office/powerpoint/2010/main">
    <mc:Choice Requires="p14">
      <p:transition spd="slow" p14:dur="2000" advTm="85006"/>
    </mc:Choice>
    <mc:Fallback xmlns="">
      <p:transition spd="slow" advTm="8500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ounded Rectangle" descr="Rounded Rectangle">
            <a:extLst>
              <a:ext uri="{FF2B5EF4-FFF2-40B4-BE49-F238E27FC236}">
                <a16:creationId xmlns:a16="http://schemas.microsoft.com/office/drawing/2014/main" id="{3D1E8340-F04E-6F49-9054-A329F5150DD6}"/>
              </a:ext>
            </a:extLst>
          </p:cNvPr>
          <p:cNvPicPr>
            <a:picLocks/>
          </p:cNvPicPr>
          <p:nvPr/>
        </p:nvPicPr>
        <p:blipFill>
          <a:blip r:embed="rId2"/>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p:txBody>
              <a:bodyPr/>
              <a:lstStyle/>
              <a:p>
                <a:r>
                  <a:rPr lang="en-US" sz="2400" dirty="0">
                    <a:solidFill>
                      <a:srgbClr val="850000"/>
                    </a:solidFill>
                  </a:rPr>
                  <a:t>KL divergence</a:t>
                </a:r>
                <a:r>
                  <a:rPr lang="en-US" sz="2400" dirty="0"/>
                  <a:t>. </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𝐾𝐿</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𝑦</m:t>
                          </m:r>
                        </m:sub>
                        <m:sup/>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d>
                          <m:r>
                            <a:rPr lang="en-US" sz="2400" b="0" i="1" smtClean="0">
                              <a:latin typeface="Cambria Math" panose="02040503050406030204" pitchFamily="18" charset="0"/>
                            </a:rPr>
                            <m:t> </m:t>
                          </m:r>
                          <m:r>
                            <a:rPr lang="en-US" sz="2400" b="0" i="1" smtClean="0">
                              <a:latin typeface="Cambria Math" panose="02040503050406030204" pitchFamily="18" charset="0"/>
                            </a:rPr>
                            <m:t>𝑙𝑜𝑔</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num>
                            <m:den>
                              <m:r>
                                <a:rPr lang="en-US" sz="2400" b="0" i="1" smtClean="0">
                                  <a:latin typeface="Cambria Math" panose="02040503050406030204" pitchFamily="18" charset="0"/>
                                </a:rPr>
                                <m:t>𝑄</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e>
                      </m:nary>
                    </m:oMath>
                  </m:oMathPara>
                </a14:m>
                <a:endParaRPr lang="en-US" sz="2400" dirty="0"/>
              </a:p>
              <a:p>
                <a:r>
                  <a:rPr lang="en-US" sz="2400" dirty="0"/>
                  <a:t>In our case, </a:t>
                </a:r>
                <a14:m>
                  <m:oMath xmlns:m="http://schemas.openxmlformats.org/officeDocument/2006/math">
                    <m:r>
                      <a:rPr lang="en-US" sz="2400" i="1" dirty="0" smtClean="0">
                        <a:latin typeface="Cambria Math" panose="02040503050406030204" pitchFamily="18" charset="0"/>
                      </a:rPr>
                      <m:t>𝑃</m:t>
                    </m:r>
                  </m:oMath>
                </a14:m>
                <a:r>
                  <a:rPr lang="en-US" sz="2400" dirty="0"/>
                  <a:t> is only non-zero for the correct class. </a:t>
                </a:r>
              </a:p>
              <a:p>
                <a:endParaRPr lang="en-US" sz="2400" dirty="0"/>
              </a:p>
              <a:p>
                <a:r>
                  <a:rPr lang="en-US" sz="2400" dirty="0"/>
                  <a:t>For example, consider the case where we only have 3 classes:</a:t>
                </a:r>
              </a:p>
            </p:txBody>
          </p:sp>
        </mc:Choice>
        <mc:Fallback xmlns="">
          <p:sp>
            <p:nvSpPr>
              <p:cNvPr id="3" name="Content Placeholder 2">
                <a:extLst>
                  <a:ext uri="{FF2B5EF4-FFF2-40B4-BE49-F238E27FC236}">
                    <a16:creationId xmlns:a16="http://schemas.microsoft.com/office/drawing/2014/main" xmlns:a14="http://schemas.microsoft.com/office/drawing/2010/main" xmlns="" id="{EC966006-BCC0-DE46-8319-013966CAE99B}"/>
                  </a:ext>
                </a:extLst>
              </p:cNvPr>
              <p:cNvSpPr>
                <a:spLocks noGrp="1" noRot="1" noChangeAspect="1" noMove="1" noResize="1" noEditPoints="1" noAdjustHandles="1" noChangeArrowheads="1" noChangeShapeType="1" noTextEdit="1"/>
              </p:cNvSpPr>
              <p:nvPr>
                <p:ph idx="1"/>
              </p:nvPr>
            </p:nvSpPr>
            <p:spPr>
              <a:blipFill rotWithShape="0">
                <a:blip r:embed="rId5"/>
                <a:stretch>
                  <a:fillRect l="-1185" t="-1445"/>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7"/>
                <a:stretch>
                  <a:fillRect b="-576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B44D560-7E24-EA4C-A3F1-DC94CE77F851}"/>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9" name="‘input’ layer">
            <a:extLst>
              <a:ext uri="{FF2B5EF4-FFF2-40B4-BE49-F238E27FC236}">
                <a16:creationId xmlns:a16="http://schemas.microsoft.com/office/drawing/2014/main" id="{E9A33F6B-CDDD-B240-9FB2-9C2204FCE7B8}"/>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spTree>
    <p:extLst>
      <p:ext uri="{BB962C8B-B14F-4D97-AF65-F5344CB8AC3E}">
        <p14:creationId xmlns:p14="http://schemas.microsoft.com/office/powerpoint/2010/main" val="302718141"/>
      </p:ext>
    </p:extLst>
  </p:cSld>
  <p:clrMapOvr>
    <a:masterClrMapping/>
  </p:clrMapOvr>
  <mc:AlternateContent xmlns:mc="http://schemas.openxmlformats.org/markup-compatibility/2006" xmlns:p14="http://schemas.microsoft.com/office/powerpoint/2010/main">
    <mc:Choice Requires="p14">
      <p:transition spd="slow" p14:dur="2000" advTm="39068"/>
    </mc:Choice>
    <mc:Fallback xmlns="">
      <p:transition spd="slow" advTm="3906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ounded Rectangle" descr="Rounded Rectangle">
            <a:extLst>
              <a:ext uri="{FF2B5EF4-FFF2-40B4-BE49-F238E27FC236}">
                <a16:creationId xmlns:a16="http://schemas.microsoft.com/office/drawing/2014/main" id="{5EDE6694-CD47-DE42-BBDB-C0D95DF838F2}"/>
              </a:ext>
            </a:extLst>
          </p:cNvPr>
          <p:cNvPicPr>
            <a:picLocks/>
          </p:cNvPicPr>
          <p:nvPr/>
        </p:nvPicPr>
        <p:blipFill>
          <a:blip r:embed="rId2"/>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p:txBody>
              <a:bodyPr>
                <a:normAutofit/>
              </a:bodyPr>
              <a:lstStyle/>
              <a:p>
                <a:r>
                  <a:rPr lang="en-US" sz="2100" dirty="0">
                    <a:solidFill>
                      <a:srgbClr val="850000"/>
                    </a:solidFill>
                  </a:rPr>
                  <a:t>KL divergence</a:t>
                </a:r>
                <a:r>
                  <a:rPr lang="en-US" sz="2100" dirty="0"/>
                  <a:t>. </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𝐷</m:t>
                          </m:r>
                        </m:e>
                        <m:sub>
                          <m:r>
                            <a:rPr lang="en-US" sz="2100" i="1">
                              <a:latin typeface="Cambria Math" panose="02040503050406030204" pitchFamily="18" charset="0"/>
                            </a:rPr>
                            <m:t>𝐾𝐿</m:t>
                          </m:r>
                        </m:sub>
                      </m:sSub>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𝑦</m:t>
                          </m:r>
                        </m:sub>
                        <m:sup/>
                        <m:e>
                          <m:r>
                            <a:rPr lang="en-US" sz="2100" i="1">
                              <a:latin typeface="Cambria Math" panose="02040503050406030204" pitchFamily="18" charset="0"/>
                            </a:rPr>
                            <m:t>𝑃</m:t>
                          </m:r>
                          <m:d>
                            <m:dPr>
                              <m:ctrlPr>
                                <a:rPr lang="en-US" sz="2100" i="1">
                                  <a:latin typeface="Cambria Math" panose="02040503050406030204" pitchFamily="18" charset="0"/>
                                </a:rPr>
                              </m:ctrlPr>
                            </m:dPr>
                            <m:e>
                              <m:r>
                                <a:rPr lang="en-US" sz="2100" i="1">
                                  <a:latin typeface="Cambria Math" panose="02040503050406030204" pitchFamily="18" charset="0"/>
                                </a:rPr>
                                <m:t>𝑦</m:t>
                              </m:r>
                            </m:e>
                          </m:d>
                          <m:r>
                            <a:rPr lang="en-US" sz="2100" i="1">
                              <a:latin typeface="Cambria Math" panose="02040503050406030204" pitchFamily="18" charset="0"/>
                            </a:rPr>
                            <m:t> </m:t>
                          </m:r>
                          <m:r>
                            <a:rPr lang="en-US" sz="2100" i="1">
                              <a:latin typeface="Cambria Math" panose="02040503050406030204" pitchFamily="18" charset="0"/>
                            </a:rPr>
                            <m:t>𝑙𝑜𝑔</m:t>
                          </m:r>
                          <m:f>
                            <m:fPr>
                              <m:ctrlPr>
                                <a:rPr lang="en-US" sz="2100" i="1">
                                  <a:latin typeface="Cambria Math" panose="02040503050406030204" pitchFamily="18" charset="0"/>
                                </a:rPr>
                              </m:ctrlPr>
                            </m:fPr>
                            <m:num>
                              <m:r>
                                <a:rPr lang="en-US" sz="2100" i="1">
                                  <a:latin typeface="Cambria Math" panose="02040503050406030204" pitchFamily="18" charset="0"/>
                                </a:rPr>
                                <m:t>𝑃</m:t>
                              </m:r>
                              <m:r>
                                <a:rPr lang="en-US" sz="2100" i="1">
                                  <a:latin typeface="Cambria Math" panose="02040503050406030204" pitchFamily="18" charset="0"/>
                                </a:rPr>
                                <m:t>(</m:t>
                              </m:r>
                              <m:r>
                                <a:rPr lang="en-US" sz="2100" i="1">
                                  <a:latin typeface="Cambria Math" panose="02040503050406030204" pitchFamily="18" charset="0"/>
                                </a:rPr>
                                <m:t>𝑦</m:t>
                              </m:r>
                              <m:r>
                                <a:rPr lang="en-US" sz="2100" i="1">
                                  <a:latin typeface="Cambria Math" panose="02040503050406030204" pitchFamily="18" charset="0"/>
                                </a:rPr>
                                <m:t>)</m:t>
                              </m:r>
                            </m:num>
                            <m:den>
                              <m:r>
                                <a:rPr lang="en-US" sz="2100" i="1">
                                  <a:latin typeface="Cambria Math" panose="02040503050406030204" pitchFamily="18" charset="0"/>
                                </a:rPr>
                                <m:t>𝑄</m:t>
                              </m:r>
                              <m:r>
                                <a:rPr lang="en-US" sz="2100" i="1">
                                  <a:latin typeface="Cambria Math" panose="02040503050406030204" pitchFamily="18" charset="0"/>
                                </a:rPr>
                                <m:t>(</m:t>
                              </m:r>
                              <m:r>
                                <a:rPr lang="en-US" sz="2100" i="1">
                                  <a:latin typeface="Cambria Math" panose="02040503050406030204" pitchFamily="18" charset="0"/>
                                </a:rPr>
                                <m:t>𝑦</m:t>
                              </m:r>
                              <m:r>
                                <a:rPr lang="en-US" sz="2100" i="1">
                                  <a:latin typeface="Cambria Math" panose="02040503050406030204" pitchFamily="18" charset="0"/>
                                </a:rPr>
                                <m:t>)</m:t>
                              </m:r>
                            </m:den>
                          </m:f>
                        </m:e>
                      </m:nary>
                    </m:oMath>
                  </m:oMathPara>
                </a14:m>
                <a:endParaRPr lang="en-US" sz="2100" dirty="0"/>
              </a:p>
              <a:p>
                <a:pPr marL="0" indent="0">
                  <a:buNone/>
                </a:pPr>
                <a:endParaRPr lang="en-US" sz="2100" dirty="0"/>
              </a:p>
              <a:p>
                <a:pPr marL="0" indent="0" algn="ctr">
                  <a:buNone/>
                </a:pPr>
                <a14:m>
                  <m:oMath xmlns:m="http://schemas.openxmlformats.org/officeDocument/2006/math">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𝑄</m:t>
                        </m:r>
                        <m:d>
                          <m:dPr>
                            <m:ctrlPr>
                              <a:rPr lang="en-US" sz="2100" i="1">
                                <a:latin typeface="Cambria Math" panose="02040503050406030204" pitchFamily="18" charset="0"/>
                              </a:rPr>
                            </m:ctrlPr>
                          </m:dPr>
                          <m:e>
                            <m:r>
                              <a:rPr lang="en-US" sz="2100" i="1">
                                <a:latin typeface="Cambria Math" panose="02040503050406030204" pitchFamily="18" charset="0"/>
                              </a:rPr>
                              <m:t>𝑦</m:t>
                            </m:r>
                          </m:e>
                        </m:d>
                      </m:e>
                    </m:func>
                  </m:oMath>
                </a14:m>
                <a:r>
                  <a:rPr lang="en-US" sz="2100" dirty="0"/>
                  <a:t> when </a:t>
                </a:r>
                <a14:m>
                  <m:oMath xmlns:m="http://schemas.openxmlformats.org/officeDocument/2006/math">
                    <m:r>
                      <a:rPr lang="en-US" sz="2100" i="1" dirty="0">
                        <a:latin typeface="Cambria Math" panose="02040503050406030204" pitchFamily="18" charset="0"/>
                      </a:rPr>
                      <m:t>𝑦</m:t>
                    </m:r>
                    <m:r>
                      <a:rPr lang="en-US" sz="2100" i="1" dirty="0">
                        <a:latin typeface="Cambria Math" panose="02040503050406030204" pitchFamily="18" charset="0"/>
                      </a:rPr>
                      <m:t> = </m:t>
                    </m:r>
                    <m:r>
                      <a:rPr lang="en-US" sz="2100" i="1" dirty="0">
                        <a:latin typeface="Cambria Math" panose="02040503050406030204" pitchFamily="18" charset="0"/>
                      </a:rPr>
                      <m:t>𝑑𝑜𝑔</m:t>
                    </m:r>
                  </m:oMath>
                </a14:m>
                <a:endParaRPr lang="en-US" sz="2100" dirty="0"/>
              </a:p>
              <a:p>
                <a:pPr marL="0" indent="0">
                  <a:buNone/>
                </a:pPr>
                <a:endParaRPr lang="en-US" sz="2100" dirty="0"/>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𝑃𝑟𝑜𝑏</m:t>
                          </m:r>
                          <m:r>
                            <a:rPr lang="en-US" sz="2100" i="1">
                              <a:latin typeface="Cambria Math" panose="02040503050406030204" pitchFamily="18" charset="0"/>
                            </a:rPr>
                            <m:t>[</m:t>
                          </m:r>
                          <m:r>
                            <a:rPr lang="en-US" sz="2100" i="1">
                              <a:latin typeface="Cambria Math" panose="02040503050406030204" pitchFamily="18" charset="0"/>
                            </a:rPr>
                            <m:t>𝑓</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r>
                            <a:rPr lang="en-US" sz="2100" i="1">
                              <a:latin typeface="Cambria Math" panose="02040503050406030204" pitchFamily="18" charset="0"/>
                            </a:rPr>
                            <m:t>]</m:t>
                          </m:r>
                        </m:e>
                      </m:func>
                    </m:oMath>
                  </m:oMathPara>
                </a14:m>
                <a:endParaRPr lang="en-US" sz="2100" dirty="0"/>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id="{EC966006-BCC0-DE46-8319-013966CAE99B}"/>
                  </a:ext>
                </a:extLst>
              </p:cNvPr>
              <p:cNvSpPr>
                <a:spLocks noGrp="1" noRot="1" noChangeAspect="1" noMove="1" noResize="1" noEditPoints="1" noAdjustHandles="1" noChangeArrowheads="1" noChangeShapeType="1" noTextEdit="1"/>
              </p:cNvSpPr>
              <p:nvPr>
                <p:ph idx="1"/>
              </p:nvPr>
            </p:nvSpPr>
            <p:spPr>
              <a:blipFill>
                <a:blip r:embed="rId5"/>
                <a:stretch>
                  <a:fillRect l="-1080" t="-23529"/>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7"/>
                <a:stretch>
                  <a:fillRect b="-57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C0B7A9-2FE8-D44D-92F9-A1394C4BF4D2}"/>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10" name="‘input’ layer">
            <a:extLst>
              <a:ext uri="{FF2B5EF4-FFF2-40B4-BE49-F238E27FC236}">
                <a16:creationId xmlns:a16="http://schemas.microsoft.com/office/drawing/2014/main" id="{14772E3D-8380-A14B-B23F-2F41D55374A7}"/>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spTree>
    <p:extLst>
      <p:ext uri="{BB962C8B-B14F-4D97-AF65-F5344CB8AC3E}">
        <p14:creationId xmlns:p14="http://schemas.microsoft.com/office/powerpoint/2010/main" val="395036044"/>
      </p:ext>
    </p:extLst>
  </p:cSld>
  <p:clrMapOvr>
    <a:masterClrMapping/>
  </p:clrMapOvr>
  <mc:AlternateContent xmlns:mc="http://schemas.openxmlformats.org/markup-compatibility/2006" xmlns:p14="http://schemas.microsoft.com/office/powerpoint/2010/main">
    <mc:Choice Requires="p14">
      <p:transition spd="slow" p14:dur="2000" advTm="59341"/>
    </mc:Choice>
    <mc:Fallback xmlns="">
      <p:transition spd="slow" advTm="5934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ounded Rectangle" descr="Rounded Rectangle">
            <a:extLst>
              <a:ext uri="{FF2B5EF4-FFF2-40B4-BE49-F238E27FC236}">
                <a16:creationId xmlns:a16="http://schemas.microsoft.com/office/drawing/2014/main" id="{5EDE6694-CD47-DE42-BBDB-C0D95DF838F2}"/>
              </a:ext>
            </a:extLst>
          </p:cNvPr>
          <p:cNvPicPr>
            <a:picLocks/>
          </p:cNvPicPr>
          <p:nvPr/>
        </p:nvPicPr>
        <p:blipFill>
          <a:blip r:embed="rId3"/>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𝑖</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𝑃𝑟𝑜𝑏</m:t>
                          </m:r>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𝑊</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e>
                      </m:func>
                    </m:oMath>
                  </m:oMathPara>
                </a14:m>
                <a:endParaRPr lang="en-US" sz="2000" dirty="0"/>
              </a:p>
              <a:p>
                <a:pPr marL="0" indent="0">
                  <a:buNone/>
                </a:pPr>
                <a:endParaRPr lang="en-US" sz="2000" dirty="0"/>
              </a:p>
              <a:p>
                <a:pPr marL="0" indent="0">
                  <a:buNone/>
                </a:pPr>
                <a:r>
                  <a:rPr lang="en-US" sz="2000" dirty="0"/>
                  <a:t>Remember our linear classifier: </a:t>
                </a:r>
              </a:p>
              <a:p>
                <a:pPr marL="0" indent="0">
                  <a:buNone/>
                </a:pPr>
                <a:endParaRPr lang="en-US" sz="2000" dirty="0"/>
              </a:p>
              <a:p>
                <a:pPr marL="0" indent="0">
                  <a:buNone/>
                </a:pPr>
                <a:r>
                  <a:rPr lang="en-US" sz="2000" dirty="0"/>
                  <a:t>there are </a:t>
                </a:r>
                <a:r>
                  <a:rPr lang="en-US" sz="2000" dirty="0">
                    <a:solidFill>
                      <a:srgbClr val="850000"/>
                    </a:solidFill>
                  </a:rPr>
                  <a:t>no limits on the output space</a:t>
                </a:r>
                <a:r>
                  <a:rPr lang="en-US" sz="2000" dirty="0"/>
                  <a:t>. Meaning that the model can generate outputs &gt; 1 or &lt; 0.</a:t>
                </a:r>
              </a:p>
            </p:txBody>
          </p:sp>
        </mc:Choice>
        <mc:Fallback xmlns="">
          <p:sp>
            <p:nvSpPr>
              <p:cNvPr id="3" name="Content Placeholder 2">
                <a:extLst>
                  <a:ext uri="{FF2B5EF4-FFF2-40B4-BE49-F238E27FC236}">
                    <a16:creationId xmlns:a16="http://schemas.microsoft.com/office/drawing/2014/main" xmlns:a14="http://schemas.microsoft.com/office/drawing/2010/main" xmlns="" id="{EC966006-BCC0-DE46-8319-013966CAE99B}"/>
                  </a:ext>
                </a:extLst>
              </p:cNvPr>
              <p:cNvSpPr>
                <a:spLocks noGrp="1" noRot="1" noChangeAspect="1" noMove="1" noResize="1" noEditPoints="1" noAdjustHandles="1" noChangeArrowheads="1" noChangeShapeType="1" noTextEdit="1"/>
              </p:cNvSpPr>
              <p:nvPr>
                <p:ph idx="1"/>
              </p:nvPr>
            </p:nvSpPr>
            <p:spPr>
              <a:blipFill rotWithShape="0">
                <a:blip r:embed="rId6"/>
                <a:stretch>
                  <a:fillRect l="-741"/>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8"/>
                <a:stretch>
                  <a:fillRect b="-57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C0B7A9-2FE8-D44D-92F9-A1394C4BF4D2}"/>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10" name="‘input’ layer">
            <a:extLst>
              <a:ext uri="{FF2B5EF4-FFF2-40B4-BE49-F238E27FC236}">
                <a16:creationId xmlns:a16="http://schemas.microsoft.com/office/drawing/2014/main" id="{14772E3D-8380-A14B-B23F-2F41D55374A7}"/>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pic>
        <p:nvPicPr>
          <p:cNvPr id="11" name="Image" descr="Image">
            <a:extLst>
              <a:ext uri="{FF2B5EF4-FFF2-40B4-BE49-F238E27FC236}">
                <a16:creationId xmlns:a16="http://schemas.microsoft.com/office/drawing/2014/main" id="{1A235DD2-3120-964D-9B7A-B162C00F92B0}"/>
              </a:ext>
            </a:extLst>
          </p:cNvPr>
          <p:cNvPicPr>
            <a:picLocks noChangeAspect="1"/>
          </p:cNvPicPr>
          <p:nvPr/>
        </p:nvPicPr>
        <p:blipFill>
          <a:blip r:embed="rId9"/>
          <a:stretch>
            <a:fillRect/>
          </a:stretch>
        </p:blipFill>
        <p:spPr>
          <a:xfrm>
            <a:off x="4191000" y="1581150"/>
            <a:ext cx="1159237" cy="341561"/>
          </a:xfrm>
          <a:prstGeom prst="rect">
            <a:avLst/>
          </a:prstGeom>
          <a:ln w="12700">
            <a:miter lim="400000"/>
          </a:ln>
        </p:spPr>
      </p:pic>
      <p:pic>
        <p:nvPicPr>
          <p:cNvPr id="12" name="Rounded Rectangle" descr="Rounded Rectangle">
            <a:extLst>
              <a:ext uri="{FF2B5EF4-FFF2-40B4-BE49-F238E27FC236}">
                <a16:creationId xmlns:a16="http://schemas.microsoft.com/office/drawing/2014/main" id="{B9CDFEBC-2C5A-5044-945B-A20D00D43B3B}"/>
              </a:ext>
            </a:extLst>
          </p:cNvPr>
          <p:cNvPicPr>
            <a:picLocks/>
          </p:cNvPicPr>
          <p:nvPr/>
        </p:nvPicPr>
        <p:blipFill>
          <a:blip r:embed="rId3"/>
          <a:stretch>
            <a:fillRect/>
          </a:stretch>
        </p:blipFill>
        <p:spPr>
          <a:xfrm>
            <a:off x="1735231" y="3407109"/>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F412CB-AD47-5E46-A871-4F32526DCB64}"/>
                  </a:ext>
                </a:extLst>
              </p:cNvPr>
              <p:cNvSpPr txBox="1"/>
              <p:nvPr/>
            </p:nvSpPr>
            <p:spPr>
              <a:xfrm>
                <a:off x="1714500" y="3543300"/>
                <a:ext cx="1081706" cy="1006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3</m:t>
                                </m:r>
                                <m:r>
                                  <a:rPr lang="en-US" sz="2250">
                                    <a:latin typeface="Cambria Math" panose="02040503050406030204" pitchFamily="18" charset="0"/>
                                  </a:rPr>
                                  <m:t>.2</m:t>
                                </m:r>
                              </m:e>
                            </m:mr>
                            <m:mr>
                              <m:e>
                                <m:r>
                                  <a:rPr lang="en-US" sz="2250">
                                    <a:latin typeface="Cambria Math" panose="02040503050406030204" pitchFamily="18" charset="0"/>
                                  </a:rPr>
                                  <m:t>5.1</m:t>
                                </m:r>
                              </m:e>
                            </m:mr>
                            <m:mr>
                              <m:e>
                                <m:r>
                                  <a:rPr lang="en-US" sz="2250">
                                    <a:latin typeface="Cambria Math" panose="02040503050406030204" pitchFamily="18" charset="0"/>
                                  </a:rPr>
                                  <m:t>−1.7</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3" name="TextBox 12">
                <a:extLst>
                  <a:ext uri="{FF2B5EF4-FFF2-40B4-BE49-F238E27FC236}">
                    <a16:creationId xmlns:a16="http://schemas.microsoft.com/office/drawing/2014/main" id="{F2F412CB-AD47-5E46-A871-4F32526DCB64}"/>
                  </a:ext>
                </a:extLst>
              </p:cNvPr>
              <p:cNvSpPr txBox="1">
                <a:spLocks noRot="1" noChangeAspect="1" noMove="1" noResize="1" noEditPoints="1" noAdjustHandles="1" noChangeArrowheads="1" noChangeShapeType="1" noTextEdit="1"/>
              </p:cNvSpPr>
              <p:nvPr/>
            </p:nvSpPr>
            <p:spPr>
              <a:xfrm>
                <a:off x="2286000" y="4724400"/>
                <a:ext cx="1392561" cy="1351332"/>
              </a:xfrm>
              <a:prstGeom prst="rect">
                <a:avLst/>
              </a:prstGeom>
              <a:blipFill>
                <a:blip r:embed="rId10"/>
                <a:stretch>
                  <a:fillRect b="-1887"/>
                </a:stretch>
              </a:blipFill>
            </p:spPr>
            <p:txBody>
              <a:bodyPr/>
              <a:lstStyle/>
              <a:p>
                <a:r>
                  <a:rPr lang="en-US">
                    <a:noFill/>
                  </a:rPr>
                  <a:t> </a:t>
                </a:r>
              </a:p>
            </p:txBody>
          </p:sp>
        </mc:Fallback>
      </mc:AlternateContent>
      <p:sp>
        <p:nvSpPr>
          <p:cNvPr id="14" name="‘input’ layer">
            <a:extLst>
              <a:ext uri="{FF2B5EF4-FFF2-40B4-BE49-F238E27FC236}">
                <a16:creationId xmlns:a16="http://schemas.microsoft.com/office/drawing/2014/main" id="{78D503F3-79B8-4F4E-B3E3-D3BC5949961D}"/>
              </a:ext>
            </a:extLst>
          </p:cNvPr>
          <p:cNvSpPr txBox="1"/>
          <p:nvPr/>
        </p:nvSpPr>
        <p:spPr>
          <a:xfrm>
            <a:off x="1314450" y="4806702"/>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model outputs</a:t>
            </a:r>
            <a:endParaRPr sz="1800" kern="0" dirty="0">
              <a:solidFill>
                <a:srgbClr val="00882B"/>
              </a:solidFill>
              <a:latin typeface="Helvetica Light"/>
              <a:sym typeface="Helvetica Light"/>
            </a:endParaRPr>
          </a:p>
        </p:txBody>
      </p:sp>
    </p:spTree>
    <p:custDataLst>
      <p:tags r:id="rId1"/>
    </p:custDataLst>
    <p:extLst>
      <p:ext uri="{BB962C8B-B14F-4D97-AF65-F5344CB8AC3E}">
        <p14:creationId xmlns:p14="http://schemas.microsoft.com/office/powerpoint/2010/main" val="1498838631"/>
      </p:ext>
    </p:extLst>
  </p:cSld>
  <p:clrMapOvr>
    <a:masterClrMapping/>
  </p:clrMapOvr>
  <mc:AlternateContent xmlns:mc="http://schemas.openxmlformats.org/markup-compatibility/2006" xmlns:p14="http://schemas.microsoft.com/office/powerpoint/2010/main">
    <mc:Choice Requires="p14">
      <p:transition spd="slow" p14:dur="2000" advTm="44779"/>
    </mc:Choice>
    <mc:Fallback xmlns="">
      <p:transition spd="slow" advTm="44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ounded Rectangle" descr="Rounded Rectangle">
            <a:extLst>
              <a:ext uri="{FF2B5EF4-FFF2-40B4-BE49-F238E27FC236}">
                <a16:creationId xmlns:a16="http://schemas.microsoft.com/office/drawing/2014/main" id="{5EDE6694-CD47-DE42-BBDB-C0D95DF838F2}"/>
              </a:ext>
            </a:extLst>
          </p:cNvPr>
          <p:cNvPicPr>
            <a:picLocks/>
          </p:cNvPicPr>
          <p:nvPr/>
        </p:nvPicPr>
        <p:blipFill>
          <a:blip r:embed="rId3"/>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a:xfrm>
                <a:off x="457202" y="971551"/>
                <a:ext cx="7931603" cy="36230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𝑖</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𝑃𝑟𝑜𝑏</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𝑊</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e>
                      </m:func>
                    </m:oMath>
                  </m:oMathPara>
                </a14:m>
                <a:br>
                  <a:rPr lang="en-US" sz="2000" dirty="0"/>
                </a:br>
                <a:endParaRPr lang="en-US" sz="2000" dirty="0"/>
              </a:p>
              <a:p>
                <a:pPr marL="0" indent="0">
                  <a:buNone/>
                </a:pPr>
                <a:r>
                  <a:rPr lang="en-US" sz="2000" dirty="0"/>
                  <a:t>We need a mechanism to convert or normalize the outputs into probability ranges [0,1].</a:t>
                </a:r>
              </a:p>
              <a:p>
                <a:pPr marL="0" indent="0">
                  <a:buNone/>
                </a:pPr>
                <a:r>
                  <a:rPr lang="en-US" sz="2000" dirty="0"/>
                  <a:t>Solution: </a:t>
                </a:r>
                <a:r>
                  <a:rPr lang="en-US" sz="2000" dirty="0">
                    <a:solidFill>
                      <a:srgbClr val="850000"/>
                    </a:solidFill>
                  </a:rPr>
                  <a:t>SOFTMAX</a:t>
                </a:r>
                <a:r>
                  <a:rPr lang="en-US" sz="2000" dirty="0"/>
                  <a:t>: </a:t>
                </a:r>
                <a14:m>
                  <m:oMath xmlns:m="http://schemas.openxmlformats.org/officeDocument/2006/math">
                    <m:r>
                      <a:rPr lang="en-US" sz="2400" i="1">
                        <a:latin typeface="Cambria Math" panose="02040503050406030204" pitchFamily="18" charset="0"/>
                      </a:rPr>
                      <m:t>𝑃𝑟𝑜𝑏</m:t>
                    </m:r>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𝑊</m:t>
                        </m:r>
                      </m:e>
                    </m:d>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 </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𝑘</m:t>
                                </m:r>
                              </m:sub>
                            </m:sSub>
                          </m:sup>
                        </m:sSup>
                      </m:num>
                      <m:den>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𝑗</m:t>
                            </m:r>
                          </m:sub>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𝑗</m:t>
                                    </m:r>
                                  </m:sub>
                                </m:sSub>
                              </m:sup>
                            </m:sSup>
                          </m:e>
                        </m:nary>
                      </m:den>
                    </m:f>
                  </m:oMath>
                </a14:m>
                <a:endParaRPr lang="en-US" sz="2400" dirty="0"/>
              </a:p>
            </p:txBody>
          </p:sp>
        </mc:Choice>
        <mc:Fallback xmlns="">
          <p:sp>
            <p:nvSpPr>
              <p:cNvPr id="3" name="Content Placeholder 2">
                <a:extLst>
                  <a:ext uri="{FF2B5EF4-FFF2-40B4-BE49-F238E27FC236}">
                    <a16:creationId xmlns:a16="http://schemas.microsoft.com/office/drawing/2014/main" xmlns:a14="http://schemas.microsoft.com/office/drawing/2010/main" xmlns="" id="{EC966006-BCC0-DE46-8319-013966CAE99B}"/>
                  </a:ext>
                </a:extLst>
              </p:cNvPr>
              <p:cNvSpPr>
                <a:spLocks noGrp="1" noRot="1" noChangeAspect="1" noMove="1" noResize="1" noEditPoints="1" noAdjustHandles="1" noChangeArrowheads="1" noChangeShapeType="1" noTextEdit="1"/>
              </p:cNvSpPr>
              <p:nvPr>
                <p:ph idx="1"/>
              </p:nvPr>
            </p:nvSpPr>
            <p:spPr>
              <a:xfrm>
                <a:off x="457202" y="971551"/>
                <a:ext cx="7931603" cy="3623075"/>
              </a:xfrm>
              <a:blipFill rotWithShape="0">
                <a:blip r:embed="rId6"/>
                <a:stretch>
                  <a:fillRect l="-769" r="-1153"/>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8"/>
                <a:stretch>
                  <a:fillRect b="-57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C0B7A9-2FE8-D44D-92F9-A1394C4BF4D2}"/>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10" name="‘input’ layer">
            <a:extLst>
              <a:ext uri="{FF2B5EF4-FFF2-40B4-BE49-F238E27FC236}">
                <a16:creationId xmlns:a16="http://schemas.microsoft.com/office/drawing/2014/main" id="{14772E3D-8380-A14B-B23F-2F41D55374A7}"/>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pic>
        <p:nvPicPr>
          <p:cNvPr id="12" name="Rounded Rectangle" descr="Rounded Rectangle">
            <a:extLst>
              <a:ext uri="{FF2B5EF4-FFF2-40B4-BE49-F238E27FC236}">
                <a16:creationId xmlns:a16="http://schemas.microsoft.com/office/drawing/2014/main" id="{B9CDFEBC-2C5A-5044-945B-A20D00D43B3B}"/>
              </a:ext>
            </a:extLst>
          </p:cNvPr>
          <p:cNvPicPr>
            <a:picLocks/>
          </p:cNvPicPr>
          <p:nvPr/>
        </p:nvPicPr>
        <p:blipFill>
          <a:blip r:embed="rId3"/>
          <a:stretch>
            <a:fillRect/>
          </a:stretch>
        </p:blipFill>
        <p:spPr>
          <a:xfrm>
            <a:off x="1735231" y="3407109"/>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F412CB-AD47-5E46-A871-4F32526DCB64}"/>
                  </a:ext>
                </a:extLst>
              </p:cNvPr>
              <p:cNvSpPr txBox="1"/>
              <p:nvPr/>
            </p:nvSpPr>
            <p:spPr>
              <a:xfrm>
                <a:off x="1714500" y="3543300"/>
                <a:ext cx="1081706" cy="1006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3</m:t>
                                </m:r>
                                <m:r>
                                  <a:rPr lang="en-US" sz="2250">
                                    <a:latin typeface="Cambria Math" panose="02040503050406030204" pitchFamily="18" charset="0"/>
                                  </a:rPr>
                                  <m:t>.2</m:t>
                                </m:r>
                              </m:e>
                            </m:mr>
                            <m:mr>
                              <m:e>
                                <m:r>
                                  <a:rPr lang="en-US" sz="2250">
                                    <a:latin typeface="Cambria Math" panose="02040503050406030204" pitchFamily="18" charset="0"/>
                                  </a:rPr>
                                  <m:t>5.1</m:t>
                                </m:r>
                              </m:e>
                            </m:mr>
                            <m:mr>
                              <m:e>
                                <m:r>
                                  <a:rPr lang="en-US" sz="2250">
                                    <a:latin typeface="Cambria Math" panose="02040503050406030204" pitchFamily="18" charset="0"/>
                                  </a:rPr>
                                  <m:t>−1.7</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3" name="TextBox 12">
                <a:extLst>
                  <a:ext uri="{FF2B5EF4-FFF2-40B4-BE49-F238E27FC236}">
                    <a16:creationId xmlns:a16="http://schemas.microsoft.com/office/drawing/2014/main" id="{F2F412CB-AD47-5E46-A871-4F32526DCB64}"/>
                  </a:ext>
                </a:extLst>
              </p:cNvPr>
              <p:cNvSpPr txBox="1">
                <a:spLocks noRot="1" noChangeAspect="1" noMove="1" noResize="1" noEditPoints="1" noAdjustHandles="1" noChangeArrowheads="1" noChangeShapeType="1" noTextEdit="1"/>
              </p:cNvSpPr>
              <p:nvPr/>
            </p:nvSpPr>
            <p:spPr>
              <a:xfrm>
                <a:off x="2286000" y="4724400"/>
                <a:ext cx="1392561" cy="1351332"/>
              </a:xfrm>
              <a:prstGeom prst="rect">
                <a:avLst/>
              </a:prstGeom>
              <a:blipFill>
                <a:blip r:embed="rId9"/>
                <a:stretch>
                  <a:fillRect b="-1887"/>
                </a:stretch>
              </a:blipFill>
            </p:spPr>
            <p:txBody>
              <a:bodyPr/>
              <a:lstStyle/>
              <a:p>
                <a:r>
                  <a:rPr lang="en-US">
                    <a:noFill/>
                  </a:rPr>
                  <a:t> </a:t>
                </a:r>
              </a:p>
            </p:txBody>
          </p:sp>
        </mc:Fallback>
      </mc:AlternateContent>
      <p:sp>
        <p:nvSpPr>
          <p:cNvPr id="14" name="‘input’ layer">
            <a:extLst>
              <a:ext uri="{FF2B5EF4-FFF2-40B4-BE49-F238E27FC236}">
                <a16:creationId xmlns:a16="http://schemas.microsoft.com/office/drawing/2014/main" id="{78D503F3-79B8-4F4E-B3E3-D3BC5949961D}"/>
              </a:ext>
            </a:extLst>
          </p:cNvPr>
          <p:cNvSpPr txBox="1"/>
          <p:nvPr/>
        </p:nvSpPr>
        <p:spPr>
          <a:xfrm>
            <a:off x="1314450" y="4806702"/>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model outputs</a:t>
            </a:r>
            <a:endParaRPr sz="1800" kern="0" dirty="0">
              <a:solidFill>
                <a:srgbClr val="00882B"/>
              </a:solidFill>
              <a:latin typeface="Helvetica Light"/>
              <a:sym typeface="Helvetica Light"/>
            </a:endParaRPr>
          </a:p>
        </p:txBody>
      </p:sp>
    </p:spTree>
    <p:custDataLst>
      <p:tags r:id="rId1"/>
    </p:custDataLst>
    <p:extLst>
      <p:ext uri="{BB962C8B-B14F-4D97-AF65-F5344CB8AC3E}">
        <p14:creationId xmlns:p14="http://schemas.microsoft.com/office/powerpoint/2010/main" val="997691907"/>
      </p:ext>
    </p:extLst>
  </p:cSld>
  <p:clrMapOvr>
    <a:masterClrMapping/>
  </p:clrMapOvr>
  <mc:AlternateContent xmlns:mc="http://schemas.openxmlformats.org/markup-compatibility/2006" xmlns:p14="http://schemas.microsoft.com/office/powerpoint/2010/main">
    <mc:Choice Requires="p14">
      <p:transition spd="slow" p14:dur="2000" advTm="22874"/>
    </mc:Choice>
    <mc:Fallback xmlns="">
      <p:transition spd="slow" advTm="22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ounded Rectangle" descr="Rounded Rectangle">
            <a:extLst>
              <a:ext uri="{FF2B5EF4-FFF2-40B4-BE49-F238E27FC236}">
                <a16:creationId xmlns:a16="http://schemas.microsoft.com/office/drawing/2014/main" id="{5EDE6694-CD47-DE42-BBDB-C0D95DF838F2}"/>
              </a:ext>
            </a:extLst>
          </p:cNvPr>
          <p:cNvPicPr>
            <a:picLocks/>
          </p:cNvPicPr>
          <p:nvPr/>
        </p:nvPicPr>
        <p:blipFill>
          <a:blip r:embed="rId3"/>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a:xfrm>
                <a:off x="457202" y="971551"/>
                <a:ext cx="7931603" cy="22691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𝑃𝑟𝑜𝑏</m:t>
                          </m:r>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𝑓</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e>
                      </m:func>
                    </m:oMath>
                  </m:oMathPara>
                </a14:m>
                <a:br>
                  <a:rPr lang="en-US" sz="2100" dirty="0"/>
                </a:br>
                <a:endParaRPr lang="en-US" sz="2100" dirty="0"/>
              </a:p>
              <a:p>
                <a:pPr marL="0" indent="0">
                  <a:buNone/>
                </a:pPr>
                <a:r>
                  <a:rPr lang="en-US" sz="2100" dirty="0"/>
                  <a:t>We need a mechanism to convert or normalize the outputs into probability ranges [0,1].</a:t>
                </a:r>
              </a:p>
              <a:p>
                <a:pPr marL="0" indent="0">
                  <a:buNone/>
                </a:pPr>
                <a:r>
                  <a:rPr lang="en-US" sz="2100" dirty="0"/>
                  <a:t>Solution: SOFTMAX: </a:t>
                </a:r>
                <a14:m>
                  <m:oMath xmlns:m="http://schemas.openxmlformats.org/officeDocument/2006/math">
                    <m:r>
                      <a:rPr lang="en-US" sz="2700" i="1">
                        <a:latin typeface="Cambria Math" panose="02040503050406030204" pitchFamily="18" charset="0"/>
                      </a:rPr>
                      <m:t>𝑃𝑟𝑜𝑏</m:t>
                    </m:r>
                    <m:r>
                      <a:rPr lang="en-US" sz="2700" i="1">
                        <a:latin typeface="Cambria Math" panose="02040503050406030204" pitchFamily="18" charset="0"/>
                      </a:rPr>
                      <m:t>[</m:t>
                    </m:r>
                    <m:r>
                      <a:rPr lang="en-US" sz="2700" i="1">
                        <a:latin typeface="Cambria Math" panose="02040503050406030204" pitchFamily="18" charset="0"/>
                      </a:rPr>
                      <m:t>𝑓</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𝑖</m:t>
                            </m:r>
                          </m:sub>
                        </m:sSub>
                        <m:r>
                          <a:rPr lang="en-US" sz="2700" i="1">
                            <a:latin typeface="Cambria Math" panose="02040503050406030204" pitchFamily="18" charset="0"/>
                          </a:rPr>
                          <m:t>,</m:t>
                        </m:r>
                        <m:r>
                          <a:rPr lang="en-US" sz="2700" i="1">
                            <a:latin typeface="Cambria Math" panose="02040503050406030204" pitchFamily="18" charset="0"/>
                          </a:rPr>
                          <m:t>𝑊</m:t>
                        </m:r>
                      </m:e>
                    </m:d>
                    <m:r>
                      <a:rPr lang="en-US" sz="2700" i="1">
                        <a:latin typeface="Cambria Math" panose="02040503050406030204" pitchFamily="18" charset="0"/>
                      </a:rPr>
                      <m:t>==</m:t>
                    </m:r>
                    <m:r>
                      <a:rPr lang="en-US" sz="2700" i="1">
                        <a:latin typeface="Cambria Math" panose="02040503050406030204" pitchFamily="18" charset="0"/>
                      </a:rPr>
                      <m:t>𝑘</m:t>
                    </m:r>
                    <m:r>
                      <a:rPr lang="en-US" sz="2700" i="1">
                        <a:latin typeface="Cambria Math" panose="02040503050406030204" pitchFamily="18" charset="0"/>
                      </a:rPr>
                      <m:t>]= </m:t>
                    </m:r>
                    <m:f>
                      <m:fPr>
                        <m:ctrlPr>
                          <a:rPr lang="en-US" sz="2700" i="1">
                            <a:latin typeface="Cambria Math" panose="02040503050406030204" pitchFamily="18" charset="0"/>
                          </a:rPr>
                        </m:ctrlPr>
                      </m:fPr>
                      <m:num>
                        <m:sSup>
                          <m:sSupPr>
                            <m:ctrlPr>
                              <a:rPr lang="en-US" sz="2700" i="1">
                                <a:latin typeface="Cambria Math" panose="02040503050406030204" pitchFamily="18" charset="0"/>
                              </a:rPr>
                            </m:ctrlPr>
                          </m:sSupPr>
                          <m:e>
                            <m:r>
                              <a:rPr lang="en-US" sz="2700" i="1">
                                <a:latin typeface="Cambria Math" panose="02040503050406030204" pitchFamily="18" charset="0"/>
                              </a:rPr>
                              <m:t>𝑒</m:t>
                            </m:r>
                          </m:e>
                          <m:sup>
                            <m:sSub>
                              <m:sSubPr>
                                <m:ctrlPr>
                                  <a:rPr lang="en-US" sz="2700" i="1">
                                    <a:latin typeface="Cambria Math" panose="02040503050406030204" pitchFamily="18" charset="0"/>
                                  </a:rPr>
                                </m:ctrlPr>
                              </m:sSubPr>
                              <m:e>
                                <m:acc>
                                  <m:accPr>
                                    <m:chr m:val="̂"/>
                                    <m:ctrlPr>
                                      <a:rPr lang="en-US" sz="2700" i="1">
                                        <a:latin typeface="Cambria Math" panose="02040503050406030204" pitchFamily="18" charset="0"/>
                                      </a:rPr>
                                    </m:ctrlPr>
                                  </m:accPr>
                                  <m:e>
                                    <m:r>
                                      <a:rPr lang="en-US" sz="2700" i="1">
                                        <a:latin typeface="Cambria Math" panose="02040503050406030204" pitchFamily="18" charset="0"/>
                                      </a:rPr>
                                      <m:t>𝑦</m:t>
                                    </m:r>
                                  </m:e>
                                </m:acc>
                              </m:e>
                              <m:sub>
                                <m:r>
                                  <a:rPr lang="en-US" sz="2700" i="1">
                                    <a:latin typeface="Cambria Math" panose="02040503050406030204" pitchFamily="18" charset="0"/>
                                  </a:rPr>
                                  <m:t>𝑘</m:t>
                                </m:r>
                              </m:sub>
                            </m:sSub>
                          </m:sup>
                        </m:sSup>
                      </m:num>
                      <m:den>
                        <m:nary>
                          <m:naryPr>
                            <m:chr m:val="∑"/>
                            <m:supHide m:val="on"/>
                            <m:ctrlPr>
                              <a:rPr lang="en-US" sz="2700" i="1">
                                <a:latin typeface="Cambria Math" panose="02040503050406030204" pitchFamily="18" charset="0"/>
                              </a:rPr>
                            </m:ctrlPr>
                          </m:naryPr>
                          <m:sub>
                            <m:r>
                              <m:rPr>
                                <m:brk m:alnAt="7"/>
                              </m:rPr>
                              <a:rPr lang="en-US" sz="2700" i="1">
                                <a:latin typeface="Cambria Math" panose="02040503050406030204" pitchFamily="18" charset="0"/>
                              </a:rPr>
                              <m:t>𝑗</m:t>
                            </m:r>
                          </m:sub>
                          <m:sup/>
                          <m:e>
                            <m:sSup>
                              <m:sSupPr>
                                <m:ctrlPr>
                                  <a:rPr lang="en-US" sz="2700" i="1">
                                    <a:latin typeface="Cambria Math" panose="02040503050406030204" pitchFamily="18" charset="0"/>
                                  </a:rPr>
                                </m:ctrlPr>
                              </m:sSupPr>
                              <m:e>
                                <m:r>
                                  <a:rPr lang="en-US" sz="2700" i="1">
                                    <a:latin typeface="Cambria Math" panose="02040503050406030204" pitchFamily="18" charset="0"/>
                                  </a:rPr>
                                  <m:t>𝑒</m:t>
                                </m:r>
                              </m:e>
                              <m:sup>
                                <m:sSub>
                                  <m:sSubPr>
                                    <m:ctrlPr>
                                      <a:rPr lang="en-US" sz="2700" i="1">
                                        <a:latin typeface="Cambria Math" panose="02040503050406030204" pitchFamily="18" charset="0"/>
                                      </a:rPr>
                                    </m:ctrlPr>
                                  </m:sSubPr>
                                  <m:e>
                                    <m:acc>
                                      <m:accPr>
                                        <m:chr m:val="̂"/>
                                        <m:ctrlPr>
                                          <a:rPr lang="en-US" sz="2700" i="1">
                                            <a:latin typeface="Cambria Math" panose="02040503050406030204" pitchFamily="18" charset="0"/>
                                          </a:rPr>
                                        </m:ctrlPr>
                                      </m:accPr>
                                      <m:e>
                                        <m:r>
                                          <a:rPr lang="en-US" sz="2700" i="1">
                                            <a:latin typeface="Cambria Math" panose="02040503050406030204" pitchFamily="18" charset="0"/>
                                          </a:rPr>
                                          <m:t>𝑦</m:t>
                                        </m:r>
                                      </m:e>
                                    </m:acc>
                                  </m:e>
                                  <m:sub>
                                    <m:r>
                                      <a:rPr lang="en-US" sz="2700" i="1">
                                        <a:latin typeface="Cambria Math" panose="02040503050406030204" pitchFamily="18" charset="0"/>
                                      </a:rPr>
                                      <m:t>𝑗</m:t>
                                    </m:r>
                                  </m:sub>
                                </m:sSub>
                              </m:sup>
                            </m:sSup>
                          </m:e>
                        </m:nary>
                      </m:den>
                    </m:f>
                  </m:oMath>
                </a14:m>
                <a:endParaRPr lang="en-US" sz="2700" dirty="0"/>
              </a:p>
            </p:txBody>
          </p:sp>
        </mc:Choice>
        <mc:Fallback xmlns="">
          <p:sp>
            <p:nvSpPr>
              <p:cNvPr id="3" name="Content Placeholder 2">
                <a:extLst>
                  <a:ext uri="{FF2B5EF4-FFF2-40B4-BE49-F238E27FC236}">
                    <a16:creationId xmlns:a16="http://schemas.microsoft.com/office/drawing/2014/main" id="{EC966006-BCC0-DE46-8319-013966CAE99B}"/>
                  </a:ext>
                </a:extLst>
              </p:cNvPr>
              <p:cNvSpPr>
                <a:spLocks noGrp="1" noRot="1" noChangeAspect="1" noMove="1" noResize="1" noEditPoints="1" noAdjustHandles="1" noChangeArrowheads="1" noChangeShapeType="1" noTextEdit="1"/>
              </p:cNvSpPr>
              <p:nvPr>
                <p:ph idx="1"/>
              </p:nvPr>
            </p:nvSpPr>
            <p:spPr>
              <a:xfrm>
                <a:off x="609602" y="1295401"/>
                <a:ext cx="10575471" cy="3025565"/>
              </a:xfrm>
              <a:blipFill>
                <a:blip r:embed="rId6"/>
                <a:stretch>
                  <a:fillRect l="-1321" b="-23431"/>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8"/>
                <a:stretch>
                  <a:fillRect b="-57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C0B7A9-2FE8-D44D-92F9-A1394C4BF4D2}"/>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10" name="‘input’ layer">
            <a:extLst>
              <a:ext uri="{FF2B5EF4-FFF2-40B4-BE49-F238E27FC236}">
                <a16:creationId xmlns:a16="http://schemas.microsoft.com/office/drawing/2014/main" id="{14772E3D-8380-A14B-B23F-2F41D55374A7}"/>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pic>
        <p:nvPicPr>
          <p:cNvPr id="12" name="Rounded Rectangle" descr="Rounded Rectangle">
            <a:extLst>
              <a:ext uri="{FF2B5EF4-FFF2-40B4-BE49-F238E27FC236}">
                <a16:creationId xmlns:a16="http://schemas.microsoft.com/office/drawing/2014/main" id="{B9CDFEBC-2C5A-5044-945B-A20D00D43B3B}"/>
              </a:ext>
            </a:extLst>
          </p:cNvPr>
          <p:cNvPicPr>
            <a:picLocks/>
          </p:cNvPicPr>
          <p:nvPr/>
        </p:nvPicPr>
        <p:blipFill>
          <a:blip r:embed="rId3"/>
          <a:stretch>
            <a:fillRect/>
          </a:stretch>
        </p:blipFill>
        <p:spPr>
          <a:xfrm>
            <a:off x="1735231" y="3407109"/>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F412CB-AD47-5E46-A871-4F32526DCB64}"/>
                  </a:ext>
                </a:extLst>
              </p:cNvPr>
              <p:cNvSpPr txBox="1"/>
              <p:nvPr/>
            </p:nvSpPr>
            <p:spPr>
              <a:xfrm>
                <a:off x="1714500" y="3543300"/>
                <a:ext cx="1081706" cy="1006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3</m:t>
                                </m:r>
                                <m:r>
                                  <a:rPr lang="en-US" sz="2250">
                                    <a:latin typeface="Cambria Math" panose="02040503050406030204" pitchFamily="18" charset="0"/>
                                  </a:rPr>
                                  <m:t>.2</m:t>
                                </m:r>
                              </m:e>
                            </m:mr>
                            <m:mr>
                              <m:e>
                                <m:r>
                                  <a:rPr lang="en-US" sz="2250">
                                    <a:latin typeface="Cambria Math" panose="02040503050406030204" pitchFamily="18" charset="0"/>
                                  </a:rPr>
                                  <m:t>5.1</m:t>
                                </m:r>
                              </m:e>
                            </m:mr>
                            <m:mr>
                              <m:e>
                                <m:r>
                                  <a:rPr lang="en-US" sz="2250">
                                    <a:latin typeface="Cambria Math" panose="02040503050406030204" pitchFamily="18" charset="0"/>
                                  </a:rPr>
                                  <m:t>−1.7</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3" name="TextBox 12">
                <a:extLst>
                  <a:ext uri="{FF2B5EF4-FFF2-40B4-BE49-F238E27FC236}">
                    <a16:creationId xmlns:a16="http://schemas.microsoft.com/office/drawing/2014/main" id="{F2F412CB-AD47-5E46-A871-4F32526DCB64}"/>
                  </a:ext>
                </a:extLst>
              </p:cNvPr>
              <p:cNvSpPr txBox="1">
                <a:spLocks noRot="1" noChangeAspect="1" noMove="1" noResize="1" noEditPoints="1" noAdjustHandles="1" noChangeArrowheads="1" noChangeShapeType="1" noTextEdit="1"/>
              </p:cNvSpPr>
              <p:nvPr/>
            </p:nvSpPr>
            <p:spPr>
              <a:xfrm>
                <a:off x="2286000" y="4724400"/>
                <a:ext cx="1392561" cy="1351332"/>
              </a:xfrm>
              <a:prstGeom prst="rect">
                <a:avLst/>
              </a:prstGeom>
              <a:blipFill>
                <a:blip r:embed="rId9"/>
                <a:stretch>
                  <a:fillRect b="-1887"/>
                </a:stretch>
              </a:blipFill>
            </p:spPr>
            <p:txBody>
              <a:bodyPr/>
              <a:lstStyle/>
              <a:p>
                <a:r>
                  <a:rPr lang="en-US">
                    <a:noFill/>
                  </a:rPr>
                  <a:t> </a:t>
                </a:r>
              </a:p>
            </p:txBody>
          </p:sp>
        </mc:Fallback>
      </mc:AlternateContent>
      <p:sp>
        <p:nvSpPr>
          <p:cNvPr id="14" name="‘input’ layer">
            <a:extLst>
              <a:ext uri="{FF2B5EF4-FFF2-40B4-BE49-F238E27FC236}">
                <a16:creationId xmlns:a16="http://schemas.microsoft.com/office/drawing/2014/main" id="{78D503F3-79B8-4F4E-B3E3-D3BC5949961D}"/>
              </a:ext>
            </a:extLst>
          </p:cNvPr>
          <p:cNvSpPr txBox="1"/>
          <p:nvPr/>
        </p:nvSpPr>
        <p:spPr>
          <a:xfrm>
            <a:off x="1314450" y="4806702"/>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model outputs</a:t>
            </a:r>
            <a:endParaRPr sz="1800" kern="0" dirty="0">
              <a:solidFill>
                <a:srgbClr val="00882B"/>
              </a:solidFill>
              <a:latin typeface="Helvetica Light"/>
              <a:sym typeface="Helvetica Light"/>
            </a:endParaRPr>
          </a:p>
        </p:txBody>
      </p:sp>
      <p:pic>
        <p:nvPicPr>
          <p:cNvPr id="15" name="Rounded Rectangle" descr="Rounded Rectangle">
            <a:extLst>
              <a:ext uri="{FF2B5EF4-FFF2-40B4-BE49-F238E27FC236}">
                <a16:creationId xmlns:a16="http://schemas.microsoft.com/office/drawing/2014/main" id="{DCBAD013-4C03-7741-852B-C9913B6181F5}"/>
              </a:ext>
            </a:extLst>
          </p:cNvPr>
          <p:cNvPicPr>
            <a:picLocks/>
          </p:cNvPicPr>
          <p:nvPr/>
        </p:nvPicPr>
        <p:blipFill>
          <a:blip r:embed="rId3"/>
          <a:stretch>
            <a:fillRect/>
          </a:stretch>
        </p:blipFill>
        <p:spPr>
          <a:xfrm>
            <a:off x="3278281" y="340983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AFF846-3A2A-A845-8CB8-D0E4A0E818F7}"/>
                  </a:ext>
                </a:extLst>
              </p:cNvPr>
              <p:cNvSpPr txBox="1"/>
              <p:nvPr/>
            </p:nvSpPr>
            <p:spPr>
              <a:xfrm>
                <a:off x="3276434" y="3546022"/>
                <a:ext cx="1027204" cy="1015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24.5</m:t>
                                </m:r>
                              </m:e>
                            </m:mr>
                            <m:mr>
                              <m:e>
                                <m:r>
                                  <a:rPr lang="en-US" sz="2250">
                                    <a:latin typeface="Cambria Math" panose="02040503050406030204" pitchFamily="18" charset="0"/>
                                  </a:rPr>
                                  <m:t>164</m:t>
                                </m:r>
                              </m:e>
                            </m:mr>
                            <m:mr>
                              <m:e>
                                <m:r>
                                  <a:rPr lang="en-US" sz="2250">
                                    <a:latin typeface="Cambria Math" panose="02040503050406030204" pitchFamily="18" charset="0"/>
                                  </a:rPr>
                                  <m:t>0.18</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6" name="TextBox 15">
                <a:extLst>
                  <a:ext uri="{FF2B5EF4-FFF2-40B4-BE49-F238E27FC236}">
                    <a16:creationId xmlns:a16="http://schemas.microsoft.com/office/drawing/2014/main" id="{C4AFF846-3A2A-A845-8CB8-D0E4A0E818F7}"/>
                  </a:ext>
                </a:extLst>
              </p:cNvPr>
              <p:cNvSpPr txBox="1">
                <a:spLocks noRot="1" noChangeAspect="1" noMove="1" noResize="1" noEditPoints="1" noAdjustHandles="1" noChangeArrowheads="1" noChangeShapeType="1" noTextEdit="1"/>
              </p:cNvSpPr>
              <p:nvPr/>
            </p:nvSpPr>
            <p:spPr>
              <a:xfrm>
                <a:off x="4368578" y="4728029"/>
                <a:ext cx="1318823" cy="1319528"/>
              </a:xfrm>
              <a:prstGeom prst="rect">
                <a:avLst/>
              </a:prstGeom>
              <a:blipFill>
                <a:blip r:embed="rId10"/>
                <a:stretch>
                  <a:fillRect b="-4808"/>
                </a:stretch>
              </a:blipFill>
            </p:spPr>
            <p:txBody>
              <a:bodyPr/>
              <a:lstStyle/>
              <a:p>
                <a:r>
                  <a:rPr lang="en-US">
                    <a:noFill/>
                  </a:rPr>
                  <a:t> </a:t>
                </a:r>
              </a:p>
            </p:txBody>
          </p:sp>
        </mc:Fallback>
      </mc:AlternateContent>
      <p:pic>
        <p:nvPicPr>
          <p:cNvPr id="18" name="Rounded Rectangle" descr="Rounded Rectangle">
            <a:extLst>
              <a:ext uri="{FF2B5EF4-FFF2-40B4-BE49-F238E27FC236}">
                <a16:creationId xmlns:a16="http://schemas.microsoft.com/office/drawing/2014/main" id="{898FD11E-887E-D04C-95F7-AB0F2630758E}"/>
              </a:ext>
            </a:extLst>
          </p:cNvPr>
          <p:cNvPicPr>
            <a:picLocks/>
          </p:cNvPicPr>
          <p:nvPr/>
        </p:nvPicPr>
        <p:blipFill>
          <a:blip r:embed="rId3"/>
          <a:stretch>
            <a:fillRect/>
          </a:stretch>
        </p:blipFill>
        <p:spPr>
          <a:xfrm>
            <a:off x="4842030" y="337185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8BDFAA6-8933-9746-AEDC-9277B26FADFE}"/>
                  </a:ext>
                </a:extLst>
              </p:cNvPr>
              <p:cNvSpPr txBox="1"/>
              <p:nvPr/>
            </p:nvSpPr>
            <p:spPr>
              <a:xfrm>
                <a:off x="4840183" y="3508042"/>
                <a:ext cx="1027204"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0.13</m:t>
                                </m:r>
                              </m:e>
                            </m:mr>
                            <m:mr>
                              <m:e>
                                <m:r>
                                  <a:rPr lang="en-US" sz="2250">
                                    <a:latin typeface="Cambria Math" panose="02040503050406030204" pitchFamily="18" charset="0"/>
                                  </a:rPr>
                                  <m:t>0.87</m:t>
                                </m:r>
                              </m:e>
                            </m:mr>
                            <m:mr>
                              <m:e>
                                <m:r>
                                  <a:rPr lang="en-US" sz="2250">
                                    <a:latin typeface="Cambria Math" panose="02040503050406030204" pitchFamily="18" charset="0"/>
                                  </a:rPr>
                                  <m:t>0.00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9" name="TextBox 18">
                <a:extLst>
                  <a:ext uri="{FF2B5EF4-FFF2-40B4-BE49-F238E27FC236}">
                    <a16:creationId xmlns:a16="http://schemas.microsoft.com/office/drawing/2014/main" id="{28BDFAA6-8933-9746-AEDC-9277B26FADFE}"/>
                  </a:ext>
                </a:extLst>
              </p:cNvPr>
              <p:cNvSpPr txBox="1">
                <a:spLocks noRot="1" noChangeAspect="1" noMove="1" noResize="1" noEditPoints="1" noAdjustHandles="1" noChangeArrowheads="1" noChangeShapeType="1" noTextEdit="1"/>
              </p:cNvSpPr>
              <p:nvPr/>
            </p:nvSpPr>
            <p:spPr>
              <a:xfrm>
                <a:off x="6453577" y="4677389"/>
                <a:ext cx="1318823" cy="1310167"/>
              </a:xfrm>
              <a:prstGeom prst="rect">
                <a:avLst/>
              </a:prstGeom>
              <a:blipFill>
                <a:blip r:embed="rId11"/>
                <a:stretch>
                  <a:fillRect b="-6731"/>
                </a:stretch>
              </a:blipFill>
            </p:spPr>
            <p:txBody>
              <a:bodyPr/>
              <a:lstStyle/>
              <a:p>
                <a:r>
                  <a:rPr lang="en-US">
                    <a:noFill/>
                  </a:rPr>
                  <a:t> </a:t>
                </a:r>
              </a:p>
            </p:txBody>
          </p:sp>
        </mc:Fallback>
      </mc:AlternateContent>
      <p:sp>
        <p:nvSpPr>
          <p:cNvPr id="20" name="‘input’ layer">
            <a:extLst>
              <a:ext uri="{FF2B5EF4-FFF2-40B4-BE49-F238E27FC236}">
                <a16:creationId xmlns:a16="http://schemas.microsoft.com/office/drawing/2014/main" id="{4D4B54D5-0037-9A48-922D-D9300C717AE7}"/>
              </a:ext>
            </a:extLst>
          </p:cNvPr>
          <p:cNvSpPr txBox="1"/>
          <p:nvPr/>
        </p:nvSpPr>
        <p:spPr>
          <a:xfrm>
            <a:off x="4457700"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probabilities</a:t>
            </a:r>
            <a:endParaRPr sz="1800" kern="0" dirty="0">
              <a:solidFill>
                <a:srgbClr val="00882B"/>
              </a:solidFill>
              <a:latin typeface="Helvetica Light"/>
              <a:sym typeface="Helvetica Light"/>
            </a:endParaRPr>
          </a:p>
        </p:txBody>
      </p:sp>
      <p:cxnSp>
        <p:nvCxnSpPr>
          <p:cNvPr id="7" name="Straight Arrow Connector 6">
            <a:extLst>
              <a:ext uri="{FF2B5EF4-FFF2-40B4-BE49-F238E27FC236}">
                <a16:creationId xmlns:a16="http://schemas.microsoft.com/office/drawing/2014/main" id="{2F54083A-C41A-4242-9AFB-0E931802A5A6}"/>
              </a:ext>
            </a:extLst>
          </p:cNvPr>
          <p:cNvCxnSpPr>
            <a:stCxn id="13" idx="3"/>
            <a:endCxn id="16" idx="1"/>
          </p:cNvCxnSpPr>
          <p:nvPr/>
        </p:nvCxnSpPr>
        <p:spPr>
          <a:xfrm>
            <a:off x="2796206" y="4046675"/>
            <a:ext cx="480228" cy="689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C38BD84-5624-BD4A-97AF-A228CA4AEC3D}"/>
              </a:ext>
            </a:extLst>
          </p:cNvPr>
          <p:cNvCxnSpPr>
            <a:cxnSpLocks/>
          </p:cNvCxnSpPr>
          <p:nvPr/>
        </p:nvCxnSpPr>
        <p:spPr>
          <a:xfrm>
            <a:off x="4322701" y="4050051"/>
            <a:ext cx="555750"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BC6432D-3840-8543-8885-BE5CE2195770}"/>
              </a:ext>
            </a:extLst>
          </p:cNvPr>
          <p:cNvCxnSpPr>
            <a:cxnSpLocks/>
            <a:endCxn id="9" idx="1"/>
          </p:cNvCxnSpPr>
          <p:nvPr/>
        </p:nvCxnSpPr>
        <p:spPr>
          <a:xfrm>
            <a:off x="5886450" y="4040845"/>
            <a:ext cx="914401" cy="10855"/>
          </a:xfrm>
          <a:prstGeom prst="straightConnector1">
            <a:avLst/>
          </a:prstGeom>
          <a:ln w="38100">
            <a:solidFill>
              <a:srgbClr val="850000"/>
            </a:solidFill>
            <a:headEnd type="triangle"/>
            <a:tailEnd type="triangle" w="med" len="med"/>
          </a:ln>
        </p:spPr>
        <p:style>
          <a:lnRef idx="2">
            <a:schemeClr val="accent1"/>
          </a:lnRef>
          <a:fillRef idx="0">
            <a:schemeClr val="accent1"/>
          </a:fillRef>
          <a:effectRef idx="1">
            <a:schemeClr val="accent1"/>
          </a:effectRef>
          <a:fontRef idx="minor">
            <a:schemeClr val="tx1"/>
          </a:fontRef>
        </p:style>
      </p:cxnSp>
      <p:sp>
        <p:nvSpPr>
          <p:cNvPr id="26" name="‘input’ layer">
            <a:extLst>
              <a:ext uri="{FF2B5EF4-FFF2-40B4-BE49-F238E27FC236}">
                <a16:creationId xmlns:a16="http://schemas.microsoft.com/office/drawing/2014/main" id="{0AE53CB3-7E6B-6243-AFD0-1D9BE13838A1}"/>
              </a:ext>
            </a:extLst>
          </p:cNvPr>
          <p:cNvSpPr txBox="1"/>
          <p:nvPr/>
        </p:nvSpPr>
        <p:spPr>
          <a:xfrm>
            <a:off x="2066840" y="3605226"/>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exp</a:t>
            </a:r>
            <a:endParaRPr sz="1800" kern="0" dirty="0">
              <a:solidFill>
                <a:srgbClr val="00882B"/>
              </a:solidFill>
              <a:latin typeface="Helvetica Light"/>
              <a:sym typeface="Helvetica Light"/>
            </a:endParaRPr>
          </a:p>
        </p:txBody>
      </p:sp>
      <p:sp>
        <p:nvSpPr>
          <p:cNvPr id="27" name="‘input’ layer">
            <a:extLst>
              <a:ext uri="{FF2B5EF4-FFF2-40B4-BE49-F238E27FC236}">
                <a16:creationId xmlns:a16="http://schemas.microsoft.com/office/drawing/2014/main" id="{ACD49AD4-8A21-B844-9F6E-2235690658AE}"/>
              </a:ext>
            </a:extLst>
          </p:cNvPr>
          <p:cNvSpPr txBox="1"/>
          <p:nvPr/>
        </p:nvSpPr>
        <p:spPr>
          <a:xfrm>
            <a:off x="3622071" y="3613681"/>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norm</a:t>
            </a:r>
            <a:endParaRPr sz="1800" kern="0" dirty="0">
              <a:solidFill>
                <a:srgbClr val="00882B"/>
              </a:solidFill>
              <a:latin typeface="Helvetica Light"/>
              <a:sym typeface="Helvetica Light"/>
            </a:endParaRPr>
          </a:p>
        </p:txBody>
      </p:sp>
      <p:sp>
        <p:nvSpPr>
          <p:cNvPr id="28" name="‘input’ layer">
            <a:extLst>
              <a:ext uri="{FF2B5EF4-FFF2-40B4-BE49-F238E27FC236}">
                <a16:creationId xmlns:a16="http://schemas.microsoft.com/office/drawing/2014/main" id="{2BF99268-3E5D-AC45-B9CE-FE03AC4BE099}"/>
              </a:ext>
            </a:extLst>
          </p:cNvPr>
          <p:cNvSpPr txBox="1"/>
          <p:nvPr/>
        </p:nvSpPr>
        <p:spPr>
          <a:xfrm>
            <a:off x="5407629" y="3681340"/>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850000"/>
                </a:solidFill>
                <a:latin typeface="Helvetica Light"/>
                <a:sym typeface="Helvetica Light"/>
              </a:rPr>
              <a:t>loss</a:t>
            </a:r>
            <a:endParaRPr sz="1800" kern="0" dirty="0">
              <a:solidFill>
                <a:srgbClr val="850000"/>
              </a:solidFill>
              <a:latin typeface="Helvetica Light"/>
              <a:sym typeface="Helvetica Light"/>
            </a:endParaRPr>
          </a:p>
        </p:txBody>
      </p:sp>
    </p:spTree>
    <p:custDataLst>
      <p:tags r:id="rId1"/>
    </p:custDataLst>
    <p:extLst>
      <p:ext uri="{BB962C8B-B14F-4D97-AF65-F5344CB8AC3E}">
        <p14:creationId xmlns:p14="http://schemas.microsoft.com/office/powerpoint/2010/main" val="655565173"/>
      </p:ext>
    </p:extLst>
  </p:cSld>
  <p:clrMapOvr>
    <a:masterClrMapping/>
  </p:clrMapOvr>
  <mc:AlternateContent xmlns:mc="http://schemas.openxmlformats.org/markup-compatibility/2006" xmlns:p14="http://schemas.microsoft.com/office/powerpoint/2010/main">
    <mc:Choice Requires="p14">
      <p:transition spd="slow" p14:dur="2000" advTm="64330"/>
    </mc:Choice>
    <mc:Fallback xmlns="">
      <p:transition spd="slow" advTm="643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animBg="1"/>
      <p:bldP spid="26" grpId="0" animBg="1"/>
      <p:bldP spid="27" grpId="0" animBg="1"/>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ounded Rectangle" descr="Rounded Rectangle">
            <a:extLst>
              <a:ext uri="{FF2B5EF4-FFF2-40B4-BE49-F238E27FC236}">
                <a16:creationId xmlns:a16="http://schemas.microsoft.com/office/drawing/2014/main" id="{5EDE6694-CD47-DE42-BBDB-C0D95DF838F2}"/>
              </a:ext>
            </a:extLst>
          </p:cNvPr>
          <p:cNvPicPr>
            <a:picLocks/>
          </p:cNvPicPr>
          <p:nvPr/>
        </p:nvPicPr>
        <p:blipFill>
          <a:blip r:embed="rId2"/>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a:xfrm>
                <a:off x="457202" y="971551"/>
                <a:ext cx="7931603" cy="22691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𝑃𝑟𝑜𝑏</m:t>
                          </m:r>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𝑓</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e>
                      </m:func>
                    </m:oMath>
                  </m:oMathPara>
                </a14:m>
                <a:br>
                  <a:rPr lang="en-US" sz="2100" dirty="0"/>
                </a:br>
                <a:endParaRPr lang="en-US" sz="2100" dirty="0"/>
              </a:p>
              <a:p>
                <a:pPr marL="0" indent="0">
                  <a:buNone/>
                </a:pPr>
                <a:endParaRPr lang="en-US" sz="2100" dirty="0"/>
              </a:p>
              <a:p>
                <a:pPr marL="0" indent="0">
                  <a:buNone/>
                </a:pPr>
                <a:r>
                  <a:rPr lang="en-US" sz="2100" dirty="0"/>
                  <a:t>In this case, </a:t>
                </a:r>
                <a:r>
                  <a:rPr lang="en-US" sz="2100" dirty="0">
                    <a:solidFill>
                      <a:srgbClr val="850000"/>
                    </a:solidFill>
                  </a:rPr>
                  <a:t>what is the loss:</a:t>
                </a:r>
              </a:p>
              <a:p>
                <a:pPr marL="0" indent="0">
                  <a:buNone/>
                </a:pPr>
                <a14:m>
                  <m:oMathPara xmlns:m="http://schemas.openxmlformats.org/officeDocument/2006/math">
                    <m:oMathParaPr>
                      <m:jc m:val="centerGroup"/>
                    </m:oMathParaPr>
                    <m:oMath xmlns:m="http://schemas.openxmlformats.org/officeDocument/2006/math">
                      <m:sSub>
                        <m:sSubPr>
                          <m:ctrlPr>
                            <a:rPr lang="en-US" sz="2700" i="1">
                              <a:solidFill>
                                <a:srgbClr val="850000"/>
                              </a:solidFill>
                              <a:latin typeface="Cambria Math" panose="02040503050406030204" pitchFamily="18" charset="0"/>
                            </a:rPr>
                          </m:ctrlPr>
                        </m:sSubPr>
                        <m:e>
                          <m:r>
                            <a:rPr lang="en-US" sz="2700" i="1">
                              <a:solidFill>
                                <a:srgbClr val="850000"/>
                              </a:solidFill>
                              <a:latin typeface="Cambria Math" panose="02040503050406030204" pitchFamily="18" charset="0"/>
                            </a:rPr>
                            <m:t>𝐿</m:t>
                          </m:r>
                        </m:e>
                        <m:sub>
                          <m:r>
                            <a:rPr lang="en-US" sz="2700" i="1">
                              <a:solidFill>
                                <a:srgbClr val="850000"/>
                              </a:solidFill>
                              <a:latin typeface="Cambria Math" panose="02040503050406030204" pitchFamily="18" charset="0"/>
                            </a:rPr>
                            <m:t>𝑖</m:t>
                          </m:r>
                        </m:sub>
                      </m:sSub>
                      <m:r>
                        <a:rPr lang="en-US" sz="2700" i="1">
                          <a:solidFill>
                            <a:srgbClr val="850000"/>
                          </a:solidFill>
                          <a:latin typeface="Cambria Math" panose="02040503050406030204" pitchFamily="18" charset="0"/>
                        </a:rPr>
                        <m:t>=??</m:t>
                      </m:r>
                    </m:oMath>
                  </m:oMathPara>
                </a14:m>
                <a:endParaRPr lang="en-US" sz="2700" dirty="0">
                  <a:solidFill>
                    <a:srgbClr val="850000"/>
                  </a:solidFill>
                </a:endParaRPr>
              </a:p>
            </p:txBody>
          </p:sp>
        </mc:Choice>
        <mc:Fallback xmlns="">
          <p:sp>
            <p:nvSpPr>
              <p:cNvPr id="3" name="Content Placeholder 2">
                <a:extLst>
                  <a:ext uri="{FF2B5EF4-FFF2-40B4-BE49-F238E27FC236}">
                    <a16:creationId xmlns:a16="http://schemas.microsoft.com/office/drawing/2014/main" id="{EC966006-BCC0-DE46-8319-013966CAE99B}"/>
                  </a:ext>
                </a:extLst>
              </p:cNvPr>
              <p:cNvSpPr>
                <a:spLocks noGrp="1" noRot="1" noChangeAspect="1" noMove="1" noResize="1" noEditPoints="1" noAdjustHandles="1" noChangeArrowheads="1" noChangeShapeType="1" noTextEdit="1"/>
              </p:cNvSpPr>
              <p:nvPr>
                <p:ph idx="1"/>
              </p:nvPr>
            </p:nvSpPr>
            <p:spPr>
              <a:xfrm>
                <a:off x="609602" y="1295401"/>
                <a:ext cx="10575471" cy="3025565"/>
              </a:xfrm>
              <a:blipFill>
                <a:blip r:embed="rId5"/>
                <a:stretch>
                  <a:fillRect l="-1321"/>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7"/>
                <a:stretch>
                  <a:fillRect b="-57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C0B7A9-2FE8-D44D-92F9-A1394C4BF4D2}"/>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10" name="‘input’ layer">
            <a:extLst>
              <a:ext uri="{FF2B5EF4-FFF2-40B4-BE49-F238E27FC236}">
                <a16:creationId xmlns:a16="http://schemas.microsoft.com/office/drawing/2014/main" id="{14772E3D-8380-A14B-B23F-2F41D55374A7}"/>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pic>
        <p:nvPicPr>
          <p:cNvPr id="12" name="Rounded Rectangle" descr="Rounded Rectangle">
            <a:extLst>
              <a:ext uri="{FF2B5EF4-FFF2-40B4-BE49-F238E27FC236}">
                <a16:creationId xmlns:a16="http://schemas.microsoft.com/office/drawing/2014/main" id="{B9CDFEBC-2C5A-5044-945B-A20D00D43B3B}"/>
              </a:ext>
            </a:extLst>
          </p:cNvPr>
          <p:cNvPicPr>
            <a:picLocks/>
          </p:cNvPicPr>
          <p:nvPr/>
        </p:nvPicPr>
        <p:blipFill>
          <a:blip r:embed="rId2"/>
          <a:stretch>
            <a:fillRect/>
          </a:stretch>
        </p:blipFill>
        <p:spPr>
          <a:xfrm>
            <a:off x="1735231" y="3407109"/>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F412CB-AD47-5E46-A871-4F32526DCB64}"/>
                  </a:ext>
                </a:extLst>
              </p:cNvPr>
              <p:cNvSpPr txBox="1"/>
              <p:nvPr/>
            </p:nvSpPr>
            <p:spPr>
              <a:xfrm>
                <a:off x="1714500" y="3543300"/>
                <a:ext cx="1081706" cy="1006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3</m:t>
                                </m:r>
                                <m:r>
                                  <a:rPr lang="en-US" sz="2250">
                                    <a:latin typeface="Cambria Math" panose="02040503050406030204" pitchFamily="18" charset="0"/>
                                  </a:rPr>
                                  <m:t>.2</m:t>
                                </m:r>
                              </m:e>
                            </m:mr>
                            <m:mr>
                              <m:e>
                                <m:r>
                                  <a:rPr lang="en-US" sz="2250">
                                    <a:latin typeface="Cambria Math" panose="02040503050406030204" pitchFamily="18" charset="0"/>
                                  </a:rPr>
                                  <m:t>5.1</m:t>
                                </m:r>
                              </m:e>
                            </m:mr>
                            <m:mr>
                              <m:e>
                                <m:r>
                                  <a:rPr lang="en-US" sz="2250">
                                    <a:latin typeface="Cambria Math" panose="02040503050406030204" pitchFamily="18" charset="0"/>
                                  </a:rPr>
                                  <m:t>−1.7</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3" name="TextBox 12">
                <a:extLst>
                  <a:ext uri="{FF2B5EF4-FFF2-40B4-BE49-F238E27FC236}">
                    <a16:creationId xmlns:a16="http://schemas.microsoft.com/office/drawing/2014/main" id="{F2F412CB-AD47-5E46-A871-4F32526DCB64}"/>
                  </a:ext>
                </a:extLst>
              </p:cNvPr>
              <p:cNvSpPr txBox="1">
                <a:spLocks noRot="1" noChangeAspect="1" noMove="1" noResize="1" noEditPoints="1" noAdjustHandles="1" noChangeArrowheads="1" noChangeShapeType="1" noTextEdit="1"/>
              </p:cNvSpPr>
              <p:nvPr/>
            </p:nvSpPr>
            <p:spPr>
              <a:xfrm>
                <a:off x="2286000" y="4724400"/>
                <a:ext cx="1392561" cy="1351332"/>
              </a:xfrm>
              <a:prstGeom prst="rect">
                <a:avLst/>
              </a:prstGeom>
              <a:blipFill>
                <a:blip r:embed="rId8"/>
                <a:stretch>
                  <a:fillRect b="-1887"/>
                </a:stretch>
              </a:blipFill>
            </p:spPr>
            <p:txBody>
              <a:bodyPr/>
              <a:lstStyle/>
              <a:p>
                <a:r>
                  <a:rPr lang="en-US">
                    <a:noFill/>
                  </a:rPr>
                  <a:t> </a:t>
                </a:r>
              </a:p>
            </p:txBody>
          </p:sp>
        </mc:Fallback>
      </mc:AlternateContent>
      <p:sp>
        <p:nvSpPr>
          <p:cNvPr id="14" name="‘input’ layer">
            <a:extLst>
              <a:ext uri="{FF2B5EF4-FFF2-40B4-BE49-F238E27FC236}">
                <a16:creationId xmlns:a16="http://schemas.microsoft.com/office/drawing/2014/main" id="{78D503F3-79B8-4F4E-B3E3-D3BC5949961D}"/>
              </a:ext>
            </a:extLst>
          </p:cNvPr>
          <p:cNvSpPr txBox="1"/>
          <p:nvPr/>
        </p:nvSpPr>
        <p:spPr>
          <a:xfrm>
            <a:off x="1314450" y="4806702"/>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model outputs</a:t>
            </a:r>
            <a:endParaRPr sz="1800" kern="0" dirty="0">
              <a:solidFill>
                <a:srgbClr val="00882B"/>
              </a:solidFill>
              <a:latin typeface="Helvetica Light"/>
              <a:sym typeface="Helvetica Light"/>
            </a:endParaRPr>
          </a:p>
        </p:txBody>
      </p:sp>
      <p:pic>
        <p:nvPicPr>
          <p:cNvPr id="15" name="Rounded Rectangle" descr="Rounded Rectangle">
            <a:extLst>
              <a:ext uri="{FF2B5EF4-FFF2-40B4-BE49-F238E27FC236}">
                <a16:creationId xmlns:a16="http://schemas.microsoft.com/office/drawing/2014/main" id="{DCBAD013-4C03-7741-852B-C9913B6181F5}"/>
              </a:ext>
            </a:extLst>
          </p:cNvPr>
          <p:cNvPicPr>
            <a:picLocks/>
          </p:cNvPicPr>
          <p:nvPr/>
        </p:nvPicPr>
        <p:blipFill>
          <a:blip r:embed="rId2"/>
          <a:stretch>
            <a:fillRect/>
          </a:stretch>
        </p:blipFill>
        <p:spPr>
          <a:xfrm>
            <a:off x="3278281" y="340983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AFF846-3A2A-A845-8CB8-D0E4A0E818F7}"/>
                  </a:ext>
                </a:extLst>
              </p:cNvPr>
              <p:cNvSpPr txBox="1"/>
              <p:nvPr/>
            </p:nvSpPr>
            <p:spPr>
              <a:xfrm>
                <a:off x="3276434" y="3546022"/>
                <a:ext cx="1027204" cy="1015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24.5</m:t>
                                </m:r>
                              </m:e>
                            </m:mr>
                            <m:mr>
                              <m:e>
                                <m:r>
                                  <a:rPr lang="en-US" sz="2250">
                                    <a:latin typeface="Cambria Math" panose="02040503050406030204" pitchFamily="18" charset="0"/>
                                  </a:rPr>
                                  <m:t>164</m:t>
                                </m:r>
                              </m:e>
                            </m:mr>
                            <m:mr>
                              <m:e>
                                <m:r>
                                  <a:rPr lang="en-US" sz="2250">
                                    <a:latin typeface="Cambria Math" panose="02040503050406030204" pitchFamily="18" charset="0"/>
                                  </a:rPr>
                                  <m:t>0.18</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6" name="TextBox 15">
                <a:extLst>
                  <a:ext uri="{FF2B5EF4-FFF2-40B4-BE49-F238E27FC236}">
                    <a16:creationId xmlns:a16="http://schemas.microsoft.com/office/drawing/2014/main" id="{C4AFF846-3A2A-A845-8CB8-D0E4A0E818F7}"/>
                  </a:ext>
                </a:extLst>
              </p:cNvPr>
              <p:cNvSpPr txBox="1">
                <a:spLocks noRot="1" noChangeAspect="1" noMove="1" noResize="1" noEditPoints="1" noAdjustHandles="1" noChangeArrowheads="1" noChangeShapeType="1" noTextEdit="1"/>
              </p:cNvSpPr>
              <p:nvPr/>
            </p:nvSpPr>
            <p:spPr>
              <a:xfrm>
                <a:off x="4368578" y="4728029"/>
                <a:ext cx="1318823" cy="1319528"/>
              </a:xfrm>
              <a:prstGeom prst="rect">
                <a:avLst/>
              </a:prstGeom>
              <a:blipFill>
                <a:blip r:embed="rId9"/>
                <a:stretch>
                  <a:fillRect b="-4808"/>
                </a:stretch>
              </a:blipFill>
            </p:spPr>
            <p:txBody>
              <a:bodyPr/>
              <a:lstStyle/>
              <a:p>
                <a:r>
                  <a:rPr lang="en-US">
                    <a:noFill/>
                  </a:rPr>
                  <a:t> </a:t>
                </a:r>
              </a:p>
            </p:txBody>
          </p:sp>
        </mc:Fallback>
      </mc:AlternateContent>
      <p:pic>
        <p:nvPicPr>
          <p:cNvPr id="18" name="Rounded Rectangle" descr="Rounded Rectangle">
            <a:extLst>
              <a:ext uri="{FF2B5EF4-FFF2-40B4-BE49-F238E27FC236}">
                <a16:creationId xmlns:a16="http://schemas.microsoft.com/office/drawing/2014/main" id="{898FD11E-887E-D04C-95F7-AB0F2630758E}"/>
              </a:ext>
            </a:extLst>
          </p:cNvPr>
          <p:cNvPicPr>
            <a:picLocks/>
          </p:cNvPicPr>
          <p:nvPr/>
        </p:nvPicPr>
        <p:blipFill>
          <a:blip r:embed="rId2"/>
          <a:stretch>
            <a:fillRect/>
          </a:stretch>
        </p:blipFill>
        <p:spPr>
          <a:xfrm>
            <a:off x="4842030" y="337185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8BDFAA6-8933-9746-AEDC-9277B26FADFE}"/>
                  </a:ext>
                </a:extLst>
              </p:cNvPr>
              <p:cNvSpPr txBox="1"/>
              <p:nvPr/>
            </p:nvSpPr>
            <p:spPr>
              <a:xfrm>
                <a:off x="4840183" y="3508042"/>
                <a:ext cx="1027204"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0.13</m:t>
                                </m:r>
                              </m:e>
                            </m:mr>
                            <m:mr>
                              <m:e>
                                <m:r>
                                  <a:rPr lang="en-US" sz="2250">
                                    <a:latin typeface="Cambria Math" panose="02040503050406030204" pitchFamily="18" charset="0"/>
                                  </a:rPr>
                                  <m:t>0.87</m:t>
                                </m:r>
                              </m:e>
                            </m:mr>
                            <m:mr>
                              <m:e>
                                <m:r>
                                  <a:rPr lang="en-US" sz="2250">
                                    <a:latin typeface="Cambria Math" panose="02040503050406030204" pitchFamily="18" charset="0"/>
                                  </a:rPr>
                                  <m:t>0.00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9" name="TextBox 18">
                <a:extLst>
                  <a:ext uri="{FF2B5EF4-FFF2-40B4-BE49-F238E27FC236}">
                    <a16:creationId xmlns:a16="http://schemas.microsoft.com/office/drawing/2014/main" id="{28BDFAA6-8933-9746-AEDC-9277B26FADFE}"/>
                  </a:ext>
                </a:extLst>
              </p:cNvPr>
              <p:cNvSpPr txBox="1">
                <a:spLocks noRot="1" noChangeAspect="1" noMove="1" noResize="1" noEditPoints="1" noAdjustHandles="1" noChangeArrowheads="1" noChangeShapeType="1" noTextEdit="1"/>
              </p:cNvSpPr>
              <p:nvPr/>
            </p:nvSpPr>
            <p:spPr>
              <a:xfrm>
                <a:off x="6453577" y="4677389"/>
                <a:ext cx="1318823" cy="1310167"/>
              </a:xfrm>
              <a:prstGeom prst="rect">
                <a:avLst/>
              </a:prstGeom>
              <a:blipFill>
                <a:blip r:embed="rId10"/>
                <a:stretch>
                  <a:fillRect b="-6731"/>
                </a:stretch>
              </a:blipFill>
            </p:spPr>
            <p:txBody>
              <a:bodyPr/>
              <a:lstStyle/>
              <a:p>
                <a:r>
                  <a:rPr lang="en-US">
                    <a:noFill/>
                  </a:rPr>
                  <a:t> </a:t>
                </a:r>
              </a:p>
            </p:txBody>
          </p:sp>
        </mc:Fallback>
      </mc:AlternateContent>
      <p:sp>
        <p:nvSpPr>
          <p:cNvPr id="20" name="‘input’ layer">
            <a:extLst>
              <a:ext uri="{FF2B5EF4-FFF2-40B4-BE49-F238E27FC236}">
                <a16:creationId xmlns:a16="http://schemas.microsoft.com/office/drawing/2014/main" id="{4D4B54D5-0037-9A48-922D-D9300C717AE7}"/>
              </a:ext>
            </a:extLst>
          </p:cNvPr>
          <p:cNvSpPr txBox="1"/>
          <p:nvPr/>
        </p:nvSpPr>
        <p:spPr>
          <a:xfrm>
            <a:off x="4457700"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probabilities</a:t>
            </a:r>
            <a:endParaRPr sz="1800" kern="0" dirty="0">
              <a:solidFill>
                <a:srgbClr val="00882B"/>
              </a:solidFill>
              <a:latin typeface="Helvetica Light"/>
              <a:sym typeface="Helvetica Light"/>
            </a:endParaRPr>
          </a:p>
        </p:txBody>
      </p:sp>
      <p:cxnSp>
        <p:nvCxnSpPr>
          <p:cNvPr id="7" name="Straight Arrow Connector 6">
            <a:extLst>
              <a:ext uri="{FF2B5EF4-FFF2-40B4-BE49-F238E27FC236}">
                <a16:creationId xmlns:a16="http://schemas.microsoft.com/office/drawing/2014/main" id="{2F54083A-C41A-4242-9AFB-0E931802A5A6}"/>
              </a:ext>
            </a:extLst>
          </p:cNvPr>
          <p:cNvCxnSpPr>
            <a:stCxn id="13" idx="3"/>
            <a:endCxn id="16" idx="1"/>
          </p:cNvCxnSpPr>
          <p:nvPr/>
        </p:nvCxnSpPr>
        <p:spPr>
          <a:xfrm>
            <a:off x="2796206" y="4046675"/>
            <a:ext cx="480228" cy="689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C38BD84-5624-BD4A-97AF-A228CA4AEC3D}"/>
              </a:ext>
            </a:extLst>
          </p:cNvPr>
          <p:cNvCxnSpPr>
            <a:cxnSpLocks/>
          </p:cNvCxnSpPr>
          <p:nvPr/>
        </p:nvCxnSpPr>
        <p:spPr>
          <a:xfrm>
            <a:off x="4322701" y="4050051"/>
            <a:ext cx="555750"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BC6432D-3840-8543-8885-BE5CE2195770}"/>
              </a:ext>
            </a:extLst>
          </p:cNvPr>
          <p:cNvCxnSpPr>
            <a:cxnSpLocks/>
            <a:endCxn id="9" idx="1"/>
          </p:cNvCxnSpPr>
          <p:nvPr/>
        </p:nvCxnSpPr>
        <p:spPr>
          <a:xfrm>
            <a:off x="5886450" y="4040845"/>
            <a:ext cx="914401" cy="10855"/>
          </a:xfrm>
          <a:prstGeom prst="straightConnector1">
            <a:avLst/>
          </a:prstGeom>
          <a:ln w="38100">
            <a:solidFill>
              <a:srgbClr val="850000"/>
            </a:solidFill>
            <a:headEnd type="triangle"/>
            <a:tailEnd type="triangle" w="med" len="med"/>
          </a:ln>
        </p:spPr>
        <p:style>
          <a:lnRef idx="2">
            <a:schemeClr val="accent1"/>
          </a:lnRef>
          <a:fillRef idx="0">
            <a:schemeClr val="accent1"/>
          </a:fillRef>
          <a:effectRef idx="1">
            <a:schemeClr val="accent1"/>
          </a:effectRef>
          <a:fontRef idx="minor">
            <a:schemeClr val="tx1"/>
          </a:fontRef>
        </p:style>
      </p:cxnSp>
      <p:sp>
        <p:nvSpPr>
          <p:cNvPr id="26" name="‘input’ layer">
            <a:extLst>
              <a:ext uri="{FF2B5EF4-FFF2-40B4-BE49-F238E27FC236}">
                <a16:creationId xmlns:a16="http://schemas.microsoft.com/office/drawing/2014/main" id="{0AE53CB3-7E6B-6243-AFD0-1D9BE13838A1}"/>
              </a:ext>
            </a:extLst>
          </p:cNvPr>
          <p:cNvSpPr txBox="1"/>
          <p:nvPr/>
        </p:nvSpPr>
        <p:spPr>
          <a:xfrm>
            <a:off x="2066840" y="3605226"/>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exp</a:t>
            </a:r>
            <a:endParaRPr sz="1800" kern="0" dirty="0">
              <a:solidFill>
                <a:srgbClr val="00882B"/>
              </a:solidFill>
              <a:latin typeface="Helvetica Light"/>
              <a:sym typeface="Helvetica Light"/>
            </a:endParaRPr>
          </a:p>
        </p:txBody>
      </p:sp>
      <p:sp>
        <p:nvSpPr>
          <p:cNvPr id="27" name="‘input’ layer">
            <a:extLst>
              <a:ext uri="{FF2B5EF4-FFF2-40B4-BE49-F238E27FC236}">
                <a16:creationId xmlns:a16="http://schemas.microsoft.com/office/drawing/2014/main" id="{ACD49AD4-8A21-B844-9F6E-2235690658AE}"/>
              </a:ext>
            </a:extLst>
          </p:cNvPr>
          <p:cNvSpPr txBox="1"/>
          <p:nvPr/>
        </p:nvSpPr>
        <p:spPr>
          <a:xfrm>
            <a:off x="3622071" y="3613681"/>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norm</a:t>
            </a:r>
            <a:endParaRPr sz="1800" kern="0" dirty="0">
              <a:solidFill>
                <a:srgbClr val="00882B"/>
              </a:solidFill>
              <a:latin typeface="Helvetica Light"/>
              <a:sym typeface="Helvetica Light"/>
            </a:endParaRPr>
          </a:p>
        </p:txBody>
      </p:sp>
      <p:sp>
        <p:nvSpPr>
          <p:cNvPr id="28" name="‘input’ layer">
            <a:extLst>
              <a:ext uri="{FF2B5EF4-FFF2-40B4-BE49-F238E27FC236}">
                <a16:creationId xmlns:a16="http://schemas.microsoft.com/office/drawing/2014/main" id="{2BF99268-3E5D-AC45-B9CE-FE03AC4BE099}"/>
              </a:ext>
            </a:extLst>
          </p:cNvPr>
          <p:cNvSpPr txBox="1"/>
          <p:nvPr/>
        </p:nvSpPr>
        <p:spPr>
          <a:xfrm>
            <a:off x="5407629" y="3681340"/>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850000"/>
                </a:solidFill>
                <a:latin typeface="Helvetica Light"/>
                <a:sym typeface="Helvetica Light"/>
              </a:rPr>
              <a:t>loss</a:t>
            </a:r>
            <a:endParaRPr sz="1800" kern="0" dirty="0">
              <a:solidFill>
                <a:srgbClr val="850000"/>
              </a:solidFill>
              <a:latin typeface="Helvetica Light"/>
              <a:sym typeface="Helvetica Light"/>
            </a:endParaRPr>
          </a:p>
        </p:txBody>
      </p:sp>
    </p:spTree>
    <p:extLst>
      <p:ext uri="{BB962C8B-B14F-4D97-AF65-F5344CB8AC3E}">
        <p14:creationId xmlns:p14="http://schemas.microsoft.com/office/powerpoint/2010/main" val="1492753501"/>
      </p:ext>
    </p:extLst>
  </p:cSld>
  <p:clrMapOvr>
    <a:masterClrMapping/>
  </p:clrMapOvr>
  <mc:AlternateContent xmlns:mc="http://schemas.openxmlformats.org/markup-compatibility/2006" xmlns:p14="http://schemas.microsoft.com/office/powerpoint/2010/main">
    <mc:Choice Requires="p14">
      <p:transition spd="slow" p14:dur="2000" advTm="19318"/>
    </mc:Choice>
    <mc:Fallback xmlns="">
      <p:transition spd="slow" advTm="1931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ounded Rectangle" descr="Rounded Rectangle">
            <a:extLst>
              <a:ext uri="{FF2B5EF4-FFF2-40B4-BE49-F238E27FC236}">
                <a16:creationId xmlns:a16="http://schemas.microsoft.com/office/drawing/2014/main" id="{5EDE6694-CD47-DE42-BBDB-C0D95DF838F2}"/>
              </a:ext>
            </a:extLst>
          </p:cNvPr>
          <p:cNvPicPr>
            <a:picLocks/>
          </p:cNvPicPr>
          <p:nvPr/>
        </p:nvPicPr>
        <p:blipFill>
          <a:blip r:embed="rId2"/>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a:xfrm>
                <a:off x="457202" y="971551"/>
                <a:ext cx="7931603" cy="22691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100" i="1" smtClean="0">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𝑃𝑟𝑜𝑏</m:t>
                          </m:r>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𝑓</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e>
                      </m:func>
                    </m:oMath>
                  </m:oMathPara>
                </a14:m>
                <a:br>
                  <a:rPr lang="en-US" sz="2100" dirty="0"/>
                </a:br>
                <a:endParaRPr lang="en-US" sz="2100" dirty="0"/>
              </a:p>
              <a:p>
                <a:pPr marL="0" indent="0">
                  <a:buNone/>
                </a:pPr>
                <a:endParaRPr lang="en-US" sz="2100" dirty="0"/>
              </a:p>
              <a:p>
                <a:pPr marL="0" indent="0">
                  <a:buNone/>
                </a:pPr>
                <a:r>
                  <a:rPr lang="en-US" sz="2100" dirty="0"/>
                  <a:t>In this case, </a:t>
                </a:r>
                <a:r>
                  <a:rPr lang="en-US" sz="2100" dirty="0">
                    <a:solidFill>
                      <a:srgbClr val="850000"/>
                    </a:solidFill>
                  </a:rPr>
                  <a:t>what is the loss:</a:t>
                </a:r>
              </a:p>
              <a:p>
                <a:pPr marL="0" indent="0">
                  <a:buNone/>
                </a:pPr>
                <a14:m>
                  <m:oMathPara xmlns:m="http://schemas.openxmlformats.org/officeDocument/2006/math">
                    <m:oMathParaPr>
                      <m:jc m:val="centerGroup"/>
                    </m:oMathParaPr>
                    <m:oMath xmlns:m="http://schemas.openxmlformats.org/officeDocument/2006/math">
                      <m:sSub>
                        <m:sSubPr>
                          <m:ctrlPr>
                            <a:rPr lang="en-US" sz="2700" i="1">
                              <a:solidFill>
                                <a:srgbClr val="850000"/>
                              </a:solidFill>
                              <a:latin typeface="Cambria Math" panose="02040503050406030204" pitchFamily="18" charset="0"/>
                            </a:rPr>
                          </m:ctrlPr>
                        </m:sSubPr>
                        <m:e>
                          <m:r>
                            <a:rPr lang="en-US" sz="2700" i="1">
                              <a:solidFill>
                                <a:srgbClr val="850000"/>
                              </a:solidFill>
                              <a:latin typeface="Cambria Math" panose="02040503050406030204" pitchFamily="18" charset="0"/>
                            </a:rPr>
                            <m:t>𝐿</m:t>
                          </m:r>
                        </m:e>
                        <m:sub>
                          <m:r>
                            <a:rPr lang="en-US" sz="2700" i="1">
                              <a:solidFill>
                                <a:srgbClr val="850000"/>
                              </a:solidFill>
                              <a:latin typeface="Cambria Math" panose="02040503050406030204" pitchFamily="18" charset="0"/>
                            </a:rPr>
                            <m:t>𝑖</m:t>
                          </m:r>
                        </m:sub>
                      </m:sSub>
                      <m:r>
                        <a:rPr lang="en-US" sz="2700" i="1">
                          <a:solidFill>
                            <a:srgbClr val="850000"/>
                          </a:solidFill>
                          <a:latin typeface="Cambria Math" panose="02040503050406030204" pitchFamily="18" charset="0"/>
                        </a:rPr>
                        <m:t>=−</m:t>
                      </m:r>
                      <m:func>
                        <m:funcPr>
                          <m:ctrlPr>
                            <a:rPr lang="en-US" sz="2700" i="1">
                              <a:solidFill>
                                <a:srgbClr val="850000"/>
                              </a:solidFill>
                              <a:latin typeface="Cambria Math" panose="02040503050406030204" pitchFamily="18" charset="0"/>
                            </a:rPr>
                          </m:ctrlPr>
                        </m:funcPr>
                        <m:fName>
                          <m:r>
                            <m:rPr>
                              <m:sty m:val="p"/>
                            </m:rPr>
                            <a:rPr lang="en-US" sz="2700">
                              <a:solidFill>
                                <a:srgbClr val="850000"/>
                              </a:solidFill>
                              <a:latin typeface="Cambria Math" panose="02040503050406030204" pitchFamily="18" charset="0"/>
                            </a:rPr>
                            <m:t>log</m:t>
                          </m:r>
                        </m:fName>
                        <m:e>
                          <m:d>
                            <m:dPr>
                              <m:ctrlPr>
                                <a:rPr lang="en-US" sz="2700" i="1">
                                  <a:solidFill>
                                    <a:srgbClr val="850000"/>
                                  </a:solidFill>
                                  <a:latin typeface="Cambria Math" panose="02040503050406030204" pitchFamily="18" charset="0"/>
                                </a:rPr>
                              </m:ctrlPr>
                            </m:dPr>
                            <m:e>
                              <m:r>
                                <a:rPr lang="en-US" sz="2700" i="1">
                                  <a:solidFill>
                                    <a:srgbClr val="850000"/>
                                  </a:solidFill>
                                  <a:latin typeface="Cambria Math" panose="02040503050406030204" pitchFamily="18" charset="0"/>
                                </a:rPr>
                                <m:t>0.13</m:t>
                              </m:r>
                            </m:e>
                          </m:d>
                        </m:e>
                      </m:func>
                      <m:r>
                        <a:rPr lang="en-US" sz="2700" i="1">
                          <a:solidFill>
                            <a:srgbClr val="850000"/>
                          </a:solidFill>
                          <a:latin typeface="Cambria Math" panose="02040503050406030204" pitchFamily="18" charset="0"/>
                        </a:rPr>
                        <m:t>=</m:t>
                      </m:r>
                      <m:r>
                        <a:rPr lang="en-US" sz="2700" b="0" i="1" smtClean="0">
                          <a:solidFill>
                            <a:srgbClr val="850000"/>
                          </a:solidFill>
                          <a:latin typeface="Cambria Math" charset="0"/>
                        </a:rPr>
                        <m:t>0.88</m:t>
                      </m:r>
                    </m:oMath>
                  </m:oMathPara>
                </a14:m>
                <a:endParaRPr lang="en-US" sz="2700" dirty="0">
                  <a:solidFill>
                    <a:srgbClr val="850000"/>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EC966006-BCC0-DE46-8319-013966CAE99B}"/>
                  </a:ext>
                </a:extLst>
              </p:cNvPr>
              <p:cNvSpPr>
                <a:spLocks noGrp="1" noRot="1" noChangeAspect="1" noMove="1" noResize="1" noEditPoints="1" noAdjustHandles="1" noChangeArrowheads="1" noChangeShapeType="1" noTextEdit="1"/>
              </p:cNvSpPr>
              <p:nvPr>
                <p:ph idx="1"/>
              </p:nvPr>
            </p:nvSpPr>
            <p:spPr>
              <a:xfrm>
                <a:off x="457202" y="971551"/>
                <a:ext cx="7931603" cy="2269174"/>
              </a:xfrm>
              <a:blipFill rotWithShape="0">
                <a:blip r:embed="rId5"/>
                <a:stretch>
                  <a:fillRect l="-922"/>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7"/>
                <a:stretch>
                  <a:fillRect b="-57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C0B7A9-2FE8-D44D-92F9-A1394C4BF4D2}"/>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10" name="‘input’ layer">
            <a:extLst>
              <a:ext uri="{FF2B5EF4-FFF2-40B4-BE49-F238E27FC236}">
                <a16:creationId xmlns:a16="http://schemas.microsoft.com/office/drawing/2014/main" id="{14772E3D-8380-A14B-B23F-2F41D55374A7}"/>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pic>
        <p:nvPicPr>
          <p:cNvPr id="12" name="Rounded Rectangle" descr="Rounded Rectangle">
            <a:extLst>
              <a:ext uri="{FF2B5EF4-FFF2-40B4-BE49-F238E27FC236}">
                <a16:creationId xmlns:a16="http://schemas.microsoft.com/office/drawing/2014/main" id="{B9CDFEBC-2C5A-5044-945B-A20D00D43B3B}"/>
              </a:ext>
            </a:extLst>
          </p:cNvPr>
          <p:cNvPicPr>
            <a:picLocks/>
          </p:cNvPicPr>
          <p:nvPr/>
        </p:nvPicPr>
        <p:blipFill>
          <a:blip r:embed="rId2"/>
          <a:stretch>
            <a:fillRect/>
          </a:stretch>
        </p:blipFill>
        <p:spPr>
          <a:xfrm>
            <a:off x="1735231" y="3407109"/>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F412CB-AD47-5E46-A871-4F32526DCB64}"/>
                  </a:ext>
                </a:extLst>
              </p:cNvPr>
              <p:cNvSpPr txBox="1"/>
              <p:nvPr/>
            </p:nvSpPr>
            <p:spPr>
              <a:xfrm>
                <a:off x="1714500" y="3543300"/>
                <a:ext cx="1081706" cy="1006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3</m:t>
                                </m:r>
                                <m:r>
                                  <a:rPr lang="en-US" sz="2250">
                                    <a:latin typeface="Cambria Math" panose="02040503050406030204" pitchFamily="18" charset="0"/>
                                  </a:rPr>
                                  <m:t>.2</m:t>
                                </m:r>
                              </m:e>
                            </m:mr>
                            <m:mr>
                              <m:e>
                                <m:r>
                                  <a:rPr lang="en-US" sz="2250">
                                    <a:latin typeface="Cambria Math" panose="02040503050406030204" pitchFamily="18" charset="0"/>
                                  </a:rPr>
                                  <m:t>5.1</m:t>
                                </m:r>
                              </m:e>
                            </m:mr>
                            <m:mr>
                              <m:e>
                                <m:r>
                                  <a:rPr lang="en-US" sz="2250">
                                    <a:latin typeface="Cambria Math" panose="02040503050406030204" pitchFamily="18" charset="0"/>
                                  </a:rPr>
                                  <m:t>−1.7</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3" name="TextBox 12">
                <a:extLst>
                  <a:ext uri="{FF2B5EF4-FFF2-40B4-BE49-F238E27FC236}">
                    <a16:creationId xmlns:a16="http://schemas.microsoft.com/office/drawing/2014/main" id="{F2F412CB-AD47-5E46-A871-4F32526DCB64}"/>
                  </a:ext>
                </a:extLst>
              </p:cNvPr>
              <p:cNvSpPr txBox="1">
                <a:spLocks noRot="1" noChangeAspect="1" noMove="1" noResize="1" noEditPoints="1" noAdjustHandles="1" noChangeArrowheads="1" noChangeShapeType="1" noTextEdit="1"/>
              </p:cNvSpPr>
              <p:nvPr/>
            </p:nvSpPr>
            <p:spPr>
              <a:xfrm>
                <a:off x="2286000" y="4724400"/>
                <a:ext cx="1392561" cy="1351332"/>
              </a:xfrm>
              <a:prstGeom prst="rect">
                <a:avLst/>
              </a:prstGeom>
              <a:blipFill>
                <a:blip r:embed="rId8"/>
                <a:stretch>
                  <a:fillRect b="-1887"/>
                </a:stretch>
              </a:blipFill>
            </p:spPr>
            <p:txBody>
              <a:bodyPr/>
              <a:lstStyle/>
              <a:p>
                <a:r>
                  <a:rPr lang="en-US">
                    <a:noFill/>
                  </a:rPr>
                  <a:t> </a:t>
                </a:r>
              </a:p>
            </p:txBody>
          </p:sp>
        </mc:Fallback>
      </mc:AlternateContent>
      <p:sp>
        <p:nvSpPr>
          <p:cNvPr id="14" name="‘input’ layer">
            <a:extLst>
              <a:ext uri="{FF2B5EF4-FFF2-40B4-BE49-F238E27FC236}">
                <a16:creationId xmlns:a16="http://schemas.microsoft.com/office/drawing/2014/main" id="{78D503F3-79B8-4F4E-B3E3-D3BC5949961D}"/>
              </a:ext>
            </a:extLst>
          </p:cNvPr>
          <p:cNvSpPr txBox="1"/>
          <p:nvPr/>
        </p:nvSpPr>
        <p:spPr>
          <a:xfrm>
            <a:off x="1314450" y="4806702"/>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model outputs</a:t>
            </a:r>
            <a:endParaRPr sz="1800" kern="0" dirty="0">
              <a:solidFill>
                <a:srgbClr val="00882B"/>
              </a:solidFill>
              <a:latin typeface="Helvetica Light"/>
              <a:sym typeface="Helvetica Light"/>
            </a:endParaRPr>
          </a:p>
        </p:txBody>
      </p:sp>
      <p:pic>
        <p:nvPicPr>
          <p:cNvPr id="15" name="Rounded Rectangle" descr="Rounded Rectangle">
            <a:extLst>
              <a:ext uri="{FF2B5EF4-FFF2-40B4-BE49-F238E27FC236}">
                <a16:creationId xmlns:a16="http://schemas.microsoft.com/office/drawing/2014/main" id="{DCBAD013-4C03-7741-852B-C9913B6181F5}"/>
              </a:ext>
            </a:extLst>
          </p:cNvPr>
          <p:cNvPicPr>
            <a:picLocks/>
          </p:cNvPicPr>
          <p:nvPr/>
        </p:nvPicPr>
        <p:blipFill>
          <a:blip r:embed="rId2"/>
          <a:stretch>
            <a:fillRect/>
          </a:stretch>
        </p:blipFill>
        <p:spPr>
          <a:xfrm>
            <a:off x="3278281" y="340983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AFF846-3A2A-A845-8CB8-D0E4A0E818F7}"/>
                  </a:ext>
                </a:extLst>
              </p:cNvPr>
              <p:cNvSpPr txBox="1"/>
              <p:nvPr/>
            </p:nvSpPr>
            <p:spPr>
              <a:xfrm>
                <a:off x="3276434" y="3546022"/>
                <a:ext cx="1027204" cy="1015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24.5</m:t>
                                </m:r>
                              </m:e>
                            </m:mr>
                            <m:mr>
                              <m:e>
                                <m:r>
                                  <a:rPr lang="en-US" sz="2250">
                                    <a:latin typeface="Cambria Math" panose="02040503050406030204" pitchFamily="18" charset="0"/>
                                  </a:rPr>
                                  <m:t>164</m:t>
                                </m:r>
                              </m:e>
                            </m:mr>
                            <m:mr>
                              <m:e>
                                <m:r>
                                  <a:rPr lang="en-US" sz="2250">
                                    <a:latin typeface="Cambria Math" panose="02040503050406030204" pitchFamily="18" charset="0"/>
                                  </a:rPr>
                                  <m:t>0.18</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6" name="TextBox 15">
                <a:extLst>
                  <a:ext uri="{FF2B5EF4-FFF2-40B4-BE49-F238E27FC236}">
                    <a16:creationId xmlns:a16="http://schemas.microsoft.com/office/drawing/2014/main" id="{C4AFF846-3A2A-A845-8CB8-D0E4A0E818F7}"/>
                  </a:ext>
                </a:extLst>
              </p:cNvPr>
              <p:cNvSpPr txBox="1">
                <a:spLocks noRot="1" noChangeAspect="1" noMove="1" noResize="1" noEditPoints="1" noAdjustHandles="1" noChangeArrowheads="1" noChangeShapeType="1" noTextEdit="1"/>
              </p:cNvSpPr>
              <p:nvPr/>
            </p:nvSpPr>
            <p:spPr>
              <a:xfrm>
                <a:off x="4368578" y="4728029"/>
                <a:ext cx="1318823" cy="1319528"/>
              </a:xfrm>
              <a:prstGeom prst="rect">
                <a:avLst/>
              </a:prstGeom>
              <a:blipFill>
                <a:blip r:embed="rId9"/>
                <a:stretch>
                  <a:fillRect b="-4808"/>
                </a:stretch>
              </a:blipFill>
            </p:spPr>
            <p:txBody>
              <a:bodyPr/>
              <a:lstStyle/>
              <a:p>
                <a:r>
                  <a:rPr lang="en-US">
                    <a:noFill/>
                  </a:rPr>
                  <a:t> </a:t>
                </a:r>
              </a:p>
            </p:txBody>
          </p:sp>
        </mc:Fallback>
      </mc:AlternateContent>
      <p:pic>
        <p:nvPicPr>
          <p:cNvPr id="18" name="Rounded Rectangle" descr="Rounded Rectangle">
            <a:extLst>
              <a:ext uri="{FF2B5EF4-FFF2-40B4-BE49-F238E27FC236}">
                <a16:creationId xmlns:a16="http://schemas.microsoft.com/office/drawing/2014/main" id="{898FD11E-887E-D04C-95F7-AB0F2630758E}"/>
              </a:ext>
            </a:extLst>
          </p:cNvPr>
          <p:cNvPicPr>
            <a:picLocks/>
          </p:cNvPicPr>
          <p:nvPr/>
        </p:nvPicPr>
        <p:blipFill>
          <a:blip r:embed="rId2"/>
          <a:stretch>
            <a:fillRect/>
          </a:stretch>
        </p:blipFill>
        <p:spPr>
          <a:xfrm>
            <a:off x="4842030" y="337185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8BDFAA6-8933-9746-AEDC-9277B26FADFE}"/>
                  </a:ext>
                </a:extLst>
              </p:cNvPr>
              <p:cNvSpPr txBox="1"/>
              <p:nvPr/>
            </p:nvSpPr>
            <p:spPr>
              <a:xfrm>
                <a:off x="4840183" y="3508042"/>
                <a:ext cx="1027204"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0.13</m:t>
                                </m:r>
                              </m:e>
                            </m:mr>
                            <m:mr>
                              <m:e>
                                <m:r>
                                  <a:rPr lang="en-US" sz="2250">
                                    <a:latin typeface="Cambria Math" panose="02040503050406030204" pitchFamily="18" charset="0"/>
                                  </a:rPr>
                                  <m:t>0.87</m:t>
                                </m:r>
                              </m:e>
                            </m:mr>
                            <m:mr>
                              <m:e>
                                <m:r>
                                  <a:rPr lang="en-US" sz="2250">
                                    <a:latin typeface="Cambria Math" panose="02040503050406030204" pitchFamily="18" charset="0"/>
                                  </a:rPr>
                                  <m:t>0.00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9" name="TextBox 18">
                <a:extLst>
                  <a:ext uri="{FF2B5EF4-FFF2-40B4-BE49-F238E27FC236}">
                    <a16:creationId xmlns:a16="http://schemas.microsoft.com/office/drawing/2014/main" id="{28BDFAA6-8933-9746-AEDC-9277B26FADFE}"/>
                  </a:ext>
                </a:extLst>
              </p:cNvPr>
              <p:cNvSpPr txBox="1">
                <a:spLocks noRot="1" noChangeAspect="1" noMove="1" noResize="1" noEditPoints="1" noAdjustHandles="1" noChangeArrowheads="1" noChangeShapeType="1" noTextEdit="1"/>
              </p:cNvSpPr>
              <p:nvPr/>
            </p:nvSpPr>
            <p:spPr>
              <a:xfrm>
                <a:off x="6453577" y="4677389"/>
                <a:ext cx="1318823" cy="1310167"/>
              </a:xfrm>
              <a:prstGeom prst="rect">
                <a:avLst/>
              </a:prstGeom>
              <a:blipFill>
                <a:blip r:embed="rId10"/>
                <a:stretch>
                  <a:fillRect b="-6731"/>
                </a:stretch>
              </a:blipFill>
            </p:spPr>
            <p:txBody>
              <a:bodyPr/>
              <a:lstStyle/>
              <a:p>
                <a:r>
                  <a:rPr lang="en-US">
                    <a:noFill/>
                  </a:rPr>
                  <a:t> </a:t>
                </a:r>
              </a:p>
            </p:txBody>
          </p:sp>
        </mc:Fallback>
      </mc:AlternateContent>
      <p:sp>
        <p:nvSpPr>
          <p:cNvPr id="20" name="‘input’ layer">
            <a:extLst>
              <a:ext uri="{FF2B5EF4-FFF2-40B4-BE49-F238E27FC236}">
                <a16:creationId xmlns:a16="http://schemas.microsoft.com/office/drawing/2014/main" id="{4D4B54D5-0037-9A48-922D-D9300C717AE7}"/>
              </a:ext>
            </a:extLst>
          </p:cNvPr>
          <p:cNvSpPr txBox="1"/>
          <p:nvPr/>
        </p:nvSpPr>
        <p:spPr>
          <a:xfrm>
            <a:off x="4457700"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probabilities</a:t>
            </a:r>
            <a:endParaRPr sz="1800" kern="0" dirty="0">
              <a:solidFill>
                <a:srgbClr val="00882B"/>
              </a:solidFill>
              <a:latin typeface="Helvetica Light"/>
              <a:sym typeface="Helvetica Light"/>
            </a:endParaRPr>
          </a:p>
        </p:txBody>
      </p:sp>
      <p:cxnSp>
        <p:nvCxnSpPr>
          <p:cNvPr id="7" name="Straight Arrow Connector 6">
            <a:extLst>
              <a:ext uri="{FF2B5EF4-FFF2-40B4-BE49-F238E27FC236}">
                <a16:creationId xmlns:a16="http://schemas.microsoft.com/office/drawing/2014/main" id="{2F54083A-C41A-4242-9AFB-0E931802A5A6}"/>
              </a:ext>
            </a:extLst>
          </p:cNvPr>
          <p:cNvCxnSpPr>
            <a:stCxn id="13" idx="3"/>
            <a:endCxn id="16" idx="1"/>
          </p:cNvCxnSpPr>
          <p:nvPr/>
        </p:nvCxnSpPr>
        <p:spPr>
          <a:xfrm>
            <a:off x="2796206" y="4046675"/>
            <a:ext cx="480228" cy="689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C38BD84-5624-BD4A-97AF-A228CA4AEC3D}"/>
              </a:ext>
            </a:extLst>
          </p:cNvPr>
          <p:cNvCxnSpPr>
            <a:cxnSpLocks/>
          </p:cNvCxnSpPr>
          <p:nvPr/>
        </p:nvCxnSpPr>
        <p:spPr>
          <a:xfrm>
            <a:off x="4322701" y="4050051"/>
            <a:ext cx="555750"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BC6432D-3840-8543-8885-BE5CE2195770}"/>
              </a:ext>
            </a:extLst>
          </p:cNvPr>
          <p:cNvCxnSpPr>
            <a:cxnSpLocks/>
            <a:endCxn id="9" idx="1"/>
          </p:cNvCxnSpPr>
          <p:nvPr/>
        </p:nvCxnSpPr>
        <p:spPr>
          <a:xfrm>
            <a:off x="5886450" y="4040845"/>
            <a:ext cx="914401" cy="10855"/>
          </a:xfrm>
          <a:prstGeom prst="straightConnector1">
            <a:avLst/>
          </a:prstGeom>
          <a:ln w="38100">
            <a:solidFill>
              <a:srgbClr val="850000"/>
            </a:solidFill>
            <a:headEnd type="triangle"/>
            <a:tailEnd type="triangle" w="med" len="med"/>
          </a:ln>
        </p:spPr>
        <p:style>
          <a:lnRef idx="2">
            <a:schemeClr val="accent1"/>
          </a:lnRef>
          <a:fillRef idx="0">
            <a:schemeClr val="accent1"/>
          </a:fillRef>
          <a:effectRef idx="1">
            <a:schemeClr val="accent1"/>
          </a:effectRef>
          <a:fontRef idx="minor">
            <a:schemeClr val="tx1"/>
          </a:fontRef>
        </p:style>
      </p:cxnSp>
      <p:sp>
        <p:nvSpPr>
          <p:cNvPr id="26" name="‘input’ layer">
            <a:extLst>
              <a:ext uri="{FF2B5EF4-FFF2-40B4-BE49-F238E27FC236}">
                <a16:creationId xmlns:a16="http://schemas.microsoft.com/office/drawing/2014/main" id="{0AE53CB3-7E6B-6243-AFD0-1D9BE13838A1}"/>
              </a:ext>
            </a:extLst>
          </p:cNvPr>
          <p:cNvSpPr txBox="1"/>
          <p:nvPr/>
        </p:nvSpPr>
        <p:spPr>
          <a:xfrm>
            <a:off x="2066840" y="3605226"/>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exp</a:t>
            </a:r>
            <a:endParaRPr sz="1800" kern="0" dirty="0">
              <a:solidFill>
                <a:srgbClr val="00882B"/>
              </a:solidFill>
              <a:latin typeface="Helvetica Light"/>
              <a:sym typeface="Helvetica Light"/>
            </a:endParaRPr>
          </a:p>
        </p:txBody>
      </p:sp>
      <p:sp>
        <p:nvSpPr>
          <p:cNvPr id="27" name="‘input’ layer">
            <a:extLst>
              <a:ext uri="{FF2B5EF4-FFF2-40B4-BE49-F238E27FC236}">
                <a16:creationId xmlns:a16="http://schemas.microsoft.com/office/drawing/2014/main" id="{ACD49AD4-8A21-B844-9F6E-2235690658AE}"/>
              </a:ext>
            </a:extLst>
          </p:cNvPr>
          <p:cNvSpPr txBox="1"/>
          <p:nvPr/>
        </p:nvSpPr>
        <p:spPr>
          <a:xfrm>
            <a:off x="3622071" y="3613681"/>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norm</a:t>
            </a:r>
            <a:endParaRPr sz="1800" kern="0" dirty="0">
              <a:solidFill>
                <a:srgbClr val="00882B"/>
              </a:solidFill>
              <a:latin typeface="Helvetica Light"/>
              <a:sym typeface="Helvetica Light"/>
            </a:endParaRPr>
          </a:p>
        </p:txBody>
      </p:sp>
      <p:sp>
        <p:nvSpPr>
          <p:cNvPr id="28" name="‘input’ layer">
            <a:extLst>
              <a:ext uri="{FF2B5EF4-FFF2-40B4-BE49-F238E27FC236}">
                <a16:creationId xmlns:a16="http://schemas.microsoft.com/office/drawing/2014/main" id="{2BF99268-3E5D-AC45-B9CE-FE03AC4BE099}"/>
              </a:ext>
            </a:extLst>
          </p:cNvPr>
          <p:cNvSpPr txBox="1"/>
          <p:nvPr/>
        </p:nvSpPr>
        <p:spPr>
          <a:xfrm>
            <a:off x="5407629" y="3681340"/>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850000"/>
                </a:solidFill>
                <a:latin typeface="Helvetica Light"/>
                <a:sym typeface="Helvetica Light"/>
              </a:rPr>
              <a:t>loss</a:t>
            </a:r>
            <a:endParaRPr sz="1800" kern="0" dirty="0">
              <a:solidFill>
                <a:srgbClr val="850000"/>
              </a:solidFill>
              <a:latin typeface="Helvetica Light"/>
              <a:sym typeface="Helvetica Light"/>
            </a:endParaRPr>
          </a:p>
        </p:txBody>
      </p:sp>
    </p:spTree>
    <p:extLst>
      <p:ext uri="{BB962C8B-B14F-4D97-AF65-F5344CB8AC3E}">
        <p14:creationId xmlns:p14="http://schemas.microsoft.com/office/powerpoint/2010/main" val="1804127053"/>
      </p:ext>
    </p:extLst>
  </p:cSld>
  <p:clrMapOvr>
    <a:masterClrMapping/>
  </p:clrMapOvr>
  <mc:AlternateContent xmlns:mc="http://schemas.openxmlformats.org/markup-compatibility/2006" xmlns:p14="http://schemas.microsoft.com/office/powerpoint/2010/main">
    <mc:Choice Requires="p14">
      <p:transition spd="slow" p14:dur="2000" advTm="19751"/>
    </mc:Choice>
    <mc:Fallback xmlns="">
      <p:transition spd="slow" advTm="197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dirty="0"/>
              <a:t>Perceptron: for image classification</a:t>
            </a:r>
          </a:p>
        </p:txBody>
      </p:sp>
      <p:sp>
        <p:nvSpPr>
          <p:cNvPr id="4" name="Line">
            <a:extLst>
              <a:ext uri="{FF2B5EF4-FFF2-40B4-BE49-F238E27FC236}">
                <a16:creationId xmlns:a16="http://schemas.microsoft.com/office/drawing/2014/main" id="{316B4BA9-4CDB-C849-ADBE-A1DDD845CE91}"/>
              </a:ext>
            </a:extLst>
          </p:cNvPr>
          <p:cNvSpPr/>
          <p:nvPr/>
        </p:nvSpPr>
        <p:spPr>
          <a:xfrm>
            <a:off x="4148691" y="315658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5" name="Circle">
            <a:extLst>
              <a:ext uri="{FF2B5EF4-FFF2-40B4-BE49-F238E27FC236}">
                <a16:creationId xmlns:a16="http://schemas.microsoft.com/office/drawing/2014/main" id="{053099EB-B45E-0D4C-9649-4D1670DCC515}"/>
              </a:ext>
            </a:extLst>
          </p:cNvPr>
          <p:cNvSpPr/>
          <p:nvPr/>
        </p:nvSpPr>
        <p:spPr>
          <a:xfrm>
            <a:off x="5924721"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1834115" y="1321082"/>
            <a:ext cx="2327003" cy="181153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1576939" y="2251370"/>
            <a:ext cx="2590727" cy="878845"/>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1576941" y="3182558"/>
            <a:ext cx="2590726"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1576941" y="3092593"/>
            <a:ext cx="2590726" cy="163180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3872084"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2"/>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3"/>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4"/>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5"/>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6"/>
          <a:stretch>
            <a:fillRect/>
          </a:stretch>
        </p:blipFill>
        <p:spPr>
          <a:xfrm>
            <a:off x="1569610" y="3746571"/>
            <a:ext cx="47626" cy="323851"/>
          </a:xfrm>
          <a:prstGeom prst="rect">
            <a:avLst/>
          </a:prstGeom>
          <a:ln w="12700">
            <a:miter lim="400000"/>
          </a:ln>
        </p:spPr>
      </p:pic>
      <p:pic>
        <p:nvPicPr>
          <p:cNvPr id="20" name="Image" descr="Image">
            <a:extLst>
              <a:ext uri="{FF2B5EF4-FFF2-40B4-BE49-F238E27FC236}">
                <a16:creationId xmlns:a16="http://schemas.microsoft.com/office/drawing/2014/main" id="{3A1A576B-2EDA-5046-B54A-505CFEE035C3}"/>
              </a:ext>
            </a:extLst>
          </p:cNvPr>
          <p:cNvPicPr>
            <a:picLocks noChangeAspect="1"/>
          </p:cNvPicPr>
          <p:nvPr/>
        </p:nvPicPr>
        <p:blipFill>
          <a:blip r:embed="rId7"/>
          <a:stretch>
            <a:fillRect/>
          </a:stretch>
        </p:blipFill>
        <p:spPr>
          <a:xfrm>
            <a:off x="2626811" y="1726305"/>
            <a:ext cx="352426" cy="209551"/>
          </a:xfrm>
          <a:prstGeom prst="rect">
            <a:avLst/>
          </a:prstGeom>
          <a:ln w="12700">
            <a:miter lim="400000"/>
          </a:ln>
        </p:spPr>
      </p:pic>
      <p:pic>
        <p:nvPicPr>
          <p:cNvPr id="21" name="Image" descr="Image">
            <a:extLst>
              <a:ext uri="{FF2B5EF4-FFF2-40B4-BE49-F238E27FC236}">
                <a16:creationId xmlns:a16="http://schemas.microsoft.com/office/drawing/2014/main" id="{03B6C1E6-2F7F-9245-9FF5-1091E4CD765F}"/>
              </a:ext>
            </a:extLst>
          </p:cNvPr>
          <p:cNvPicPr>
            <a:picLocks noChangeAspect="1"/>
          </p:cNvPicPr>
          <p:nvPr/>
        </p:nvPicPr>
        <p:blipFill>
          <a:blip r:embed="rId8"/>
          <a:stretch>
            <a:fillRect/>
          </a:stretch>
        </p:blipFill>
        <p:spPr>
          <a:xfrm>
            <a:off x="2437316" y="2326230"/>
            <a:ext cx="361951" cy="209551"/>
          </a:xfrm>
          <a:prstGeom prst="rect">
            <a:avLst/>
          </a:prstGeom>
          <a:ln w="12700">
            <a:miter lim="400000"/>
          </a:ln>
        </p:spPr>
      </p:pic>
      <p:pic>
        <p:nvPicPr>
          <p:cNvPr id="22" name="Image" descr="Image">
            <a:extLst>
              <a:ext uri="{FF2B5EF4-FFF2-40B4-BE49-F238E27FC236}">
                <a16:creationId xmlns:a16="http://schemas.microsoft.com/office/drawing/2014/main" id="{CF38FD31-09F0-A848-8565-C5FFB5040036}"/>
              </a:ext>
            </a:extLst>
          </p:cNvPr>
          <p:cNvPicPr>
            <a:picLocks noChangeAspect="1"/>
          </p:cNvPicPr>
          <p:nvPr/>
        </p:nvPicPr>
        <p:blipFill>
          <a:blip r:embed="rId9"/>
          <a:stretch>
            <a:fillRect/>
          </a:stretch>
        </p:blipFill>
        <p:spPr>
          <a:xfrm>
            <a:off x="2435827" y="2926938"/>
            <a:ext cx="361951" cy="219075"/>
          </a:xfrm>
          <a:prstGeom prst="rect">
            <a:avLst/>
          </a:prstGeom>
          <a:ln w="12700">
            <a:miter lim="400000"/>
          </a:ln>
        </p:spPr>
      </p:pic>
      <p:pic>
        <p:nvPicPr>
          <p:cNvPr id="23" name="Image" descr="Image">
            <a:extLst>
              <a:ext uri="{FF2B5EF4-FFF2-40B4-BE49-F238E27FC236}">
                <a16:creationId xmlns:a16="http://schemas.microsoft.com/office/drawing/2014/main" id="{DDDB529B-9D76-5741-B031-EC3C8319841B}"/>
              </a:ext>
            </a:extLst>
          </p:cNvPr>
          <p:cNvPicPr>
            <a:picLocks noChangeAspect="1"/>
          </p:cNvPicPr>
          <p:nvPr/>
        </p:nvPicPr>
        <p:blipFill>
          <a:blip r:embed="rId10"/>
          <a:stretch>
            <a:fillRect/>
          </a:stretch>
        </p:blipFill>
        <p:spPr>
          <a:xfrm>
            <a:off x="2404313" y="3672828"/>
            <a:ext cx="476251" cy="209551"/>
          </a:xfrm>
          <a:prstGeom prst="rect">
            <a:avLst/>
          </a:prstGeom>
          <a:ln w="12700">
            <a:miter lim="400000"/>
          </a:ln>
        </p:spPr>
      </p:pic>
      <p:pic>
        <p:nvPicPr>
          <p:cNvPr id="24" name="Image" descr="Image">
            <a:extLst>
              <a:ext uri="{FF2B5EF4-FFF2-40B4-BE49-F238E27FC236}">
                <a16:creationId xmlns:a16="http://schemas.microsoft.com/office/drawing/2014/main" id="{30475636-A109-D140-B86E-7CAB65EE2801}"/>
              </a:ext>
            </a:extLst>
          </p:cNvPr>
          <p:cNvPicPr>
            <a:picLocks noChangeAspect="1"/>
          </p:cNvPicPr>
          <p:nvPr/>
        </p:nvPicPr>
        <p:blipFill>
          <a:blip r:embed="rId11"/>
          <a:stretch>
            <a:fillRect/>
          </a:stretch>
        </p:blipFill>
        <p:spPr>
          <a:xfrm>
            <a:off x="4058649" y="3027955"/>
            <a:ext cx="209551" cy="238126"/>
          </a:xfrm>
          <a:prstGeom prst="rect">
            <a:avLst/>
          </a:prstGeom>
          <a:ln w="12700">
            <a:miter lim="400000"/>
          </a:ln>
        </p:spPr>
      </p:pic>
      <p:pic>
        <p:nvPicPr>
          <p:cNvPr id="25" name="Image" descr="Image">
            <a:extLst>
              <a:ext uri="{FF2B5EF4-FFF2-40B4-BE49-F238E27FC236}">
                <a16:creationId xmlns:a16="http://schemas.microsoft.com/office/drawing/2014/main" id="{6264E8AB-32ED-3F44-9323-571297FD26AC}"/>
              </a:ext>
            </a:extLst>
          </p:cNvPr>
          <p:cNvPicPr>
            <a:picLocks noChangeAspect="1"/>
          </p:cNvPicPr>
          <p:nvPr/>
        </p:nvPicPr>
        <p:blipFill>
          <a:blip r:embed="rId12"/>
          <a:stretch>
            <a:fillRect/>
          </a:stretch>
        </p:blipFill>
        <p:spPr>
          <a:xfrm>
            <a:off x="6108459" y="2986730"/>
            <a:ext cx="180975" cy="323851"/>
          </a:xfrm>
          <a:prstGeom prst="rect">
            <a:avLst/>
          </a:prstGeom>
          <a:ln w="12700">
            <a:miter lim="400000"/>
          </a:ln>
        </p:spPr>
      </p:pic>
      <p:pic>
        <p:nvPicPr>
          <p:cNvPr id="26" name="Image" descr="Image">
            <a:extLst>
              <a:ext uri="{FF2B5EF4-FFF2-40B4-BE49-F238E27FC236}">
                <a16:creationId xmlns:a16="http://schemas.microsoft.com/office/drawing/2014/main" id="{6FE2C350-3422-A64D-B299-1B12A64A09C6}"/>
              </a:ext>
            </a:extLst>
          </p:cNvPr>
          <p:cNvPicPr>
            <a:picLocks noChangeAspect="1"/>
          </p:cNvPicPr>
          <p:nvPr/>
        </p:nvPicPr>
        <p:blipFill>
          <a:blip r:embed="rId13"/>
          <a:stretch>
            <a:fillRect/>
          </a:stretch>
        </p:blipFill>
        <p:spPr>
          <a:xfrm>
            <a:off x="7253096" y="3070074"/>
            <a:ext cx="171451" cy="228601"/>
          </a:xfrm>
          <a:prstGeom prst="rect">
            <a:avLst/>
          </a:prstGeom>
          <a:ln w="12700">
            <a:miter lim="400000"/>
          </a:ln>
        </p:spPr>
      </p:pic>
      <p:sp>
        <p:nvSpPr>
          <p:cNvPr id="29" name="weights">
            <a:extLst>
              <a:ext uri="{FF2B5EF4-FFF2-40B4-BE49-F238E27FC236}">
                <a16:creationId xmlns:a16="http://schemas.microsoft.com/office/drawing/2014/main" id="{CA1CFBE4-34A9-EB41-8D75-9809A6634C2A}"/>
              </a:ext>
            </a:extLst>
          </p:cNvPr>
          <p:cNvSpPr txBox="1"/>
          <p:nvPr/>
        </p:nvSpPr>
        <p:spPr>
          <a:xfrm>
            <a:off x="3008353" y="1328724"/>
            <a:ext cx="791883"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sz="1500" kern="0">
                <a:solidFill>
                  <a:srgbClr val="000000"/>
                </a:solidFill>
              </a:rPr>
              <a:t>weights</a:t>
            </a:r>
          </a:p>
        </p:txBody>
      </p:sp>
      <p:sp>
        <p:nvSpPr>
          <p:cNvPr id="30" name="output">
            <a:extLst>
              <a:ext uri="{FF2B5EF4-FFF2-40B4-BE49-F238E27FC236}">
                <a16:creationId xmlns:a16="http://schemas.microsoft.com/office/drawing/2014/main" id="{021CA2AB-7FE4-CA46-99AA-D5DA4B724320}"/>
              </a:ext>
            </a:extLst>
          </p:cNvPr>
          <p:cNvSpPr txBox="1"/>
          <p:nvPr/>
        </p:nvSpPr>
        <p:spPr>
          <a:xfrm>
            <a:off x="7848019" y="2994767"/>
            <a:ext cx="42800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sp>
        <p:nvSpPr>
          <p:cNvPr id="31" name="sum">
            <a:extLst>
              <a:ext uri="{FF2B5EF4-FFF2-40B4-BE49-F238E27FC236}">
                <a16:creationId xmlns:a16="http://schemas.microsoft.com/office/drawing/2014/main" id="{62998471-42B7-C940-A644-661B7827D2EA}"/>
              </a:ext>
            </a:extLst>
          </p:cNvPr>
          <p:cNvSpPr txBox="1"/>
          <p:nvPr/>
        </p:nvSpPr>
        <p:spPr>
          <a:xfrm>
            <a:off x="3909501" y="2382525"/>
            <a:ext cx="472886"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sz="1500" kern="0">
                <a:solidFill>
                  <a:srgbClr val="000000"/>
                </a:solidFill>
              </a:rPr>
              <a:t>sum</a:t>
            </a:r>
          </a:p>
        </p:txBody>
      </p:sp>
      <p:sp>
        <p:nvSpPr>
          <p:cNvPr id="32" name="sign function…">
            <a:extLst>
              <a:ext uri="{FF2B5EF4-FFF2-40B4-BE49-F238E27FC236}">
                <a16:creationId xmlns:a16="http://schemas.microsoft.com/office/drawing/2014/main" id="{5A2F1291-4C66-8240-987F-F4098D4210D3}"/>
              </a:ext>
            </a:extLst>
          </p:cNvPr>
          <p:cNvSpPr txBox="1"/>
          <p:nvPr/>
        </p:nvSpPr>
        <p:spPr>
          <a:xfrm>
            <a:off x="5590946" y="2381892"/>
            <a:ext cx="1280800"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algn="ctr" defTabSz="438150" fontAlgn="auto" hangingPunct="0">
              <a:spcBef>
                <a:spcPts val="0"/>
              </a:spcBef>
              <a:spcAft>
                <a:spcPts val="0"/>
              </a:spcAft>
              <a:defRPr sz="2000" b="1">
                <a:latin typeface="Helvetica"/>
                <a:ea typeface="Helvetica"/>
                <a:cs typeface="Helvetica"/>
                <a:sym typeface="Helvetica"/>
              </a:defRPr>
            </a:pPr>
            <a:r>
              <a:rPr sz="1500" b="1" kern="0" dirty="0">
                <a:solidFill>
                  <a:srgbClr val="000000"/>
                </a:solidFill>
                <a:latin typeface="Helvetica"/>
                <a:cs typeface="Helvetica"/>
                <a:sym typeface="Helvetica"/>
              </a:rPr>
              <a:t>sign function</a:t>
            </a:r>
            <a:endParaRPr sz="1500" kern="0" dirty="0">
              <a:solidFill>
                <a:srgbClr val="000000"/>
              </a:solidFill>
              <a:latin typeface="Helvetica Light"/>
              <a:cs typeface="+mn-cs"/>
              <a:sym typeface="Helvetica Light"/>
            </a:endParaRPr>
          </a:p>
        </p:txBody>
      </p:sp>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907733"/>
      </p:ext>
    </p:extLst>
  </p:cSld>
  <p:clrMapOvr>
    <a:masterClrMapping/>
  </p:clrMapOvr>
  <mc:AlternateContent xmlns:mc="http://schemas.openxmlformats.org/markup-compatibility/2006" xmlns:p14="http://schemas.microsoft.com/office/powerpoint/2010/main">
    <mc:Choice Requires="p14">
      <p:transition spd="slow" p14:dur="2000" advTm="8164"/>
    </mc:Choice>
    <mc:Fallback xmlns="">
      <p:transition spd="slow" advTm="8164"/>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ounded Rectangle" descr="Rounded Rectangle">
            <a:extLst>
              <a:ext uri="{FF2B5EF4-FFF2-40B4-BE49-F238E27FC236}">
                <a16:creationId xmlns:a16="http://schemas.microsoft.com/office/drawing/2014/main" id="{5EDE6694-CD47-DE42-BBDB-C0D95DF838F2}"/>
              </a:ext>
            </a:extLst>
          </p:cNvPr>
          <p:cNvPicPr>
            <a:picLocks/>
          </p:cNvPicPr>
          <p:nvPr/>
        </p:nvPicPr>
        <p:blipFill>
          <a:blip r:embed="rId3"/>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a:xfrm>
                <a:off x="457202" y="971551"/>
                <a:ext cx="7931603" cy="22691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𝑃𝑟𝑜𝑏</m:t>
                          </m:r>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𝑓</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e>
                      </m:func>
                    </m:oMath>
                  </m:oMathPara>
                </a14:m>
                <a:br>
                  <a:rPr lang="en-US" sz="2100" dirty="0"/>
                </a:br>
                <a:endParaRPr lang="en-US" sz="2100" dirty="0"/>
              </a:p>
              <a:p>
                <a:pPr marL="0" indent="0">
                  <a:buNone/>
                </a:pPr>
                <a:endParaRPr lang="en-US" sz="2100" dirty="0"/>
              </a:p>
              <a:p>
                <a:pPr marL="0" indent="0">
                  <a:buNone/>
                </a:pPr>
                <a:r>
                  <a:rPr lang="en-US" sz="2100" dirty="0">
                    <a:solidFill>
                      <a:srgbClr val="850000"/>
                    </a:solidFill>
                  </a:rPr>
                  <a:t>What is the minimum and maximum values that the loss can be?</a:t>
                </a:r>
                <a:endParaRPr lang="en-US" sz="2700" dirty="0">
                  <a:solidFill>
                    <a:srgbClr val="850000"/>
                  </a:solidFill>
                </a:endParaRPr>
              </a:p>
            </p:txBody>
          </p:sp>
        </mc:Choice>
        <mc:Fallback xmlns="">
          <p:sp>
            <p:nvSpPr>
              <p:cNvPr id="3" name="Content Placeholder 2">
                <a:extLst>
                  <a:ext uri="{FF2B5EF4-FFF2-40B4-BE49-F238E27FC236}">
                    <a16:creationId xmlns:a16="http://schemas.microsoft.com/office/drawing/2014/main" id="{EC966006-BCC0-DE46-8319-013966CAE99B}"/>
                  </a:ext>
                </a:extLst>
              </p:cNvPr>
              <p:cNvSpPr>
                <a:spLocks noGrp="1" noRot="1" noChangeAspect="1" noMove="1" noResize="1" noEditPoints="1" noAdjustHandles="1" noChangeArrowheads="1" noChangeShapeType="1" noTextEdit="1"/>
              </p:cNvSpPr>
              <p:nvPr>
                <p:ph idx="1"/>
              </p:nvPr>
            </p:nvSpPr>
            <p:spPr>
              <a:xfrm>
                <a:off x="609602" y="1295401"/>
                <a:ext cx="10575471" cy="3025565"/>
              </a:xfrm>
              <a:blipFill>
                <a:blip r:embed="rId6"/>
                <a:stretch>
                  <a:fillRect l="-1321" r="-840"/>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8"/>
                <a:stretch>
                  <a:fillRect b="-57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C0B7A9-2FE8-D44D-92F9-A1394C4BF4D2}"/>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10" name="‘input’ layer">
            <a:extLst>
              <a:ext uri="{FF2B5EF4-FFF2-40B4-BE49-F238E27FC236}">
                <a16:creationId xmlns:a16="http://schemas.microsoft.com/office/drawing/2014/main" id="{14772E3D-8380-A14B-B23F-2F41D55374A7}"/>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pic>
        <p:nvPicPr>
          <p:cNvPr id="12" name="Rounded Rectangle" descr="Rounded Rectangle">
            <a:extLst>
              <a:ext uri="{FF2B5EF4-FFF2-40B4-BE49-F238E27FC236}">
                <a16:creationId xmlns:a16="http://schemas.microsoft.com/office/drawing/2014/main" id="{B9CDFEBC-2C5A-5044-945B-A20D00D43B3B}"/>
              </a:ext>
            </a:extLst>
          </p:cNvPr>
          <p:cNvPicPr>
            <a:picLocks/>
          </p:cNvPicPr>
          <p:nvPr/>
        </p:nvPicPr>
        <p:blipFill>
          <a:blip r:embed="rId3"/>
          <a:stretch>
            <a:fillRect/>
          </a:stretch>
        </p:blipFill>
        <p:spPr>
          <a:xfrm>
            <a:off x="1735231" y="3407109"/>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F412CB-AD47-5E46-A871-4F32526DCB64}"/>
                  </a:ext>
                </a:extLst>
              </p:cNvPr>
              <p:cNvSpPr txBox="1"/>
              <p:nvPr/>
            </p:nvSpPr>
            <p:spPr>
              <a:xfrm>
                <a:off x="1714500" y="3543300"/>
                <a:ext cx="1081706" cy="1006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3</m:t>
                                </m:r>
                                <m:r>
                                  <a:rPr lang="en-US" sz="2250">
                                    <a:latin typeface="Cambria Math" panose="02040503050406030204" pitchFamily="18" charset="0"/>
                                  </a:rPr>
                                  <m:t>.2</m:t>
                                </m:r>
                              </m:e>
                            </m:mr>
                            <m:mr>
                              <m:e>
                                <m:r>
                                  <a:rPr lang="en-US" sz="2250">
                                    <a:latin typeface="Cambria Math" panose="02040503050406030204" pitchFamily="18" charset="0"/>
                                  </a:rPr>
                                  <m:t>5.1</m:t>
                                </m:r>
                              </m:e>
                            </m:mr>
                            <m:mr>
                              <m:e>
                                <m:r>
                                  <a:rPr lang="en-US" sz="2250">
                                    <a:latin typeface="Cambria Math" panose="02040503050406030204" pitchFamily="18" charset="0"/>
                                  </a:rPr>
                                  <m:t>−1.7</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3" name="TextBox 12">
                <a:extLst>
                  <a:ext uri="{FF2B5EF4-FFF2-40B4-BE49-F238E27FC236}">
                    <a16:creationId xmlns:a16="http://schemas.microsoft.com/office/drawing/2014/main" id="{F2F412CB-AD47-5E46-A871-4F32526DCB64}"/>
                  </a:ext>
                </a:extLst>
              </p:cNvPr>
              <p:cNvSpPr txBox="1">
                <a:spLocks noRot="1" noChangeAspect="1" noMove="1" noResize="1" noEditPoints="1" noAdjustHandles="1" noChangeArrowheads="1" noChangeShapeType="1" noTextEdit="1"/>
              </p:cNvSpPr>
              <p:nvPr/>
            </p:nvSpPr>
            <p:spPr>
              <a:xfrm>
                <a:off x="2286000" y="4724400"/>
                <a:ext cx="1392561" cy="1351332"/>
              </a:xfrm>
              <a:prstGeom prst="rect">
                <a:avLst/>
              </a:prstGeom>
              <a:blipFill>
                <a:blip r:embed="rId9"/>
                <a:stretch>
                  <a:fillRect b="-1887"/>
                </a:stretch>
              </a:blipFill>
            </p:spPr>
            <p:txBody>
              <a:bodyPr/>
              <a:lstStyle/>
              <a:p>
                <a:r>
                  <a:rPr lang="en-US">
                    <a:noFill/>
                  </a:rPr>
                  <a:t> </a:t>
                </a:r>
              </a:p>
            </p:txBody>
          </p:sp>
        </mc:Fallback>
      </mc:AlternateContent>
      <p:sp>
        <p:nvSpPr>
          <p:cNvPr id="14" name="‘input’ layer">
            <a:extLst>
              <a:ext uri="{FF2B5EF4-FFF2-40B4-BE49-F238E27FC236}">
                <a16:creationId xmlns:a16="http://schemas.microsoft.com/office/drawing/2014/main" id="{78D503F3-79B8-4F4E-B3E3-D3BC5949961D}"/>
              </a:ext>
            </a:extLst>
          </p:cNvPr>
          <p:cNvSpPr txBox="1"/>
          <p:nvPr/>
        </p:nvSpPr>
        <p:spPr>
          <a:xfrm>
            <a:off x="1314450" y="4806702"/>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model outputs</a:t>
            </a:r>
            <a:endParaRPr sz="1800" kern="0" dirty="0">
              <a:solidFill>
                <a:srgbClr val="00882B"/>
              </a:solidFill>
              <a:latin typeface="Helvetica Light"/>
              <a:sym typeface="Helvetica Light"/>
            </a:endParaRPr>
          </a:p>
        </p:txBody>
      </p:sp>
      <p:pic>
        <p:nvPicPr>
          <p:cNvPr id="15" name="Rounded Rectangle" descr="Rounded Rectangle">
            <a:extLst>
              <a:ext uri="{FF2B5EF4-FFF2-40B4-BE49-F238E27FC236}">
                <a16:creationId xmlns:a16="http://schemas.microsoft.com/office/drawing/2014/main" id="{DCBAD013-4C03-7741-852B-C9913B6181F5}"/>
              </a:ext>
            </a:extLst>
          </p:cNvPr>
          <p:cNvPicPr>
            <a:picLocks/>
          </p:cNvPicPr>
          <p:nvPr/>
        </p:nvPicPr>
        <p:blipFill>
          <a:blip r:embed="rId3"/>
          <a:stretch>
            <a:fillRect/>
          </a:stretch>
        </p:blipFill>
        <p:spPr>
          <a:xfrm>
            <a:off x="3278281" y="340983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AFF846-3A2A-A845-8CB8-D0E4A0E818F7}"/>
                  </a:ext>
                </a:extLst>
              </p:cNvPr>
              <p:cNvSpPr txBox="1"/>
              <p:nvPr/>
            </p:nvSpPr>
            <p:spPr>
              <a:xfrm>
                <a:off x="3276434" y="3546022"/>
                <a:ext cx="1027204" cy="1015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24.5</m:t>
                                </m:r>
                              </m:e>
                            </m:mr>
                            <m:mr>
                              <m:e>
                                <m:r>
                                  <a:rPr lang="en-US" sz="2250">
                                    <a:latin typeface="Cambria Math" panose="02040503050406030204" pitchFamily="18" charset="0"/>
                                  </a:rPr>
                                  <m:t>164</m:t>
                                </m:r>
                              </m:e>
                            </m:mr>
                            <m:mr>
                              <m:e>
                                <m:r>
                                  <a:rPr lang="en-US" sz="2250">
                                    <a:latin typeface="Cambria Math" panose="02040503050406030204" pitchFamily="18" charset="0"/>
                                  </a:rPr>
                                  <m:t>0.18</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6" name="TextBox 15">
                <a:extLst>
                  <a:ext uri="{FF2B5EF4-FFF2-40B4-BE49-F238E27FC236}">
                    <a16:creationId xmlns:a16="http://schemas.microsoft.com/office/drawing/2014/main" id="{C4AFF846-3A2A-A845-8CB8-D0E4A0E818F7}"/>
                  </a:ext>
                </a:extLst>
              </p:cNvPr>
              <p:cNvSpPr txBox="1">
                <a:spLocks noRot="1" noChangeAspect="1" noMove="1" noResize="1" noEditPoints="1" noAdjustHandles="1" noChangeArrowheads="1" noChangeShapeType="1" noTextEdit="1"/>
              </p:cNvSpPr>
              <p:nvPr/>
            </p:nvSpPr>
            <p:spPr>
              <a:xfrm>
                <a:off x="4368578" y="4728029"/>
                <a:ext cx="1318823" cy="1319528"/>
              </a:xfrm>
              <a:prstGeom prst="rect">
                <a:avLst/>
              </a:prstGeom>
              <a:blipFill>
                <a:blip r:embed="rId10"/>
                <a:stretch>
                  <a:fillRect b="-4808"/>
                </a:stretch>
              </a:blipFill>
            </p:spPr>
            <p:txBody>
              <a:bodyPr/>
              <a:lstStyle/>
              <a:p>
                <a:r>
                  <a:rPr lang="en-US">
                    <a:noFill/>
                  </a:rPr>
                  <a:t> </a:t>
                </a:r>
              </a:p>
            </p:txBody>
          </p:sp>
        </mc:Fallback>
      </mc:AlternateContent>
      <p:pic>
        <p:nvPicPr>
          <p:cNvPr id="18" name="Rounded Rectangle" descr="Rounded Rectangle">
            <a:extLst>
              <a:ext uri="{FF2B5EF4-FFF2-40B4-BE49-F238E27FC236}">
                <a16:creationId xmlns:a16="http://schemas.microsoft.com/office/drawing/2014/main" id="{898FD11E-887E-D04C-95F7-AB0F2630758E}"/>
              </a:ext>
            </a:extLst>
          </p:cNvPr>
          <p:cNvPicPr>
            <a:picLocks/>
          </p:cNvPicPr>
          <p:nvPr/>
        </p:nvPicPr>
        <p:blipFill>
          <a:blip r:embed="rId3"/>
          <a:stretch>
            <a:fillRect/>
          </a:stretch>
        </p:blipFill>
        <p:spPr>
          <a:xfrm>
            <a:off x="4842030" y="337185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8BDFAA6-8933-9746-AEDC-9277B26FADFE}"/>
                  </a:ext>
                </a:extLst>
              </p:cNvPr>
              <p:cNvSpPr txBox="1"/>
              <p:nvPr/>
            </p:nvSpPr>
            <p:spPr>
              <a:xfrm>
                <a:off x="4840183" y="3508042"/>
                <a:ext cx="1027204"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0.13</m:t>
                                </m:r>
                              </m:e>
                            </m:mr>
                            <m:mr>
                              <m:e>
                                <m:r>
                                  <a:rPr lang="en-US" sz="2250">
                                    <a:latin typeface="Cambria Math" panose="02040503050406030204" pitchFamily="18" charset="0"/>
                                  </a:rPr>
                                  <m:t>0.87</m:t>
                                </m:r>
                              </m:e>
                            </m:mr>
                            <m:mr>
                              <m:e>
                                <m:r>
                                  <a:rPr lang="en-US" sz="2250">
                                    <a:latin typeface="Cambria Math" panose="02040503050406030204" pitchFamily="18" charset="0"/>
                                  </a:rPr>
                                  <m:t>0.00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9" name="TextBox 18">
                <a:extLst>
                  <a:ext uri="{FF2B5EF4-FFF2-40B4-BE49-F238E27FC236}">
                    <a16:creationId xmlns:a16="http://schemas.microsoft.com/office/drawing/2014/main" id="{28BDFAA6-8933-9746-AEDC-9277B26FADFE}"/>
                  </a:ext>
                </a:extLst>
              </p:cNvPr>
              <p:cNvSpPr txBox="1">
                <a:spLocks noRot="1" noChangeAspect="1" noMove="1" noResize="1" noEditPoints="1" noAdjustHandles="1" noChangeArrowheads="1" noChangeShapeType="1" noTextEdit="1"/>
              </p:cNvSpPr>
              <p:nvPr/>
            </p:nvSpPr>
            <p:spPr>
              <a:xfrm>
                <a:off x="6453577" y="4677389"/>
                <a:ext cx="1318823" cy="1310167"/>
              </a:xfrm>
              <a:prstGeom prst="rect">
                <a:avLst/>
              </a:prstGeom>
              <a:blipFill>
                <a:blip r:embed="rId11"/>
                <a:stretch>
                  <a:fillRect b="-6731"/>
                </a:stretch>
              </a:blipFill>
            </p:spPr>
            <p:txBody>
              <a:bodyPr/>
              <a:lstStyle/>
              <a:p>
                <a:r>
                  <a:rPr lang="en-US">
                    <a:noFill/>
                  </a:rPr>
                  <a:t> </a:t>
                </a:r>
              </a:p>
            </p:txBody>
          </p:sp>
        </mc:Fallback>
      </mc:AlternateContent>
      <p:sp>
        <p:nvSpPr>
          <p:cNvPr id="20" name="‘input’ layer">
            <a:extLst>
              <a:ext uri="{FF2B5EF4-FFF2-40B4-BE49-F238E27FC236}">
                <a16:creationId xmlns:a16="http://schemas.microsoft.com/office/drawing/2014/main" id="{4D4B54D5-0037-9A48-922D-D9300C717AE7}"/>
              </a:ext>
            </a:extLst>
          </p:cNvPr>
          <p:cNvSpPr txBox="1"/>
          <p:nvPr/>
        </p:nvSpPr>
        <p:spPr>
          <a:xfrm>
            <a:off x="4457700"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probabilities</a:t>
            </a:r>
            <a:endParaRPr sz="1800" kern="0" dirty="0">
              <a:solidFill>
                <a:srgbClr val="00882B"/>
              </a:solidFill>
              <a:latin typeface="Helvetica Light"/>
              <a:sym typeface="Helvetica Light"/>
            </a:endParaRPr>
          </a:p>
        </p:txBody>
      </p:sp>
      <p:cxnSp>
        <p:nvCxnSpPr>
          <p:cNvPr id="7" name="Straight Arrow Connector 6">
            <a:extLst>
              <a:ext uri="{FF2B5EF4-FFF2-40B4-BE49-F238E27FC236}">
                <a16:creationId xmlns:a16="http://schemas.microsoft.com/office/drawing/2014/main" id="{2F54083A-C41A-4242-9AFB-0E931802A5A6}"/>
              </a:ext>
            </a:extLst>
          </p:cNvPr>
          <p:cNvCxnSpPr>
            <a:stCxn id="13" idx="3"/>
            <a:endCxn id="16" idx="1"/>
          </p:cNvCxnSpPr>
          <p:nvPr/>
        </p:nvCxnSpPr>
        <p:spPr>
          <a:xfrm>
            <a:off x="2796206" y="4046675"/>
            <a:ext cx="480228" cy="689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C38BD84-5624-BD4A-97AF-A228CA4AEC3D}"/>
              </a:ext>
            </a:extLst>
          </p:cNvPr>
          <p:cNvCxnSpPr>
            <a:cxnSpLocks/>
          </p:cNvCxnSpPr>
          <p:nvPr/>
        </p:nvCxnSpPr>
        <p:spPr>
          <a:xfrm>
            <a:off x="4322701" y="4050051"/>
            <a:ext cx="555750"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BC6432D-3840-8543-8885-BE5CE2195770}"/>
              </a:ext>
            </a:extLst>
          </p:cNvPr>
          <p:cNvCxnSpPr>
            <a:cxnSpLocks/>
            <a:endCxn id="9" idx="1"/>
          </p:cNvCxnSpPr>
          <p:nvPr/>
        </p:nvCxnSpPr>
        <p:spPr>
          <a:xfrm>
            <a:off x="5886450" y="4040845"/>
            <a:ext cx="914401" cy="10855"/>
          </a:xfrm>
          <a:prstGeom prst="straightConnector1">
            <a:avLst/>
          </a:prstGeom>
          <a:ln w="38100">
            <a:solidFill>
              <a:srgbClr val="850000"/>
            </a:solidFill>
            <a:headEnd type="triangle"/>
            <a:tailEnd type="triangle" w="med" len="med"/>
          </a:ln>
        </p:spPr>
        <p:style>
          <a:lnRef idx="2">
            <a:schemeClr val="accent1"/>
          </a:lnRef>
          <a:fillRef idx="0">
            <a:schemeClr val="accent1"/>
          </a:fillRef>
          <a:effectRef idx="1">
            <a:schemeClr val="accent1"/>
          </a:effectRef>
          <a:fontRef idx="minor">
            <a:schemeClr val="tx1"/>
          </a:fontRef>
        </p:style>
      </p:cxnSp>
      <p:sp>
        <p:nvSpPr>
          <p:cNvPr id="26" name="‘input’ layer">
            <a:extLst>
              <a:ext uri="{FF2B5EF4-FFF2-40B4-BE49-F238E27FC236}">
                <a16:creationId xmlns:a16="http://schemas.microsoft.com/office/drawing/2014/main" id="{0AE53CB3-7E6B-6243-AFD0-1D9BE13838A1}"/>
              </a:ext>
            </a:extLst>
          </p:cNvPr>
          <p:cNvSpPr txBox="1"/>
          <p:nvPr/>
        </p:nvSpPr>
        <p:spPr>
          <a:xfrm>
            <a:off x="2066840" y="3605226"/>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exp</a:t>
            </a:r>
            <a:endParaRPr sz="1800" kern="0" dirty="0">
              <a:solidFill>
                <a:srgbClr val="00882B"/>
              </a:solidFill>
              <a:latin typeface="Helvetica Light"/>
              <a:sym typeface="Helvetica Light"/>
            </a:endParaRPr>
          </a:p>
        </p:txBody>
      </p:sp>
      <p:sp>
        <p:nvSpPr>
          <p:cNvPr id="27" name="‘input’ layer">
            <a:extLst>
              <a:ext uri="{FF2B5EF4-FFF2-40B4-BE49-F238E27FC236}">
                <a16:creationId xmlns:a16="http://schemas.microsoft.com/office/drawing/2014/main" id="{ACD49AD4-8A21-B844-9F6E-2235690658AE}"/>
              </a:ext>
            </a:extLst>
          </p:cNvPr>
          <p:cNvSpPr txBox="1"/>
          <p:nvPr/>
        </p:nvSpPr>
        <p:spPr>
          <a:xfrm>
            <a:off x="3622071" y="3613681"/>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norm</a:t>
            </a:r>
            <a:endParaRPr sz="1800" kern="0" dirty="0">
              <a:solidFill>
                <a:srgbClr val="00882B"/>
              </a:solidFill>
              <a:latin typeface="Helvetica Light"/>
              <a:sym typeface="Helvetica Light"/>
            </a:endParaRPr>
          </a:p>
        </p:txBody>
      </p:sp>
      <p:sp>
        <p:nvSpPr>
          <p:cNvPr id="28" name="‘input’ layer">
            <a:extLst>
              <a:ext uri="{FF2B5EF4-FFF2-40B4-BE49-F238E27FC236}">
                <a16:creationId xmlns:a16="http://schemas.microsoft.com/office/drawing/2014/main" id="{2BF99268-3E5D-AC45-B9CE-FE03AC4BE099}"/>
              </a:ext>
            </a:extLst>
          </p:cNvPr>
          <p:cNvSpPr txBox="1"/>
          <p:nvPr/>
        </p:nvSpPr>
        <p:spPr>
          <a:xfrm>
            <a:off x="5407629" y="3681340"/>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850000"/>
                </a:solidFill>
                <a:latin typeface="Helvetica Light"/>
                <a:sym typeface="Helvetica Light"/>
              </a:rPr>
              <a:t>loss</a:t>
            </a:r>
            <a:endParaRPr sz="1800" kern="0" dirty="0">
              <a:solidFill>
                <a:srgbClr val="850000"/>
              </a:solidFill>
              <a:latin typeface="Helvetica Light"/>
              <a:sym typeface="Helvetica Light"/>
            </a:endParaRPr>
          </a:p>
        </p:txBody>
      </p:sp>
    </p:spTree>
    <p:extLst>
      <p:ext uri="{BB962C8B-B14F-4D97-AF65-F5344CB8AC3E}">
        <p14:creationId xmlns:p14="http://schemas.microsoft.com/office/powerpoint/2010/main" val="1641767778"/>
      </p:ext>
    </p:extLst>
  </p:cSld>
  <p:clrMapOvr>
    <a:masterClrMapping/>
  </p:clrMapOvr>
  <mc:AlternateContent xmlns:mc="http://schemas.openxmlformats.org/markup-compatibility/2006" xmlns:p14="http://schemas.microsoft.com/office/powerpoint/2010/main">
    <mc:Choice Requires="p14">
      <p:transition spd="slow" p14:dur="2000" advTm="43886"/>
    </mc:Choice>
    <mc:Fallback xmlns="">
      <p:transition spd="slow" advTm="4388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ounded Rectangle" descr="Rounded Rectangle">
            <a:extLst>
              <a:ext uri="{FF2B5EF4-FFF2-40B4-BE49-F238E27FC236}">
                <a16:creationId xmlns:a16="http://schemas.microsoft.com/office/drawing/2014/main" id="{5EDE6694-CD47-DE42-BBDB-C0D95DF838F2}"/>
              </a:ext>
            </a:extLst>
          </p:cNvPr>
          <p:cNvPicPr>
            <a:picLocks/>
          </p:cNvPicPr>
          <p:nvPr/>
        </p:nvPicPr>
        <p:blipFill>
          <a:blip r:embed="rId3"/>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a:xfrm>
                <a:off x="457202" y="971551"/>
                <a:ext cx="7931603" cy="22691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𝑃𝑟𝑜𝑏</m:t>
                          </m:r>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𝑓</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e>
                      </m:func>
                    </m:oMath>
                  </m:oMathPara>
                </a14:m>
                <a:br>
                  <a:rPr lang="en-US" sz="2100" dirty="0"/>
                </a:br>
                <a:endParaRPr lang="en-US" sz="2100" dirty="0"/>
              </a:p>
              <a:p>
                <a:pPr marL="0" indent="0">
                  <a:buNone/>
                </a:pPr>
                <a:endParaRPr lang="en-US" sz="2100" dirty="0"/>
              </a:p>
              <a:p>
                <a:pPr marL="0" indent="0">
                  <a:buNone/>
                </a:pPr>
                <a:r>
                  <a:rPr lang="en-US" sz="2100" dirty="0"/>
                  <a:t>At initialization, all the weights will be random. In this case, we can assume that the outputs will have the same probability. In this case, </a:t>
                </a:r>
                <a:r>
                  <a:rPr lang="en-US" sz="2100" dirty="0">
                    <a:solidFill>
                      <a:srgbClr val="850000"/>
                    </a:solidFill>
                  </a:rPr>
                  <a:t>what will the initial loss be?</a:t>
                </a:r>
                <a:endParaRPr lang="en-US" sz="2700" dirty="0">
                  <a:solidFill>
                    <a:srgbClr val="850000"/>
                  </a:solidFill>
                </a:endParaRPr>
              </a:p>
            </p:txBody>
          </p:sp>
        </mc:Choice>
        <mc:Fallback xmlns="">
          <p:sp>
            <p:nvSpPr>
              <p:cNvPr id="3" name="Content Placeholder 2">
                <a:extLst>
                  <a:ext uri="{FF2B5EF4-FFF2-40B4-BE49-F238E27FC236}">
                    <a16:creationId xmlns:a16="http://schemas.microsoft.com/office/drawing/2014/main" id="{EC966006-BCC0-DE46-8319-013966CAE99B}"/>
                  </a:ext>
                </a:extLst>
              </p:cNvPr>
              <p:cNvSpPr>
                <a:spLocks noGrp="1" noRot="1" noChangeAspect="1" noMove="1" noResize="1" noEditPoints="1" noAdjustHandles="1" noChangeArrowheads="1" noChangeShapeType="1" noTextEdit="1"/>
              </p:cNvSpPr>
              <p:nvPr>
                <p:ph idx="1"/>
              </p:nvPr>
            </p:nvSpPr>
            <p:spPr>
              <a:xfrm>
                <a:off x="609602" y="1295401"/>
                <a:ext cx="10575471" cy="3025565"/>
              </a:xfrm>
              <a:blipFill>
                <a:blip r:embed="rId6"/>
                <a:stretch>
                  <a:fillRect l="-1321"/>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8"/>
                <a:stretch>
                  <a:fillRect b="-57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C0B7A9-2FE8-D44D-92F9-A1394C4BF4D2}"/>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10" name="‘input’ layer">
            <a:extLst>
              <a:ext uri="{FF2B5EF4-FFF2-40B4-BE49-F238E27FC236}">
                <a16:creationId xmlns:a16="http://schemas.microsoft.com/office/drawing/2014/main" id="{14772E3D-8380-A14B-B23F-2F41D55374A7}"/>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pic>
        <p:nvPicPr>
          <p:cNvPr id="12" name="Rounded Rectangle" descr="Rounded Rectangle">
            <a:extLst>
              <a:ext uri="{FF2B5EF4-FFF2-40B4-BE49-F238E27FC236}">
                <a16:creationId xmlns:a16="http://schemas.microsoft.com/office/drawing/2014/main" id="{B9CDFEBC-2C5A-5044-945B-A20D00D43B3B}"/>
              </a:ext>
            </a:extLst>
          </p:cNvPr>
          <p:cNvPicPr>
            <a:picLocks/>
          </p:cNvPicPr>
          <p:nvPr/>
        </p:nvPicPr>
        <p:blipFill>
          <a:blip r:embed="rId3"/>
          <a:stretch>
            <a:fillRect/>
          </a:stretch>
        </p:blipFill>
        <p:spPr>
          <a:xfrm>
            <a:off x="1735231" y="3407109"/>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F412CB-AD47-5E46-A871-4F32526DCB64}"/>
                  </a:ext>
                </a:extLst>
              </p:cNvPr>
              <p:cNvSpPr txBox="1"/>
              <p:nvPr/>
            </p:nvSpPr>
            <p:spPr>
              <a:xfrm>
                <a:off x="1714500" y="3543300"/>
                <a:ext cx="1081706" cy="1006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3</m:t>
                                </m:r>
                                <m:r>
                                  <a:rPr lang="en-US" sz="2250">
                                    <a:latin typeface="Cambria Math" panose="02040503050406030204" pitchFamily="18" charset="0"/>
                                  </a:rPr>
                                  <m:t>.2</m:t>
                                </m:r>
                              </m:e>
                            </m:mr>
                            <m:mr>
                              <m:e>
                                <m:r>
                                  <a:rPr lang="en-US" sz="2250">
                                    <a:latin typeface="Cambria Math" panose="02040503050406030204" pitchFamily="18" charset="0"/>
                                  </a:rPr>
                                  <m:t>5.1</m:t>
                                </m:r>
                              </m:e>
                            </m:mr>
                            <m:mr>
                              <m:e>
                                <m:r>
                                  <a:rPr lang="en-US" sz="2250">
                                    <a:latin typeface="Cambria Math" panose="02040503050406030204" pitchFamily="18" charset="0"/>
                                  </a:rPr>
                                  <m:t>−1.7</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3" name="TextBox 12">
                <a:extLst>
                  <a:ext uri="{FF2B5EF4-FFF2-40B4-BE49-F238E27FC236}">
                    <a16:creationId xmlns:a16="http://schemas.microsoft.com/office/drawing/2014/main" id="{F2F412CB-AD47-5E46-A871-4F32526DCB64}"/>
                  </a:ext>
                </a:extLst>
              </p:cNvPr>
              <p:cNvSpPr txBox="1">
                <a:spLocks noRot="1" noChangeAspect="1" noMove="1" noResize="1" noEditPoints="1" noAdjustHandles="1" noChangeArrowheads="1" noChangeShapeType="1" noTextEdit="1"/>
              </p:cNvSpPr>
              <p:nvPr/>
            </p:nvSpPr>
            <p:spPr>
              <a:xfrm>
                <a:off x="2286000" y="4724400"/>
                <a:ext cx="1392561" cy="1351332"/>
              </a:xfrm>
              <a:prstGeom prst="rect">
                <a:avLst/>
              </a:prstGeom>
              <a:blipFill>
                <a:blip r:embed="rId9"/>
                <a:stretch>
                  <a:fillRect b="-1887"/>
                </a:stretch>
              </a:blipFill>
            </p:spPr>
            <p:txBody>
              <a:bodyPr/>
              <a:lstStyle/>
              <a:p>
                <a:r>
                  <a:rPr lang="en-US">
                    <a:noFill/>
                  </a:rPr>
                  <a:t> </a:t>
                </a:r>
              </a:p>
            </p:txBody>
          </p:sp>
        </mc:Fallback>
      </mc:AlternateContent>
      <p:sp>
        <p:nvSpPr>
          <p:cNvPr id="14" name="‘input’ layer">
            <a:extLst>
              <a:ext uri="{FF2B5EF4-FFF2-40B4-BE49-F238E27FC236}">
                <a16:creationId xmlns:a16="http://schemas.microsoft.com/office/drawing/2014/main" id="{78D503F3-79B8-4F4E-B3E3-D3BC5949961D}"/>
              </a:ext>
            </a:extLst>
          </p:cNvPr>
          <p:cNvSpPr txBox="1"/>
          <p:nvPr/>
        </p:nvSpPr>
        <p:spPr>
          <a:xfrm>
            <a:off x="1314450" y="4806702"/>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model outputs</a:t>
            </a:r>
            <a:endParaRPr sz="1800" kern="0" dirty="0">
              <a:solidFill>
                <a:srgbClr val="00882B"/>
              </a:solidFill>
              <a:latin typeface="Helvetica Light"/>
              <a:sym typeface="Helvetica Light"/>
            </a:endParaRPr>
          </a:p>
        </p:txBody>
      </p:sp>
      <p:pic>
        <p:nvPicPr>
          <p:cNvPr id="15" name="Rounded Rectangle" descr="Rounded Rectangle">
            <a:extLst>
              <a:ext uri="{FF2B5EF4-FFF2-40B4-BE49-F238E27FC236}">
                <a16:creationId xmlns:a16="http://schemas.microsoft.com/office/drawing/2014/main" id="{DCBAD013-4C03-7741-852B-C9913B6181F5}"/>
              </a:ext>
            </a:extLst>
          </p:cNvPr>
          <p:cNvPicPr>
            <a:picLocks/>
          </p:cNvPicPr>
          <p:nvPr/>
        </p:nvPicPr>
        <p:blipFill>
          <a:blip r:embed="rId3"/>
          <a:stretch>
            <a:fillRect/>
          </a:stretch>
        </p:blipFill>
        <p:spPr>
          <a:xfrm>
            <a:off x="3278281" y="340983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AFF846-3A2A-A845-8CB8-D0E4A0E818F7}"/>
                  </a:ext>
                </a:extLst>
              </p:cNvPr>
              <p:cNvSpPr txBox="1"/>
              <p:nvPr/>
            </p:nvSpPr>
            <p:spPr>
              <a:xfrm>
                <a:off x="3276434" y="3546022"/>
                <a:ext cx="1027204" cy="1015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24.5</m:t>
                                </m:r>
                              </m:e>
                            </m:mr>
                            <m:mr>
                              <m:e>
                                <m:r>
                                  <a:rPr lang="en-US" sz="2250">
                                    <a:latin typeface="Cambria Math" panose="02040503050406030204" pitchFamily="18" charset="0"/>
                                  </a:rPr>
                                  <m:t>164</m:t>
                                </m:r>
                              </m:e>
                            </m:mr>
                            <m:mr>
                              <m:e>
                                <m:r>
                                  <a:rPr lang="en-US" sz="2250">
                                    <a:latin typeface="Cambria Math" panose="02040503050406030204" pitchFamily="18" charset="0"/>
                                  </a:rPr>
                                  <m:t>0.18</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6" name="TextBox 15">
                <a:extLst>
                  <a:ext uri="{FF2B5EF4-FFF2-40B4-BE49-F238E27FC236}">
                    <a16:creationId xmlns:a16="http://schemas.microsoft.com/office/drawing/2014/main" id="{C4AFF846-3A2A-A845-8CB8-D0E4A0E818F7}"/>
                  </a:ext>
                </a:extLst>
              </p:cNvPr>
              <p:cNvSpPr txBox="1">
                <a:spLocks noRot="1" noChangeAspect="1" noMove="1" noResize="1" noEditPoints="1" noAdjustHandles="1" noChangeArrowheads="1" noChangeShapeType="1" noTextEdit="1"/>
              </p:cNvSpPr>
              <p:nvPr/>
            </p:nvSpPr>
            <p:spPr>
              <a:xfrm>
                <a:off x="4368578" y="4728029"/>
                <a:ext cx="1318823" cy="1319528"/>
              </a:xfrm>
              <a:prstGeom prst="rect">
                <a:avLst/>
              </a:prstGeom>
              <a:blipFill>
                <a:blip r:embed="rId10"/>
                <a:stretch>
                  <a:fillRect b="-4808"/>
                </a:stretch>
              </a:blipFill>
            </p:spPr>
            <p:txBody>
              <a:bodyPr/>
              <a:lstStyle/>
              <a:p>
                <a:r>
                  <a:rPr lang="en-US">
                    <a:noFill/>
                  </a:rPr>
                  <a:t> </a:t>
                </a:r>
              </a:p>
            </p:txBody>
          </p:sp>
        </mc:Fallback>
      </mc:AlternateContent>
      <p:pic>
        <p:nvPicPr>
          <p:cNvPr id="18" name="Rounded Rectangle" descr="Rounded Rectangle">
            <a:extLst>
              <a:ext uri="{FF2B5EF4-FFF2-40B4-BE49-F238E27FC236}">
                <a16:creationId xmlns:a16="http://schemas.microsoft.com/office/drawing/2014/main" id="{898FD11E-887E-D04C-95F7-AB0F2630758E}"/>
              </a:ext>
            </a:extLst>
          </p:cNvPr>
          <p:cNvPicPr>
            <a:picLocks/>
          </p:cNvPicPr>
          <p:nvPr/>
        </p:nvPicPr>
        <p:blipFill>
          <a:blip r:embed="rId3"/>
          <a:stretch>
            <a:fillRect/>
          </a:stretch>
        </p:blipFill>
        <p:spPr>
          <a:xfrm>
            <a:off x="4842030" y="337185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8BDFAA6-8933-9746-AEDC-9277B26FADFE}"/>
                  </a:ext>
                </a:extLst>
              </p:cNvPr>
              <p:cNvSpPr txBox="1"/>
              <p:nvPr/>
            </p:nvSpPr>
            <p:spPr>
              <a:xfrm>
                <a:off x="4840183" y="3508042"/>
                <a:ext cx="1027204"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0.13</m:t>
                                </m:r>
                              </m:e>
                            </m:mr>
                            <m:mr>
                              <m:e>
                                <m:r>
                                  <a:rPr lang="en-US" sz="2250">
                                    <a:latin typeface="Cambria Math" panose="02040503050406030204" pitchFamily="18" charset="0"/>
                                  </a:rPr>
                                  <m:t>0.87</m:t>
                                </m:r>
                              </m:e>
                            </m:mr>
                            <m:mr>
                              <m:e>
                                <m:r>
                                  <a:rPr lang="en-US" sz="2250">
                                    <a:latin typeface="Cambria Math" panose="02040503050406030204" pitchFamily="18" charset="0"/>
                                  </a:rPr>
                                  <m:t>0.00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9" name="TextBox 18">
                <a:extLst>
                  <a:ext uri="{FF2B5EF4-FFF2-40B4-BE49-F238E27FC236}">
                    <a16:creationId xmlns:a16="http://schemas.microsoft.com/office/drawing/2014/main" id="{28BDFAA6-8933-9746-AEDC-9277B26FADFE}"/>
                  </a:ext>
                </a:extLst>
              </p:cNvPr>
              <p:cNvSpPr txBox="1">
                <a:spLocks noRot="1" noChangeAspect="1" noMove="1" noResize="1" noEditPoints="1" noAdjustHandles="1" noChangeArrowheads="1" noChangeShapeType="1" noTextEdit="1"/>
              </p:cNvSpPr>
              <p:nvPr/>
            </p:nvSpPr>
            <p:spPr>
              <a:xfrm>
                <a:off x="6453577" y="4677389"/>
                <a:ext cx="1318823" cy="1310167"/>
              </a:xfrm>
              <a:prstGeom prst="rect">
                <a:avLst/>
              </a:prstGeom>
              <a:blipFill>
                <a:blip r:embed="rId11"/>
                <a:stretch>
                  <a:fillRect b="-6731"/>
                </a:stretch>
              </a:blipFill>
            </p:spPr>
            <p:txBody>
              <a:bodyPr/>
              <a:lstStyle/>
              <a:p>
                <a:r>
                  <a:rPr lang="en-US">
                    <a:noFill/>
                  </a:rPr>
                  <a:t> </a:t>
                </a:r>
              </a:p>
            </p:txBody>
          </p:sp>
        </mc:Fallback>
      </mc:AlternateContent>
      <p:sp>
        <p:nvSpPr>
          <p:cNvPr id="20" name="‘input’ layer">
            <a:extLst>
              <a:ext uri="{FF2B5EF4-FFF2-40B4-BE49-F238E27FC236}">
                <a16:creationId xmlns:a16="http://schemas.microsoft.com/office/drawing/2014/main" id="{4D4B54D5-0037-9A48-922D-D9300C717AE7}"/>
              </a:ext>
            </a:extLst>
          </p:cNvPr>
          <p:cNvSpPr txBox="1"/>
          <p:nvPr/>
        </p:nvSpPr>
        <p:spPr>
          <a:xfrm>
            <a:off x="4457700"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probabilities</a:t>
            </a:r>
            <a:endParaRPr sz="1800" kern="0" dirty="0">
              <a:solidFill>
                <a:srgbClr val="00882B"/>
              </a:solidFill>
              <a:latin typeface="Helvetica Light"/>
              <a:sym typeface="Helvetica Light"/>
            </a:endParaRPr>
          </a:p>
        </p:txBody>
      </p:sp>
      <p:cxnSp>
        <p:nvCxnSpPr>
          <p:cNvPr id="7" name="Straight Arrow Connector 6">
            <a:extLst>
              <a:ext uri="{FF2B5EF4-FFF2-40B4-BE49-F238E27FC236}">
                <a16:creationId xmlns:a16="http://schemas.microsoft.com/office/drawing/2014/main" id="{2F54083A-C41A-4242-9AFB-0E931802A5A6}"/>
              </a:ext>
            </a:extLst>
          </p:cNvPr>
          <p:cNvCxnSpPr>
            <a:stCxn id="13" idx="3"/>
            <a:endCxn id="16" idx="1"/>
          </p:cNvCxnSpPr>
          <p:nvPr/>
        </p:nvCxnSpPr>
        <p:spPr>
          <a:xfrm>
            <a:off x="2796206" y="4046675"/>
            <a:ext cx="480228" cy="689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C38BD84-5624-BD4A-97AF-A228CA4AEC3D}"/>
              </a:ext>
            </a:extLst>
          </p:cNvPr>
          <p:cNvCxnSpPr>
            <a:cxnSpLocks/>
          </p:cNvCxnSpPr>
          <p:nvPr/>
        </p:nvCxnSpPr>
        <p:spPr>
          <a:xfrm>
            <a:off x="4322701" y="4050051"/>
            <a:ext cx="555750"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BC6432D-3840-8543-8885-BE5CE2195770}"/>
              </a:ext>
            </a:extLst>
          </p:cNvPr>
          <p:cNvCxnSpPr>
            <a:cxnSpLocks/>
            <a:endCxn id="9" idx="1"/>
          </p:cNvCxnSpPr>
          <p:nvPr/>
        </p:nvCxnSpPr>
        <p:spPr>
          <a:xfrm>
            <a:off x="5886450" y="4040845"/>
            <a:ext cx="914401" cy="10855"/>
          </a:xfrm>
          <a:prstGeom prst="straightConnector1">
            <a:avLst/>
          </a:prstGeom>
          <a:ln w="38100">
            <a:solidFill>
              <a:srgbClr val="850000"/>
            </a:solidFill>
            <a:headEnd type="triangle"/>
            <a:tailEnd type="triangle" w="med" len="med"/>
          </a:ln>
        </p:spPr>
        <p:style>
          <a:lnRef idx="2">
            <a:schemeClr val="accent1"/>
          </a:lnRef>
          <a:fillRef idx="0">
            <a:schemeClr val="accent1"/>
          </a:fillRef>
          <a:effectRef idx="1">
            <a:schemeClr val="accent1"/>
          </a:effectRef>
          <a:fontRef idx="minor">
            <a:schemeClr val="tx1"/>
          </a:fontRef>
        </p:style>
      </p:cxnSp>
      <p:sp>
        <p:nvSpPr>
          <p:cNvPr id="26" name="‘input’ layer">
            <a:extLst>
              <a:ext uri="{FF2B5EF4-FFF2-40B4-BE49-F238E27FC236}">
                <a16:creationId xmlns:a16="http://schemas.microsoft.com/office/drawing/2014/main" id="{0AE53CB3-7E6B-6243-AFD0-1D9BE13838A1}"/>
              </a:ext>
            </a:extLst>
          </p:cNvPr>
          <p:cNvSpPr txBox="1"/>
          <p:nvPr/>
        </p:nvSpPr>
        <p:spPr>
          <a:xfrm>
            <a:off x="2066840" y="3605226"/>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exp</a:t>
            </a:r>
            <a:endParaRPr sz="1800" kern="0" dirty="0">
              <a:solidFill>
                <a:srgbClr val="00882B"/>
              </a:solidFill>
              <a:latin typeface="Helvetica Light"/>
              <a:sym typeface="Helvetica Light"/>
            </a:endParaRPr>
          </a:p>
        </p:txBody>
      </p:sp>
      <p:sp>
        <p:nvSpPr>
          <p:cNvPr id="27" name="‘input’ layer">
            <a:extLst>
              <a:ext uri="{FF2B5EF4-FFF2-40B4-BE49-F238E27FC236}">
                <a16:creationId xmlns:a16="http://schemas.microsoft.com/office/drawing/2014/main" id="{ACD49AD4-8A21-B844-9F6E-2235690658AE}"/>
              </a:ext>
            </a:extLst>
          </p:cNvPr>
          <p:cNvSpPr txBox="1"/>
          <p:nvPr/>
        </p:nvSpPr>
        <p:spPr>
          <a:xfrm>
            <a:off x="3622071" y="3613681"/>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norm</a:t>
            </a:r>
            <a:endParaRPr sz="1800" kern="0" dirty="0">
              <a:solidFill>
                <a:srgbClr val="00882B"/>
              </a:solidFill>
              <a:latin typeface="Helvetica Light"/>
              <a:sym typeface="Helvetica Light"/>
            </a:endParaRPr>
          </a:p>
        </p:txBody>
      </p:sp>
      <p:sp>
        <p:nvSpPr>
          <p:cNvPr id="28" name="‘input’ layer">
            <a:extLst>
              <a:ext uri="{FF2B5EF4-FFF2-40B4-BE49-F238E27FC236}">
                <a16:creationId xmlns:a16="http://schemas.microsoft.com/office/drawing/2014/main" id="{2BF99268-3E5D-AC45-B9CE-FE03AC4BE099}"/>
              </a:ext>
            </a:extLst>
          </p:cNvPr>
          <p:cNvSpPr txBox="1"/>
          <p:nvPr/>
        </p:nvSpPr>
        <p:spPr>
          <a:xfrm>
            <a:off x="5407629" y="3681340"/>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850000"/>
                </a:solidFill>
                <a:latin typeface="Helvetica Light"/>
                <a:sym typeface="Helvetica Light"/>
              </a:rPr>
              <a:t>loss</a:t>
            </a:r>
            <a:endParaRPr sz="1800" kern="0" dirty="0">
              <a:solidFill>
                <a:srgbClr val="850000"/>
              </a:solidFill>
              <a:latin typeface="Helvetica Light"/>
              <a:sym typeface="Helvetica Light"/>
            </a:endParaRPr>
          </a:p>
        </p:txBody>
      </p:sp>
    </p:spTree>
    <p:extLst>
      <p:ext uri="{BB962C8B-B14F-4D97-AF65-F5344CB8AC3E}">
        <p14:creationId xmlns:p14="http://schemas.microsoft.com/office/powerpoint/2010/main" val="349697928"/>
      </p:ext>
    </p:extLst>
  </p:cSld>
  <p:clrMapOvr>
    <a:masterClrMapping/>
  </p:clrMapOvr>
  <mc:AlternateContent xmlns:mc="http://schemas.openxmlformats.org/markup-compatibility/2006" xmlns:p14="http://schemas.microsoft.com/office/powerpoint/2010/main">
    <mc:Choice Requires="p14">
      <p:transition spd="slow" p14:dur="2000" advTm="20180"/>
    </mc:Choice>
    <mc:Fallback xmlns="">
      <p:transition spd="slow" advTm="2018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ounded Rectangle" descr="Rounded Rectangle">
            <a:extLst>
              <a:ext uri="{FF2B5EF4-FFF2-40B4-BE49-F238E27FC236}">
                <a16:creationId xmlns:a16="http://schemas.microsoft.com/office/drawing/2014/main" id="{5EDE6694-CD47-DE42-BBDB-C0D95DF838F2}"/>
              </a:ext>
            </a:extLst>
          </p:cNvPr>
          <p:cNvPicPr>
            <a:picLocks/>
          </p:cNvPicPr>
          <p:nvPr/>
        </p:nvPicPr>
        <p:blipFill>
          <a:blip r:embed="rId3"/>
          <a:stretch>
            <a:fillRect/>
          </a:stretch>
        </p:blipFill>
        <p:spPr>
          <a:xfrm>
            <a:off x="6800851" y="3371851"/>
            <a:ext cx="914400" cy="1359698"/>
          </a:xfrm>
          <a:prstGeom prst="rect">
            <a:avLst/>
          </a:prstGeom>
          <a:effectLst>
            <a:outerShdw blurRad="38100" dist="25400" dir="5400000" rotWithShape="0">
              <a:srgbClr val="000000">
                <a:alpha val="50000"/>
              </a:srgbClr>
            </a:outerShdw>
          </a:effectLst>
        </p:spPr>
      </p:pic>
      <p:sp>
        <p:nvSpPr>
          <p:cNvPr id="2" name="Title 1">
            <a:extLst>
              <a:ext uri="{FF2B5EF4-FFF2-40B4-BE49-F238E27FC236}">
                <a16:creationId xmlns:a16="http://schemas.microsoft.com/office/drawing/2014/main" id="{B82F12E1-113B-F843-9EB7-EC200033A50F}"/>
              </a:ext>
            </a:extLst>
          </p:cNvPr>
          <p:cNvSpPr>
            <a:spLocks noGrp="1"/>
          </p:cNvSpPr>
          <p:nvPr>
            <p:ph type="title"/>
          </p:nvPr>
        </p:nvSpPr>
        <p:spPr/>
        <p:txBody>
          <a:bodyPr>
            <a:normAutofit/>
          </a:bodyPr>
          <a:lstStyle/>
          <a:p>
            <a:r>
              <a:rPr lang="en-US" sz="2250" dirty="0" err="1"/>
              <a:t>Softmax</a:t>
            </a:r>
            <a:r>
              <a:rPr lang="en-US" sz="2250" dirty="0"/>
              <a:t> Classifier (Multinomial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66006-BCC0-DE46-8319-013966CAE99B}"/>
                  </a:ext>
                </a:extLst>
              </p:cNvPr>
              <p:cNvSpPr>
                <a:spLocks noGrp="1"/>
              </p:cNvSpPr>
              <p:nvPr>
                <p:ph idx="1"/>
              </p:nvPr>
            </p:nvSpPr>
            <p:spPr>
              <a:xfrm>
                <a:off x="457202" y="971551"/>
                <a:ext cx="7931603" cy="2269174"/>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en-US" sz="2100" i="1" smtClean="0">
                              <a:latin typeface="Cambria Math" panose="02040503050406030204" pitchFamily="18" charset="0"/>
                            </a:rPr>
                          </m:ctrlPr>
                        </m:sSubPr>
                        <m:e>
                          <m:r>
                            <a:rPr lang="en-US" sz="2100" i="1">
                              <a:latin typeface="Cambria Math" panose="02040503050406030204" pitchFamily="18" charset="0"/>
                            </a:rPr>
                            <m:t>𝐿</m:t>
                          </m:r>
                        </m:e>
                        <m:sub>
                          <m:r>
                            <a:rPr lang="en-US" sz="2100" i="1">
                              <a:latin typeface="Cambria Math" panose="02040503050406030204" pitchFamily="18" charset="0"/>
                            </a:rPr>
                            <m:t>𝑖</m:t>
                          </m:r>
                        </m:sub>
                      </m:sSub>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𝑃𝑟𝑜𝑏</m:t>
                          </m:r>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𝑓</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r>
                                    <a:rPr lang="en-US" sz="2100" i="1">
                                      <a:latin typeface="Cambria Math" panose="02040503050406030204" pitchFamily="18" charset="0"/>
                                    </a:rPr>
                                    <m:t>𝑊</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𝑖</m:t>
                                  </m:r>
                                </m:sub>
                              </m:sSub>
                            </m:e>
                          </m:d>
                        </m:e>
                      </m:func>
                    </m:oMath>
                  </m:oMathPara>
                </a14:m>
                <a:br>
                  <a:rPr lang="en-US" sz="2100" dirty="0"/>
                </a:br>
                <a:endParaRPr lang="en-US" sz="2100" dirty="0"/>
              </a:p>
              <a:p>
                <a:pPr marL="0" indent="0">
                  <a:buNone/>
                </a:pPr>
                <a:endParaRPr lang="en-US" sz="2100" dirty="0"/>
              </a:p>
              <a:p>
                <a:pPr marL="0" indent="0">
                  <a:buNone/>
                </a:pPr>
                <a:r>
                  <a:rPr lang="en-US" sz="2100" dirty="0"/>
                  <a:t>At initialization, all the weights will be random. In this case, we can assume that the outputs will have the same probability. In this case, </a:t>
                </a:r>
                <a:r>
                  <a:rPr lang="en-US" sz="2100" dirty="0">
                    <a:solidFill>
                      <a:srgbClr val="850000"/>
                    </a:solidFill>
                  </a:rPr>
                  <a:t>what will the initial loss be?</a:t>
                </a:r>
              </a:p>
              <a:p>
                <a:pPr marL="0" indent="0">
                  <a:buNone/>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𝐿</m:t>
                          </m:r>
                        </m:e>
                        <m:sub>
                          <m:r>
                            <a:rPr lang="en-US" sz="2700" i="1">
                              <a:latin typeface="Cambria Math" panose="02040503050406030204" pitchFamily="18" charset="0"/>
                            </a:rPr>
                            <m:t>𝑖</m:t>
                          </m:r>
                        </m:sub>
                      </m:sSub>
                      <m:r>
                        <a:rPr lang="en-US" sz="2700" i="1">
                          <a:latin typeface="Cambria Math" panose="02040503050406030204" pitchFamily="18" charset="0"/>
                        </a:rPr>
                        <m:t>=−</m:t>
                      </m:r>
                      <m:func>
                        <m:funcPr>
                          <m:ctrlPr>
                            <a:rPr lang="en-US" sz="2700" i="1">
                              <a:latin typeface="Cambria Math" panose="02040503050406030204" pitchFamily="18" charset="0"/>
                            </a:rPr>
                          </m:ctrlPr>
                        </m:funcPr>
                        <m:fName>
                          <m:r>
                            <m:rPr>
                              <m:sty m:val="p"/>
                            </m:rPr>
                            <a:rPr lang="en-US" sz="2700">
                              <a:latin typeface="Cambria Math" panose="02040503050406030204" pitchFamily="18" charset="0"/>
                            </a:rPr>
                            <m:t>log</m:t>
                          </m:r>
                        </m:fName>
                        <m:e>
                          <m:d>
                            <m:dPr>
                              <m:ctrlPr>
                                <a:rPr lang="en-US" sz="2700" i="1">
                                  <a:latin typeface="Cambria Math" panose="02040503050406030204" pitchFamily="18" charset="0"/>
                                </a:rPr>
                              </m:ctrlPr>
                            </m:dPr>
                            <m:e>
                              <m:f>
                                <m:fPr>
                                  <m:ctrlPr>
                                    <a:rPr lang="en-US" sz="2700" i="1">
                                      <a:latin typeface="Cambria Math" panose="02040503050406030204" pitchFamily="18" charset="0"/>
                                    </a:rPr>
                                  </m:ctrlPr>
                                </m:fPr>
                                <m:num>
                                  <m:r>
                                    <a:rPr lang="en-US" sz="2700" i="1">
                                      <a:latin typeface="Cambria Math" panose="02040503050406030204" pitchFamily="18" charset="0"/>
                                    </a:rPr>
                                    <m:t>1</m:t>
                                  </m:r>
                                </m:num>
                                <m:den>
                                  <m:r>
                                    <a:rPr lang="en-US" sz="2700" i="1">
                                      <a:latin typeface="Cambria Math" panose="02040503050406030204" pitchFamily="18" charset="0"/>
                                    </a:rPr>
                                    <m:t>𝐶</m:t>
                                  </m:r>
                                </m:den>
                              </m:f>
                            </m:e>
                          </m:d>
                        </m:e>
                      </m:func>
                      <m:r>
                        <a:rPr lang="en-US" sz="2700" i="1">
                          <a:latin typeface="Cambria Math" panose="02040503050406030204" pitchFamily="18" charset="0"/>
                        </a:rPr>
                        <m:t>=</m:t>
                      </m:r>
                      <m:func>
                        <m:funcPr>
                          <m:ctrlPr>
                            <a:rPr lang="en-US" sz="2700" i="1">
                              <a:latin typeface="Cambria Math" panose="02040503050406030204" pitchFamily="18" charset="0"/>
                            </a:rPr>
                          </m:ctrlPr>
                        </m:funcPr>
                        <m:fName>
                          <m:r>
                            <m:rPr>
                              <m:sty m:val="p"/>
                            </m:rPr>
                            <a:rPr lang="en-US" sz="2700">
                              <a:latin typeface="Cambria Math" panose="02040503050406030204" pitchFamily="18" charset="0"/>
                            </a:rPr>
                            <m:t>log</m:t>
                          </m:r>
                        </m:fName>
                        <m:e>
                          <m:d>
                            <m:dPr>
                              <m:ctrlPr>
                                <a:rPr lang="en-US" sz="2700" i="1">
                                  <a:latin typeface="Cambria Math" panose="02040503050406030204" pitchFamily="18" charset="0"/>
                                </a:rPr>
                              </m:ctrlPr>
                            </m:dPr>
                            <m:e>
                              <m:r>
                                <a:rPr lang="en-US" sz="2700" i="1">
                                  <a:latin typeface="Cambria Math" panose="02040503050406030204" pitchFamily="18" charset="0"/>
                                </a:rPr>
                                <m:t>𝐶</m:t>
                              </m:r>
                            </m:e>
                          </m:d>
                        </m:e>
                      </m:func>
                      <m:r>
                        <a:rPr lang="en-US" sz="2700" i="1">
                          <a:latin typeface="Cambria Math" panose="02040503050406030204" pitchFamily="18" charset="0"/>
                        </a:rPr>
                        <m:t>=</m:t>
                      </m:r>
                      <m:func>
                        <m:funcPr>
                          <m:ctrlPr>
                            <a:rPr lang="en-US" sz="2700" i="1">
                              <a:latin typeface="Cambria Math" panose="02040503050406030204" pitchFamily="18" charset="0"/>
                            </a:rPr>
                          </m:ctrlPr>
                        </m:funcPr>
                        <m:fName>
                          <m:r>
                            <m:rPr>
                              <m:sty m:val="p"/>
                            </m:rPr>
                            <a:rPr lang="en-US" sz="2700">
                              <a:latin typeface="Cambria Math" panose="02040503050406030204" pitchFamily="18" charset="0"/>
                            </a:rPr>
                            <m:t>log</m:t>
                          </m:r>
                        </m:fName>
                        <m:e>
                          <m:d>
                            <m:dPr>
                              <m:ctrlPr>
                                <a:rPr lang="en-US" sz="2700" i="1">
                                  <a:latin typeface="Cambria Math" panose="02040503050406030204" pitchFamily="18" charset="0"/>
                                </a:rPr>
                              </m:ctrlPr>
                            </m:dPr>
                            <m:e>
                              <m:r>
                                <a:rPr lang="en-US" sz="2700" i="1">
                                  <a:latin typeface="Cambria Math" panose="02040503050406030204" pitchFamily="18" charset="0"/>
                                </a:rPr>
                                <m:t>10</m:t>
                              </m:r>
                            </m:e>
                          </m:d>
                        </m:e>
                      </m:func>
                      <m:r>
                        <a:rPr lang="en-US" sz="2700" i="1">
                          <a:latin typeface="Cambria Math" panose="02040503050406030204" pitchFamily="18" charset="0"/>
                        </a:rPr>
                        <m:t>=</m:t>
                      </m:r>
                      <m:r>
                        <a:rPr lang="en-US" sz="2700" b="0" i="1" smtClean="0">
                          <a:latin typeface="Cambria Math" charset="0"/>
                        </a:rPr>
                        <m:t>1</m:t>
                      </m:r>
                    </m:oMath>
                  </m:oMathPara>
                </a14:m>
                <a:endParaRPr lang="en-US" sz="2700" dirty="0">
                  <a:solidFill>
                    <a:srgbClr val="850000"/>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EC966006-BCC0-DE46-8319-013966CAE99B}"/>
                  </a:ext>
                </a:extLst>
              </p:cNvPr>
              <p:cNvSpPr>
                <a:spLocks noGrp="1" noRot="1" noChangeAspect="1" noMove="1" noResize="1" noEditPoints="1" noAdjustHandles="1" noChangeArrowheads="1" noChangeShapeType="1" noTextEdit="1"/>
              </p:cNvSpPr>
              <p:nvPr>
                <p:ph idx="1"/>
              </p:nvPr>
            </p:nvSpPr>
            <p:spPr>
              <a:xfrm>
                <a:off x="457202" y="971551"/>
                <a:ext cx="7931603" cy="2269174"/>
              </a:xfrm>
              <a:blipFill rotWithShape="0">
                <a:blip r:embed="rId6"/>
                <a:stretch>
                  <a:fillRect l="-692"/>
                </a:stretch>
              </a:blipFill>
            </p:spPr>
            <p:txBody>
              <a:bodyPr/>
              <a:lstStyle/>
              <a:p>
                <a:r>
                  <a:rPr lang="en-US">
                    <a:noFill/>
                  </a:rPr>
                  <a:t> </a:t>
                </a:r>
              </a:p>
            </p:txBody>
          </p:sp>
        </mc:Fallback>
      </mc:AlternateContent>
      <p:pic>
        <p:nvPicPr>
          <p:cNvPr id="4" name="Picture 2" descr="mage result for dog">
            <a:extLst>
              <a:ext uri="{FF2B5EF4-FFF2-40B4-BE49-F238E27FC236}">
                <a16:creationId xmlns:a16="http://schemas.microsoft.com/office/drawing/2014/main" id="{A9796973-2EAC-0946-86EF-E9D51CF4ED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17" r="16599"/>
          <a:stretch/>
        </p:blipFill>
        <p:spPr bwMode="auto">
          <a:xfrm>
            <a:off x="457202" y="3719383"/>
            <a:ext cx="1027253" cy="892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9629-FF7A-3F49-AD1B-CCD8E302494B}"/>
                  </a:ext>
                </a:extLst>
              </p:cNvPr>
              <p:cNvSpPr txBox="1"/>
              <p:nvPr/>
            </p:nvSpPr>
            <p:spPr>
              <a:xfrm>
                <a:off x="6952277" y="3548670"/>
                <a:ext cx="647293"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1</m:t>
                                </m:r>
                              </m:e>
                            </m:mr>
                            <m:mr>
                              <m:e>
                                <m:r>
                                  <a:rPr lang="en-US" sz="2250">
                                    <a:latin typeface="Cambria Math" panose="02040503050406030204" pitchFamily="18" charset="0"/>
                                  </a:rPr>
                                  <m:t>0</m:t>
                                </m:r>
                              </m:e>
                            </m:mr>
                            <m:mr>
                              <m:e>
                                <m:r>
                                  <a:rPr lang="en-US" sz="2250">
                                    <a:latin typeface="Cambria Math" panose="02040503050406030204" pitchFamily="18" charset="0"/>
                                  </a:rPr>
                                  <m:t>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6" name="TextBox 5">
                <a:extLst>
                  <a:ext uri="{FF2B5EF4-FFF2-40B4-BE49-F238E27FC236}">
                    <a16:creationId xmlns:a16="http://schemas.microsoft.com/office/drawing/2014/main" id="{1B199629-FF7A-3F49-AD1B-CCD8E302494B}"/>
                  </a:ext>
                </a:extLst>
              </p:cNvPr>
              <p:cNvSpPr txBox="1">
                <a:spLocks noRot="1" noChangeAspect="1" noMove="1" noResize="1" noEditPoints="1" noAdjustHandles="1" noChangeArrowheads="1" noChangeShapeType="1" noTextEdit="1"/>
              </p:cNvSpPr>
              <p:nvPr/>
            </p:nvSpPr>
            <p:spPr>
              <a:xfrm>
                <a:off x="9269702" y="4731559"/>
                <a:ext cx="813877" cy="1313180"/>
              </a:xfrm>
              <a:prstGeom prst="rect">
                <a:avLst/>
              </a:prstGeom>
              <a:blipFill>
                <a:blip r:embed="rId8"/>
                <a:stretch>
                  <a:fillRect b="-576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C0B7A9-2FE8-D44D-92F9-A1394C4BF4D2}"/>
              </a:ext>
            </a:extLst>
          </p:cNvPr>
          <p:cNvSpPr txBox="1"/>
          <p:nvPr/>
        </p:nvSpPr>
        <p:spPr>
          <a:xfrm>
            <a:off x="7711274" y="3533254"/>
            <a:ext cx="619080" cy="1061829"/>
          </a:xfrm>
          <a:prstGeom prst="rect">
            <a:avLst/>
          </a:prstGeom>
          <a:noFill/>
        </p:spPr>
        <p:txBody>
          <a:bodyPr wrap="none" rtlCol="0">
            <a:spAutoFit/>
          </a:bodyPr>
          <a:lstStyle/>
          <a:p>
            <a:r>
              <a:rPr lang="en-US" sz="2100" dirty="0">
                <a:latin typeface="Lantinghei TC Extralight" panose="03000509000000000000" pitchFamily="66" charset="-120"/>
                <a:ea typeface="Lantinghei TC Extralight" panose="03000509000000000000" pitchFamily="66" charset="-120"/>
              </a:rPr>
              <a:t>dog</a:t>
            </a:r>
          </a:p>
          <a:p>
            <a:r>
              <a:rPr lang="en-US" sz="2100" dirty="0">
                <a:latin typeface="Lantinghei TC Extralight" panose="03000509000000000000" pitchFamily="66" charset="-120"/>
                <a:ea typeface="Lantinghei TC Extralight" panose="03000509000000000000" pitchFamily="66" charset="-120"/>
              </a:rPr>
              <a:t>cat</a:t>
            </a:r>
          </a:p>
          <a:p>
            <a:r>
              <a:rPr lang="en-US" sz="2100" dirty="0">
                <a:latin typeface="Lantinghei TC Extralight" panose="03000509000000000000" pitchFamily="66" charset="-120"/>
                <a:ea typeface="Lantinghei TC Extralight" panose="03000509000000000000" pitchFamily="66" charset="-120"/>
              </a:rPr>
              <a:t>bird</a:t>
            </a:r>
          </a:p>
        </p:txBody>
      </p:sp>
      <p:sp>
        <p:nvSpPr>
          <p:cNvPr id="10" name="‘input’ layer">
            <a:extLst>
              <a:ext uri="{FF2B5EF4-FFF2-40B4-BE49-F238E27FC236}">
                <a16:creationId xmlns:a16="http://schemas.microsoft.com/office/drawing/2014/main" id="{14772E3D-8380-A14B-B23F-2F41D55374A7}"/>
              </a:ext>
            </a:extLst>
          </p:cNvPr>
          <p:cNvSpPr txBox="1"/>
          <p:nvPr/>
        </p:nvSpPr>
        <p:spPr>
          <a:xfrm>
            <a:off x="6307551"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correct outputs</a:t>
            </a:r>
            <a:endParaRPr sz="1800" kern="0" dirty="0">
              <a:solidFill>
                <a:srgbClr val="00882B"/>
              </a:solidFill>
              <a:latin typeface="Helvetica Light"/>
              <a:sym typeface="Helvetica Light"/>
            </a:endParaRPr>
          </a:p>
        </p:txBody>
      </p:sp>
      <p:pic>
        <p:nvPicPr>
          <p:cNvPr id="12" name="Rounded Rectangle" descr="Rounded Rectangle">
            <a:extLst>
              <a:ext uri="{FF2B5EF4-FFF2-40B4-BE49-F238E27FC236}">
                <a16:creationId xmlns:a16="http://schemas.microsoft.com/office/drawing/2014/main" id="{B9CDFEBC-2C5A-5044-945B-A20D00D43B3B}"/>
              </a:ext>
            </a:extLst>
          </p:cNvPr>
          <p:cNvPicPr>
            <a:picLocks/>
          </p:cNvPicPr>
          <p:nvPr/>
        </p:nvPicPr>
        <p:blipFill>
          <a:blip r:embed="rId3"/>
          <a:stretch>
            <a:fillRect/>
          </a:stretch>
        </p:blipFill>
        <p:spPr>
          <a:xfrm>
            <a:off x="1735231" y="3407109"/>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F412CB-AD47-5E46-A871-4F32526DCB64}"/>
                  </a:ext>
                </a:extLst>
              </p:cNvPr>
              <p:cNvSpPr txBox="1"/>
              <p:nvPr/>
            </p:nvSpPr>
            <p:spPr>
              <a:xfrm>
                <a:off x="1714500" y="3543300"/>
                <a:ext cx="1081706" cy="10067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m:rPr>
                                    <m:brk m:alnAt="7"/>
                                  </m:rPr>
                                  <a:rPr lang="en-US" sz="2250">
                                    <a:latin typeface="Cambria Math" panose="02040503050406030204" pitchFamily="18" charset="0"/>
                                  </a:rPr>
                                  <m:t>3</m:t>
                                </m:r>
                                <m:r>
                                  <a:rPr lang="en-US" sz="2250">
                                    <a:latin typeface="Cambria Math" panose="02040503050406030204" pitchFamily="18" charset="0"/>
                                  </a:rPr>
                                  <m:t>.2</m:t>
                                </m:r>
                              </m:e>
                            </m:mr>
                            <m:mr>
                              <m:e>
                                <m:r>
                                  <a:rPr lang="en-US" sz="2250">
                                    <a:latin typeface="Cambria Math" panose="02040503050406030204" pitchFamily="18" charset="0"/>
                                  </a:rPr>
                                  <m:t>5.1</m:t>
                                </m:r>
                              </m:e>
                            </m:mr>
                            <m:mr>
                              <m:e>
                                <m:r>
                                  <a:rPr lang="en-US" sz="2250">
                                    <a:latin typeface="Cambria Math" panose="02040503050406030204" pitchFamily="18" charset="0"/>
                                  </a:rPr>
                                  <m:t>−1.7</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3" name="TextBox 12">
                <a:extLst>
                  <a:ext uri="{FF2B5EF4-FFF2-40B4-BE49-F238E27FC236}">
                    <a16:creationId xmlns:a16="http://schemas.microsoft.com/office/drawing/2014/main" id="{F2F412CB-AD47-5E46-A871-4F32526DCB64}"/>
                  </a:ext>
                </a:extLst>
              </p:cNvPr>
              <p:cNvSpPr txBox="1">
                <a:spLocks noRot="1" noChangeAspect="1" noMove="1" noResize="1" noEditPoints="1" noAdjustHandles="1" noChangeArrowheads="1" noChangeShapeType="1" noTextEdit="1"/>
              </p:cNvSpPr>
              <p:nvPr/>
            </p:nvSpPr>
            <p:spPr>
              <a:xfrm>
                <a:off x="2286000" y="4724400"/>
                <a:ext cx="1392561" cy="1351332"/>
              </a:xfrm>
              <a:prstGeom prst="rect">
                <a:avLst/>
              </a:prstGeom>
              <a:blipFill>
                <a:blip r:embed="rId9"/>
                <a:stretch>
                  <a:fillRect b="-1887"/>
                </a:stretch>
              </a:blipFill>
            </p:spPr>
            <p:txBody>
              <a:bodyPr/>
              <a:lstStyle/>
              <a:p>
                <a:r>
                  <a:rPr lang="en-US">
                    <a:noFill/>
                  </a:rPr>
                  <a:t> </a:t>
                </a:r>
              </a:p>
            </p:txBody>
          </p:sp>
        </mc:Fallback>
      </mc:AlternateContent>
      <p:sp>
        <p:nvSpPr>
          <p:cNvPr id="14" name="‘input’ layer">
            <a:extLst>
              <a:ext uri="{FF2B5EF4-FFF2-40B4-BE49-F238E27FC236}">
                <a16:creationId xmlns:a16="http://schemas.microsoft.com/office/drawing/2014/main" id="{78D503F3-79B8-4F4E-B3E3-D3BC5949961D}"/>
              </a:ext>
            </a:extLst>
          </p:cNvPr>
          <p:cNvSpPr txBox="1"/>
          <p:nvPr/>
        </p:nvSpPr>
        <p:spPr>
          <a:xfrm>
            <a:off x="1314450" y="4806702"/>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model outputs</a:t>
            </a:r>
            <a:endParaRPr sz="1800" kern="0" dirty="0">
              <a:solidFill>
                <a:srgbClr val="00882B"/>
              </a:solidFill>
              <a:latin typeface="Helvetica Light"/>
              <a:sym typeface="Helvetica Light"/>
            </a:endParaRPr>
          </a:p>
        </p:txBody>
      </p:sp>
      <p:pic>
        <p:nvPicPr>
          <p:cNvPr id="15" name="Rounded Rectangle" descr="Rounded Rectangle">
            <a:extLst>
              <a:ext uri="{FF2B5EF4-FFF2-40B4-BE49-F238E27FC236}">
                <a16:creationId xmlns:a16="http://schemas.microsoft.com/office/drawing/2014/main" id="{DCBAD013-4C03-7741-852B-C9913B6181F5}"/>
              </a:ext>
            </a:extLst>
          </p:cNvPr>
          <p:cNvPicPr>
            <a:picLocks/>
          </p:cNvPicPr>
          <p:nvPr/>
        </p:nvPicPr>
        <p:blipFill>
          <a:blip r:embed="rId3"/>
          <a:stretch>
            <a:fillRect/>
          </a:stretch>
        </p:blipFill>
        <p:spPr>
          <a:xfrm>
            <a:off x="3278281" y="340983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AFF846-3A2A-A845-8CB8-D0E4A0E818F7}"/>
                  </a:ext>
                </a:extLst>
              </p:cNvPr>
              <p:cNvSpPr txBox="1"/>
              <p:nvPr/>
            </p:nvSpPr>
            <p:spPr>
              <a:xfrm>
                <a:off x="3276434" y="3546022"/>
                <a:ext cx="1027204" cy="1015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24.5</m:t>
                                </m:r>
                              </m:e>
                            </m:mr>
                            <m:mr>
                              <m:e>
                                <m:r>
                                  <a:rPr lang="en-US" sz="2250">
                                    <a:latin typeface="Cambria Math" panose="02040503050406030204" pitchFamily="18" charset="0"/>
                                  </a:rPr>
                                  <m:t>164</m:t>
                                </m:r>
                              </m:e>
                            </m:mr>
                            <m:mr>
                              <m:e>
                                <m:r>
                                  <a:rPr lang="en-US" sz="2250">
                                    <a:latin typeface="Cambria Math" panose="02040503050406030204" pitchFamily="18" charset="0"/>
                                  </a:rPr>
                                  <m:t>0.18</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6" name="TextBox 15">
                <a:extLst>
                  <a:ext uri="{FF2B5EF4-FFF2-40B4-BE49-F238E27FC236}">
                    <a16:creationId xmlns:a16="http://schemas.microsoft.com/office/drawing/2014/main" id="{C4AFF846-3A2A-A845-8CB8-D0E4A0E818F7}"/>
                  </a:ext>
                </a:extLst>
              </p:cNvPr>
              <p:cNvSpPr txBox="1">
                <a:spLocks noRot="1" noChangeAspect="1" noMove="1" noResize="1" noEditPoints="1" noAdjustHandles="1" noChangeArrowheads="1" noChangeShapeType="1" noTextEdit="1"/>
              </p:cNvSpPr>
              <p:nvPr/>
            </p:nvSpPr>
            <p:spPr>
              <a:xfrm>
                <a:off x="4368578" y="4728029"/>
                <a:ext cx="1318823" cy="1319528"/>
              </a:xfrm>
              <a:prstGeom prst="rect">
                <a:avLst/>
              </a:prstGeom>
              <a:blipFill>
                <a:blip r:embed="rId10"/>
                <a:stretch>
                  <a:fillRect b="-4808"/>
                </a:stretch>
              </a:blipFill>
            </p:spPr>
            <p:txBody>
              <a:bodyPr/>
              <a:lstStyle/>
              <a:p>
                <a:r>
                  <a:rPr lang="en-US">
                    <a:noFill/>
                  </a:rPr>
                  <a:t> </a:t>
                </a:r>
              </a:p>
            </p:txBody>
          </p:sp>
        </mc:Fallback>
      </mc:AlternateContent>
      <p:pic>
        <p:nvPicPr>
          <p:cNvPr id="18" name="Rounded Rectangle" descr="Rounded Rectangle">
            <a:extLst>
              <a:ext uri="{FF2B5EF4-FFF2-40B4-BE49-F238E27FC236}">
                <a16:creationId xmlns:a16="http://schemas.microsoft.com/office/drawing/2014/main" id="{898FD11E-887E-D04C-95F7-AB0F2630758E}"/>
              </a:ext>
            </a:extLst>
          </p:cNvPr>
          <p:cNvPicPr>
            <a:picLocks/>
          </p:cNvPicPr>
          <p:nvPr/>
        </p:nvPicPr>
        <p:blipFill>
          <a:blip r:embed="rId3"/>
          <a:stretch>
            <a:fillRect/>
          </a:stretch>
        </p:blipFill>
        <p:spPr>
          <a:xfrm>
            <a:off x="4842030" y="3371851"/>
            <a:ext cx="1044420" cy="1359698"/>
          </a:xfrm>
          <a:prstGeom prst="rect">
            <a:avLst/>
          </a:prstGeom>
          <a:effectLst>
            <a:outerShdw blurRad="38100" dist="25400" dir="5400000" rotWithShape="0">
              <a:srgbClr val="000000">
                <a:alpha val="50000"/>
              </a:srgbClr>
            </a:outerShdw>
          </a:effec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8BDFAA6-8933-9746-AEDC-9277B26FADFE}"/>
                  </a:ext>
                </a:extLst>
              </p:cNvPr>
              <p:cNvSpPr txBox="1"/>
              <p:nvPr/>
            </p:nvSpPr>
            <p:spPr>
              <a:xfrm>
                <a:off x="4840183" y="3508042"/>
                <a:ext cx="1027204" cy="10080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50" i="1">
                              <a:latin typeface="Cambria Math" panose="02040503050406030204" pitchFamily="18" charset="0"/>
                            </a:rPr>
                          </m:ctrlPr>
                        </m:dPr>
                        <m:e>
                          <m:m>
                            <m:mPr>
                              <m:mcs>
                                <m:mc>
                                  <m:mcPr>
                                    <m:count m:val="1"/>
                                    <m:mcJc m:val="center"/>
                                  </m:mcPr>
                                </m:mc>
                              </m:mcs>
                              <m:ctrlPr>
                                <a:rPr lang="en-US" sz="2250" i="1">
                                  <a:latin typeface="Cambria Math" panose="02040503050406030204" pitchFamily="18" charset="0"/>
                                </a:rPr>
                              </m:ctrlPr>
                            </m:mPr>
                            <m:mr>
                              <m:e>
                                <m:r>
                                  <a:rPr lang="en-US" sz="2250">
                                    <a:latin typeface="Cambria Math" panose="02040503050406030204" pitchFamily="18" charset="0"/>
                                  </a:rPr>
                                  <m:t>0.13</m:t>
                                </m:r>
                              </m:e>
                            </m:mr>
                            <m:mr>
                              <m:e>
                                <m:r>
                                  <a:rPr lang="en-US" sz="2250">
                                    <a:latin typeface="Cambria Math" panose="02040503050406030204" pitchFamily="18" charset="0"/>
                                  </a:rPr>
                                  <m:t>0.87</m:t>
                                </m:r>
                              </m:e>
                            </m:mr>
                            <m:mr>
                              <m:e>
                                <m:r>
                                  <a:rPr lang="en-US" sz="2250">
                                    <a:latin typeface="Cambria Math" panose="02040503050406030204" pitchFamily="18" charset="0"/>
                                  </a:rPr>
                                  <m:t>0.00</m:t>
                                </m:r>
                              </m:e>
                            </m:mr>
                          </m:m>
                        </m:e>
                      </m:d>
                    </m:oMath>
                  </m:oMathPara>
                </a14:m>
                <a:endParaRPr lang="en-US" sz="2250" dirty="0">
                  <a:latin typeface="Lantinghei TC Extralight" panose="03000509000000000000" pitchFamily="66" charset="-120"/>
                  <a:ea typeface="Lantinghei TC Extralight" panose="03000509000000000000" pitchFamily="66" charset="-120"/>
                </a:endParaRPr>
              </a:p>
            </p:txBody>
          </p:sp>
        </mc:Choice>
        <mc:Fallback xmlns="">
          <p:sp>
            <p:nvSpPr>
              <p:cNvPr id="19" name="TextBox 18">
                <a:extLst>
                  <a:ext uri="{FF2B5EF4-FFF2-40B4-BE49-F238E27FC236}">
                    <a16:creationId xmlns:a16="http://schemas.microsoft.com/office/drawing/2014/main" id="{28BDFAA6-8933-9746-AEDC-9277B26FADFE}"/>
                  </a:ext>
                </a:extLst>
              </p:cNvPr>
              <p:cNvSpPr txBox="1">
                <a:spLocks noRot="1" noChangeAspect="1" noMove="1" noResize="1" noEditPoints="1" noAdjustHandles="1" noChangeArrowheads="1" noChangeShapeType="1" noTextEdit="1"/>
              </p:cNvSpPr>
              <p:nvPr/>
            </p:nvSpPr>
            <p:spPr>
              <a:xfrm>
                <a:off x="6453577" y="4677389"/>
                <a:ext cx="1318823" cy="1310167"/>
              </a:xfrm>
              <a:prstGeom prst="rect">
                <a:avLst/>
              </a:prstGeom>
              <a:blipFill>
                <a:blip r:embed="rId11"/>
                <a:stretch>
                  <a:fillRect b="-6731"/>
                </a:stretch>
              </a:blipFill>
            </p:spPr>
            <p:txBody>
              <a:bodyPr/>
              <a:lstStyle/>
              <a:p>
                <a:r>
                  <a:rPr lang="en-US">
                    <a:noFill/>
                  </a:rPr>
                  <a:t> </a:t>
                </a:r>
              </a:p>
            </p:txBody>
          </p:sp>
        </mc:Fallback>
      </mc:AlternateContent>
      <p:sp>
        <p:nvSpPr>
          <p:cNvPr id="20" name="‘input’ layer">
            <a:extLst>
              <a:ext uri="{FF2B5EF4-FFF2-40B4-BE49-F238E27FC236}">
                <a16:creationId xmlns:a16="http://schemas.microsoft.com/office/drawing/2014/main" id="{4D4B54D5-0037-9A48-922D-D9300C717AE7}"/>
              </a:ext>
            </a:extLst>
          </p:cNvPr>
          <p:cNvSpPr txBox="1"/>
          <p:nvPr/>
        </p:nvSpPr>
        <p:spPr>
          <a:xfrm>
            <a:off x="4457700" y="4771444"/>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probabilities</a:t>
            </a:r>
            <a:endParaRPr sz="1800" kern="0" dirty="0">
              <a:solidFill>
                <a:srgbClr val="00882B"/>
              </a:solidFill>
              <a:latin typeface="Helvetica Light"/>
              <a:sym typeface="Helvetica Light"/>
            </a:endParaRPr>
          </a:p>
        </p:txBody>
      </p:sp>
      <p:cxnSp>
        <p:nvCxnSpPr>
          <p:cNvPr id="7" name="Straight Arrow Connector 6">
            <a:extLst>
              <a:ext uri="{FF2B5EF4-FFF2-40B4-BE49-F238E27FC236}">
                <a16:creationId xmlns:a16="http://schemas.microsoft.com/office/drawing/2014/main" id="{2F54083A-C41A-4242-9AFB-0E931802A5A6}"/>
              </a:ext>
            </a:extLst>
          </p:cNvPr>
          <p:cNvCxnSpPr>
            <a:stCxn id="13" idx="3"/>
            <a:endCxn id="16" idx="1"/>
          </p:cNvCxnSpPr>
          <p:nvPr/>
        </p:nvCxnSpPr>
        <p:spPr>
          <a:xfrm>
            <a:off x="2796206" y="4046675"/>
            <a:ext cx="480228" cy="689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C38BD84-5624-BD4A-97AF-A228CA4AEC3D}"/>
              </a:ext>
            </a:extLst>
          </p:cNvPr>
          <p:cNvCxnSpPr>
            <a:cxnSpLocks/>
          </p:cNvCxnSpPr>
          <p:nvPr/>
        </p:nvCxnSpPr>
        <p:spPr>
          <a:xfrm>
            <a:off x="4322701" y="4050051"/>
            <a:ext cx="555750"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BC6432D-3840-8543-8885-BE5CE2195770}"/>
              </a:ext>
            </a:extLst>
          </p:cNvPr>
          <p:cNvCxnSpPr>
            <a:cxnSpLocks/>
            <a:endCxn id="9" idx="1"/>
          </p:cNvCxnSpPr>
          <p:nvPr/>
        </p:nvCxnSpPr>
        <p:spPr>
          <a:xfrm>
            <a:off x="5886450" y="4040845"/>
            <a:ext cx="914401" cy="10855"/>
          </a:xfrm>
          <a:prstGeom prst="straightConnector1">
            <a:avLst/>
          </a:prstGeom>
          <a:ln w="38100">
            <a:solidFill>
              <a:srgbClr val="850000"/>
            </a:solidFill>
            <a:headEnd type="triangle"/>
            <a:tailEnd type="triangle" w="med" len="med"/>
          </a:ln>
        </p:spPr>
        <p:style>
          <a:lnRef idx="2">
            <a:schemeClr val="accent1"/>
          </a:lnRef>
          <a:fillRef idx="0">
            <a:schemeClr val="accent1"/>
          </a:fillRef>
          <a:effectRef idx="1">
            <a:schemeClr val="accent1"/>
          </a:effectRef>
          <a:fontRef idx="minor">
            <a:schemeClr val="tx1"/>
          </a:fontRef>
        </p:style>
      </p:cxnSp>
      <p:sp>
        <p:nvSpPr>
          <p:cNvPr id="26" name="‘input’ layer">
            <a:extLst>
              <a:ext uri="{FF2B5EF4-FFF2-40B4-BE49-F238E27FC236}">
                <a16:creationId xmlns:a16="http://schemas.microsoft.com/office/drawing/2014/main" id="{0AE53CB3-7E6B-6243-AFD0-1D9BE13838A1}"/>
              </a:ext>
            </a:extLst>
          </p:cNvPr>
          <p:cNvSpPr txBox="1"/>
          <p:nvPr/>
        </p:nvSpPr>
        <p:spPr>
          <a:xfrm>
            <a:off x="2066840" y="3605226"/>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exp</a:t>
            </a:r>
            <a:endParaRPr sz="1800" kern="0" dirty="0">
              <a:solidFill>
                <a:srgbClr val="00882B"/>
              </a:solidFill>
              <a:latin typeface="Helvetica Light"/>
              <a:sym typeface="Helvetica Light"/>
            </a:endParaRPr>
          </a:p>
        </p:txBody>
      </p:sp>
      <p:sp>
        <p:nvSpPr>
          <p:cNvPr id="27" name="‘input’ layer">
            <a:extLst>
              <a:ext uri="{FF2B5EF4-FFF2-40B4-BE49-F238E27FC236}">
                <a16:creationId xmlns:a16="http://schemas.microsoft.com/office/drawing/2014/main" id="{ACD49AD4-8A21-B844-9F6E-2235690658AE}"/>
              </a:ext>
            </a:extLst>
          </p:cNvPr>
          <p:cNvSpPr txBox="1"/>
          <p:nvPr/>
        </p:nvSpPr>
        <p:spPr>
          <a:xfrm>
            <a:off x="3622071" y="3613681"/>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00882B"/>
                </a:solidFill>
                <a:latin typeface="Helvetica Light"/>
                <a:sym typeface="Helvetica Light"/>
              </a:rPr>
              <a:t>norm</a:t>
            </a:r>
            <a:endParaRPr sz="1800" kern="0" dirty="0">
              <a:solidFill>
                <a:srgbClr val="00882B"/>
              </a:solidFill>
              <a:latin typeface="Helvetica Light"/>
              <a:sym typeface="Helvetica Light"/>
            </a:endParaRPr>
          </a:p>
        </p:txBody>
      </p:sp>
      <p:sp>
        <p:nvSpPr>
          <p:cNvPr id="28" name="‘input’ layer">
            <a:extLst>
              <a:ext uri="{FF2B5EF4-FFF2-40B4-BE49-F238E27FC236}">
                <a16:creationId xmlns:a16="http://schemas.microsoft.com/office/drawing/2014/main" id="{2BF99268-3E5D-AC45-B9CE-FE03AC4BE099}"/>
              </a:ext>
            </a:extLst>
          </p:cNvPr>
          <p:cNvSpPr txBox="1"/>
          <p:nvPr/>
        </p:nvSpPr>
        <p:spPr>
          <a:xfrm>
            <a:off x="5407629" y="3681340"/>
            <a:ext cx="1899858" cy="353943"/>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2400">
                <a:solidFill>
                  <a:schemeClr val="accent2"/>
                </a:solidFill>
              </a:defRPr>
            </a:lvl1pPr>
          </a:lstStyle>
          <a:p>
            <a:pPr algn="ctr" defTabSz="438150" fontAlgn="auto" hangingPunct="0">
              <a:spcBef>
                <a:spcPts val="0"/>
              </a:spcBef>
              <a:spcAft>
                <a:spcPts val="0"/>
              </a:spcAft>
              <a:defRPr/>
            </a:pPr>
            <a:r>
              <a:rPr lang="en-US" sz="1800" kern="0" dirty="0">
                <a:solidFill>
                  <a:srgbClr val="850000"/>
                </a:solidFill>
                <a:latin typeface="Helvetica Light"/>
                <a:sym typeface="Helvetica Light"/>
              </a:rPr>
              <a:t>loss</a:t>
            </a:r>
            <a:endParaRPr sz="1800" kern="0" dirty="0">
              <a:solidFill>
                <a:srgbClr val="850000"/>
              </a:solidFill>
              <a:latin typeface="Helvetica Light"/>
              <a:sym typeface="Helvetica Light"/>
            </a:endParaRPr>
          </a:p>
        </p:txBody>
      </p:sp>
    </p:spTree>
    <p:extLst>
      <p:ext uri="{BB962C8B-B14F-4D97-AF65-F5344CB8AC3E}">
        <p14:creationId xmlns:p14="http://schemas.microsoft.com/office/powerpoint/2010/main" val="2077407395"/>
      </p:ext>
    </p:extLst>
  </p:cSld>
  <p:clrMapOvr>
    <a:masterClrMapping/>
  </p:clrMapOvr>
  <mc:AlternateContent xmlns:mc="http://schemas.openxmlformats.org/markup-compatibility/2006" xmlns:p14="http://schemas.microsoft.com/office/powerpoint/2010/main">
    <mc:Choice Requires="p14">
      <p:transition spd="slow" p14:dur="2000" advTm="31220"/>
    </mc:Choice>
    <mc:Fallback xmlns="">
      <p:transition spd="slow" advTm="3122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9-04-16 at 11.27.1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700" y="0"/>
            <a:ext cx="8341911" cy="5143500"/>
          </a:xfrm>
          <a:prstGeom prst="rect">
            <a:avLst/>
          </a:prstGeom>
        </p:spPr>
      </p:pic>
    </p:spTree>
    <p:extLst>
      <p:ext uri="{BB962C8B-B14F-4D97-AF65-F5344CB8AC3E}">
        <p14:creationId xmlns:p14="http://schemas.microsoft.com/office/powerpoint/2010/main" val="1740657624"/>
      </p:ext>
    </p:extLst>
  </p:cSld>
  <p:clrMapOvr>
    <a:masterClrMapping/>
  </p:clrMapOvr>
  <mc:AlternateContent xmlns:mc="http://schemas.openxmlformats.org/markup-compatibility/2006" xmlns:p14="http://schemas.microsoft.com/office/powerpoint/2010/main">
    <mc:Choice Requires="p14">
      <p:transition spd="slow" p14:dur="2000" advTm="75516"/>
    </mc:Choice>
    <mc:Fallback xmlns="">
      <p:transition spd="slow" advTm="7551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9-04-16 at 11.27.2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00" y="0"/>
            <a:ext cx="8269472" cy="5143500"/>
          </a:xfrm>
          <a:prstGeom prst="rect">
            <a:avLst/>
          </a:prstGeom>
        </p:spPr>
      </p:pic>
    </p:spTree>
    <p:extLst>
      <p:ext uri="{BB962C8B-B14F-4D97-AF65-F5344CB8AC3E}">
        <p14:creationId xmlns:p14="http://schemas.microsoft.com/office/powerpoint/2010/main" val="62963487"/>
      </p:ext>
    </p:extLst>
  </p:cSld>
  <p:clrMapOvr>
    <a:masterClrMapping/>
  </p:clrMapOvr>
  <mc:AlternateContent xmlns:mc="http://schemas.openxmlformats.org/markup-compatibility/2006" xmlns:p14="http://schemas.microsoft.com/office/powerpoint/2010/main">
    <mc:Choice Requires="p14">
      <p:transition spd="slow" p14:dur="2000" advTm="37014"/>
    </mc:Choice>
    <mc:Fallback xmlns="">
      <p:transition spd="slow" advTm="37014"/>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Shape 803"/>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pic>
        <p:nvPicPr>
          <p:cNvPr id="804" name="Shape 804"/>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805" name="Shape 805"/>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806" name="Shape 806"/>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807" name="Shape 807"/>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808" name="Shape 808"/>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809" name="Shape 809"/>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810" name="Shape 810"/>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spTree>
    <p:extLst>
      <p:ext uri="{BB962C8B-B14F-4D97-AF65-F5344CB8AC3E}">
        <p14:creationId xmlns:p14="http://schemas.microsoft.com/office/powerpoint/2010/main" val="1747538444"/>
      </p:ext>
    </p:extLst>
  </p:cSld>
  <p:clrMapOvr>
    <a:masterClrMapping/>
  </p:clrMapOvr>
  <mc:AlternateContent xmlns:mc="http://schemas.openxmlformats.org/markup-compatibility/2006" xmlns:p14="http://schemas.microsoft.com/office/powerpoint/2010/main">
    <mc:Choice Requires="p14">
      <p:transition spd="slow" p14:dur="2000" advTm="11084"/>
    </mc:Choice>
    <mc:Fallback xmlns="">
      <p:transition spd="slow" advTm="11084"/>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Shape 815"/>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56</a:t>
            </a:fld>
            <a:endParaRPr/>
          </a:p>
        </p:txBody>
      </p:sp>
      <p:sp>
        <p:nvSpPr>
          <p:cNvPr id="816" name="Shape 816"/>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sp>
        <p:nvSpPr>
          <p:cNvPr id="817" name="Shape 817"/>
          <p:cNvSpPr txBox="1"/>
          <p:nvPr/>
        </p:nvSpPr>
        <p:spPr>
          <a:xfrm>
            <a:off x="2653100" y="1025700"/>
            <a:ext cx="6391800" cy="3353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scores = unnormalized log probabilities of the classes. </a:t>
            </a:r>
            <a:endParaRPr sz="1800" b="1"/>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endParaRPr sz="1800"/>
          </a:p>
        </p:txBody>
      </p:sp>
      <p:pic>
        <p:nvPicPr>
          <p:cNvPr id="818" name="Shape 818"/>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819" name="Shape 819"/>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820" name="Shape 820"/>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821" name="Shape 821"/>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822" name="Shape 822"/>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823" name="Shape 823"/>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824" name="Shape 824"/>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pic>
        <p:nvPicPr>
          <p:cNvPr id="825" name="Shape 825"/>
          <p:cNvPicPr preferRelativeResize="0"/>
          <p:nvPr/>
        </p:nvPicPr>
        <p:blipFill>
          <a:blip r:embed="rId4">
            <a:alphaModFix/>
          </a:blip>
          <a:stretch>
            <a:fillRect/>
          </a:stretch>
        </p:blipFill>
        <p:spPr>
          <a:xfrm>
            <a:off x="6825302" y="1573062"/>
            <a:ext cx="1784898" cy="31995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329099929"/>
      </p:ext>
    </p:extLst>
  </p:cSld>
  <p:clrMapOvr>
    <a:masterClrMapping/>
  </p:clrMapOvr>
  <mc:AlternateContent xmlns:mc="http://schemas.openxmlformats.org/markup-compatibility/2006" xmlns:p14="http://schemas.microsoft.com/office/powerpoint/2010/main">
    <mc:Choice Requires="p14">
      <p:transition spd="slow" p14:dur="2000" advTm="22657"/>
    </mc:Choice>
    <mc:Fallback xmlns="">
      <p:transition spd="slow" advTm="22657"/>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Shape 830"/>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57</a:t>
            </a:fld>
            <a:endParaRPr/>
          </a:p>
        </p:txBody>
      </p:sp>
      <p:sp>
        <p:nvSpPr>
          <p:cNvPr id="831" name="Shape 831"/>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sp>
        <p:nvSpPr>
          <p:cNvPr id="832" name="Shape 832"/>
          <p:cNvSpPr txBox="1"/>
          <p:nvPr/>
        </p:nvSpPr>
        <p:spPr>
          <a:xfrm>
            <a:off x="2653100" y="1025700"/>
            <a:ext cx="6391800" cy="3353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scores = unnormalized log probabilities of the classes. </a:t>
            </a:r>
            <a:endParaRPr sz="1800" b="1"/>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endParaRPr sz="1800"/>
          </a:p>
        </p:txBody>
      </p:sp>
      <p:pic>
        <p:nvPicPr>
          <p:cNvPr id="833" name="Shape 833"/>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834" name="Shape 834"/>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835" name="Shape 835"/>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836" name="Shape 836"/>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837" name="Shape 837"/>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838" name="Shape 838"/>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839" name="Shape 839"/>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pic>
        <p:nvPicPr>
          <p:cNvPr id="840" name="Shape 840"/>
          <p:cNvPicPr preferRelativeResize="0"/>
          <p:nvPr/>
        </p:nvPicPr>
        <p:blipFill>
          <a:blip r:embed="rId4">
            <a:alphaModFix/>
          </a:blip>
          <a:stretch>
            <a:fillRect/>
          </a:stretch>
        </p:blipFill>
        <p:spPr>
          <a:xfrm>
            <a:off x="6825302" y="1573062"/>
            <a:ext cx="1784898" cy="319950"/>
          </a:xfrm>
          <a:prstGeom prst="rect">
            <a:avLst/>
          </a:prstGeom>
          <a:noFill/>
          <a:ln w="9525" cap="flat" cmpd="sng">
            <a:solidFill>
              <a:schemeClr val="dk2"/>
            </a:solidFill>
            <a:prstDash val="solid"/>
            <a:round/>
            <a:headEnd type="none" w="sm" len="sm"/>
            <a:tailEnd type="none" w="sm" len="sm"/>
          </a:ln>
        </p:spPr>
      </p:pic>
      <p:sp>
        <p:nvSpPr>
          <p:cNvPr id="841" name="Shape 841"/>
          <p:cNvSpPr txBox="1"/>
          <p:nvPr/>
        </p:nvSpPr>
        <p:spPr>
          <a:xfrm>
            <a:off x="5919075" y="1552350"/>
            <a:ext cx="7137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where</a:t>
            </a:r>
            <a:endParaRPr/>
          </a:p>
        </p:txBody>
      </p:sp>
      <p:pic>
        <p:nvPicPr>
          <p:cNvPr id="842" name="Shape 842"/>
          <p:cNvPicPr preferRelativeResize="0"/>
          <p:nvPr/>
        </p:nvPicPr>
        <p:blipFill>
          <a:blip r:embed="rId5">
            <a:alphaModFix/>
          </a:blip>
          <a:stretch>
            <a:fillRect/>
          </a:stretch>
        </p:blipFill>
        <p:spPr>
          <a:xfrm>
            <a:off x="2749321" y="1504695"/>
            <a:ext cx="2886577" cy="443013"/>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893864313"/>
      </p:ext>
    </p:extLst>
  </p:cSld>
  <p:clrMapOvr>
    <a:masterClrMapping/>
  </p:clrMapOvr>
  <mc:AlternateContent xmlns:mc="http://schemas.openxmlformats.org/markup-compatibility/2006" xmlns:p14="http://schemas.microsoft.com/office/powerpoint/2010/main">
    <mc:Choice Requires="p14">
      <p:transition spd="slow" p14:dur="2000" advTm="8450"/>
    </mc:Choice>
    <mc:Fallback xmlns="">
      <p:transition spd="slow" advTm="845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Shape 847"/>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58</a:t>
            </a:fld>
            <a:endParaRPr/>
          </a:p>
        </p:txBody>
      </p:sp>
      <p:sp>
        <p:nvSpPr>
          <p:cNvPr id="848" name="Shape 848"/>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sp>
        <p:nvSpPr>
          <p:cNvPr id="849" name="Shape 849"/>
          <p:cNvSpPr txBox="1"/>
          <p:nvPr/>
        </p:nvSpPr>
        <p:spPr>
          <a:xfrm>
            <a:off x="2653100" y="1025700"/>
            <a:ext cx="6391800" cy="3353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scores = unnormalized log probabilities of the classes. </a:t>
            </a:r>
            <a:endParaRPr sz="1800" b="1"/>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endParaRPr sz="1800"/>
          </a:p>
        </p:txBody>
      </p:sp>
      <p:pic>
        <p:nvPicPr>
          <p:cNvPr id="850" name="Shape 850"/>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851" name="Shape 851"/>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852" name="Shape 852"/>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853" name="Shape 853"/>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854" name="Shape 854"/>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855" name="Shape 855"/>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856" name="Shape 856"/>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pic>
        <p:nvPicPr>
          <p:cNvPr id="857" name="Shape 857"/>
          <p:cNvPicPr preferRelativeResize="0"/>
          <p:nvPr/>
        </p:nvPicPr>
        <p:blipFill>
          <a:blip r:embed="rId4">
            <a:alphaModFix/>
          </a:blip>
          <a:stretch>
            <a:fillRect/>
          </a:stretch>
        </p:blipFill>
        <p:spPr>
          <a:xfrm>
            <a:off x="6825302" y="1573062"/>
            <a:ext cx="1784898" cy="319950"/>
          </a:xfrm>
          <a:prstGeom prst="rect">
            <a:avLst/>
          </a:prstGeom>
          <a:noFill/>
          <a:ln w="9525" cap="flat" cmpd="sng">
            <a:solidFill>
              <a:schemeClr val="dk2"/>
            </a:solidFill>
            <a:prstDash val="solid"/>
            <a:round/>
            <a:headEnd type="none" w="sm" len="sm"/>
            <a:tailEnd type="none" w="sm" len="sm"/>
          </a:ln>
        </p:spPr>
      </p:pic>
      <p:sp>
        <p:nvSpPr>
          <p:cNvPr id="858" name="Shape 858"/>
          <p:cNvSpPr txBox="1"/>
          <p:nvPr/>
        </p:nvSpPr>
        <p:spPr>
          <a:xfrm>
            <a:off x="5919075" y="1552350"/>
            <a:ext cx="7137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where</a:t>
            </a:r>
            <a:endParaRPr/>
          </a:p>
        </p:txBody>
      </p:sp>
      <p:pic>
        <p:nvPicPr>
          <p:cNvPr id="859" name="Shape 859"/>
          <p:cNvPicPr preferRelativeResize="0"/>
          <p:nvPr/>
        </p:nvPicPr>
        <p:blipFill>
          <a:blip r:embed="rId5">
            <a:alphaModFix/>
          </a:blip>
          <a:stretch>
            <a:fillRect/>
          </a:stretch>
        </p:blipFill>
        <p:spPr>
          <a:xfrm>
            <a:off x="2749321" y="1504695"/>
            <a:ext cx="2886577" cy="443013"/>
          </a:xfrm>
          <a:prstGeom prst="rect">
            <a:avLst/>
          </a:prstGeom>
          <a:noFill/>
          <a:ln w="9525" cap="flat" cmpd="sng">
            <a:solidFill>
              <a:schemeClr val="dk2"/>
            </a:solidFill>
            <a:prstDash val="solid"/>
            <a:round/>
            <a:headEnd type="none" w="sm" len="sm"/>
            <a:tailEnd type="none" w="sm" len="sm"/>
          </a:ln>
        </p:spPr>
      </p:pic>
      <p:sp>
        <p:nvSpPr>
          <p:cNvPr id="860" name="Shape 860"/>
          <p:cNvSpPr/>
          <p:nvPr/>
        </p:nvSpPr>
        <p:spPr>
          <a:xfrm>
            <a:off x="5039000" y="1404875"/>
            <a:ext cx="713700" cy="77787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1" name="Shape 861"/>
          <p:cNvSpPr txBox="1"/>
          <p:nvPr/>
        </p:nvSpPr>
        <p:spPr>
          <a:xfrm>
            <a:off x="5306050" y="2380175"/>
            <a:ext cx="2658900" cy="8915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0000"/>
                </a:solidFill>
              </a:rPr>
              <a:t>Softmax function</a:t>
            </a:r>
            <a:endParaRPr sz="2400">
              <a:solidFill>
                <a:srgbClr val="FF0000"/>
              </a:solidFill>
            </a:endParaRPr>
          </a:p>
        </p:txBody>
      </p:sp>
    </p:spTree>
    <p:extLst>
      <p:ext uri="{BB962C8B-B14F-4D97-AF65-F5344CB8AC3E}">
        <p14:creationId xmlns:p14="http://schemas.microsoft.com/office/powerpoint/2010/main" val="1664937803"/>
      </p:ext>
    </p:extLst>
  </p:cSld>
  <p:clrMapOvr>
    <a:masterClrMapping/>
  </p:clrMapOvr>
  <mc:AlternateContent xmlns:mc="http://schemas.openxmlformats.org/markup-compatibility/2006" xmlns:p14="http://schemas.microsoft.com/office/powerpoint/2010/main">
    <mc:Choice Requires="p14">
      <p:transition spd="slow" p14:dur="2000" advTm="1588"/>
    </mc:Choice>
    <mc:Fallback xmlns="">
      <p:transition spd="slow" advTm="158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Shape 866"/>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59</a:t>
            </a:fld>
            <a:endParaRPr/>
          </a:p>
        </p:txBody>
      </p:sp>
      <p:sp>
        <p:nvSpPr>
          <p:cNvPr id="867" name="Shape 867"/>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sp>
        <p:nvSpPr>
          <p:cNvPr id="868" name="Shape 868"/>
          <p:cNvSpPr txBox="1"/>
          <p:nvPr/>
        </p:nvSpPr>
        <p:spPr>
          <a:xfrm>
            <a:off x="2653100" y="1025700"/>
            <a:ext cx="6391800" cy="3353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scores = unnormalized log probabilities of the classes. </a:t>
            </a:r>
            <a:endParaRPr sz="1800" b="1"/>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r>
              <a:rPr lang="en" sz="1800"/>
              <a:t>Want to maximize the log likelihood, or (for a loss function) </a:t>
            </a:r>
            <a:endParaRPr sz="1800"/>
          </a:p>
          <a:p>
            <a:pPr marL="0" lvl="0" indent="0" rtl="0">
              <a:spcBef>
                <a:spcPts val="0"/>
              </a:spcBef>
              <a:spcAft>
                <a:spcPts val="0"/>
              </a:spcAft>
              <a:buNone/>
            </a:pPr>
            <a:r>
              <a:rPr lang="en" sz="1800"/>
              <a:t>to minimize the negative log likelihood of the correct class:</a:t>
            </a:r>
            <a:endParaRPr sz="1800"/>
          </a:p>
          <a:p>
            <a:pPr marL="0" lvl="0" indent="0" rtl="0">
              <a:spcBef>
                <a:spcPts val="0"/>
              </a:spcBef>
              <a:spcAft>
                <a:spcPts val="0"/>
              </a:spcAft>
              <a:buNone/>
            </a:pPr>
            <a:endParaRPr sz="1800"/>
          </a:p>
        </p:txBody>
      </p:sp>
      <p:pic>
        <p:nvPicPr>
          <p:cNvPr id="869" name="Shape 869"/>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870" name="Shape 870"/>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871" name="Shape 871"/>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872" name="Shape 872"/>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873" name="Shape 873"/>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874" name="Shape 874"/>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875" name="Shape 875"/>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pic>
        <p:nvPicPr>
          <p:cNvPr id="876" name="Shape 876"/>
          <p:cNvPicPr preferRelativeResize="0"/>
          <p:nvPr/>
        </p:nvPicPr>
        <p:blipFill>
          <a:blip r:embed="rId4">
            <a:alphaModFix/>
          </a:blip>
          <a:stretch>
            <a:fillRect/>
          </a:stretch>
        </p:blipFill>
        <p:spPr>
          <a:xfrm>
            <a:off x="3728546" y="2829600"/>
            <a:ext cx="3801064" cy="397935"/>
          </a:xfrm>
          <a:prstGeom prst="rect">
            <a:avLst/>
          </a:prstGeom>
          <a:noFill/>
          <a:ln w="9525" cap="flat" cmpd="sng">
            <a:solidFill>
              <a:schemeClr val="dk2"/>
            </a:solidFill>
            <a:prstDash val="solid"/>
            <a:round/>
            <a:headEnd type="none" w="sm" len="sm"/>
            <a:tailEnd type="none" w="sm" len="sm"/>
          </a:ln>
        </p:spPr>
      </p:pic>
      <p:pic>
        <p:nvPicPr>
          <p:cNvPr id="877" name="Shape 877"/>
          <p:cNvPicPr preferRelativeResize="0"/>
          <p:nvPr/>
        </p:nvPicPr>
        <p:blipFill>
          <a:blip r:embed="rId5">
            <a:alphaModFix/>
          </a:blip>
          <a:stretch>
            <a:fillRect/>
          </a:stretch>
        </p:blipFill>
        <p:spPr>
          <a:xfrm>
            <a:off x="6825302" y="1573062"/>
            <a:ext cx="1784898" cy="319950"/>
          </a:xfrm>
          <a:prstGeom prst="rect">
            <a:avLst/>
          </a:prstGeom>
          <a:noFill/>
          <a:ln w="9525" cap="flat" cmpd="sng">
            <a:solidFill>
              <a:schemeClr val="dk2"/>
            </a:solidFill>
            <a:prstDash val="solid"/>
            <a:round/>
            <a:headEnd type="none" w="sm" len="sm"/>
            <a:tailEnd type="none" w="sm" len="sm"/>
          </a:ln>
        </p:spPr>
      </p:pic>
      <p:sp>
        <p:nvSpPr>
          <p:cNvPr id="878" name="Shape 878"/>
          <p:cNvSpPr txBox="1"/>
          <p:nvPr/>
        </p:nvSpPr>
        <p:spPr>
          <a:xfrm>
            <a:off x="5919075" y="1552350"/>
            <a:ext cx="7137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where</a:t>
            </a:r>
            <a:endParaRPr/>
          </a:p>
        </p:txBody>
      </p:sp>
      <p:pic>
        <p:nvPicPr>
          <p:cNvPr id="879" name="Shape 879"/>
          <p:cNvPicPr preferRelativeResize="0"/>
          <p:nvPr/>
        </p:nvPicPr>
        <p:blipFill>
          <a:blip r:embed="rId6">
            <a:alphaModFix/>
          </a:blip>
          <a:stretch>
            <a:fillRect/>
          </a:stretch>
        </p:blipFill>
        <p:spPr>
          <a:xfrm>
            <a:off x="2749321" y="1504695"/>
            <a:ext cx="2886577" cy="443013"/>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550325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6165056" y="4171950"/>
            <a:ext cx="1314450" cy="6858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Prediction</a:t>
            </a:r>
          </a:p>
        </p:txBody>
      </p:sp>
      <p:sp>
        <p:nvSpPr>
          <p:cNvPr id="10" name="Rounded Rectangle 9"/>
          <p:cNvSpPr/>
          <p:nvPr/>
        </p:nvSpPr>
        <p:spPr>
          <a:xfrm>
            <a:off x="4622006" y="1028700"/>
            <a:ext cx="1200150" cy="62865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Training Labels</a:t>
            </a:r>
          </a:p>
        </p:txBody>
      </p:sp>
      <p:grpSp>
        <p:nvGrpSpPr>
          <p:cNvPr id="156676" name="Group 12"/>
          <p:cNvGrpSpPr>
            <a:grpSpLocks/>
          </p:cNvGrpSpPr>
          <p:nvPr/>
        </p:nvGrpSpPr>
        <p:grpSpPr bwMode="auto">
          <a:xfrm>
            <a:off x="742950" y="1387696"/>
            <a:ext cx="1828800" cy="2137172"/>
            <a:chOff x="228600" y="1417320"/>
            <a:chExt cx="2438400" cy="2849880"/>
          </a:xfrm>
        </p:grpSpPr>
        <p:sp>
          <p:nvSpPr>
            <p:cNvPr id="156695" name="TextBox 7"/>
            <p:cNvSpPr txBox="1">
              <a:spLocks noChangeArrowheads="1"/>
            </p:cNvSpPr>
            <p:nvPr/>
          </p:nvSpPr>
          <p:spPr bwMode="auto">
            <a:xfrm>
              <a:off x="533400" y="1417320"/>
              <a:ext cx="1828800" cy="8618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solidFill>
                    <a:srgbClr val="000000"/>
                  </a:solidFill>
                </a:rPr>
                <a:t>Training Images</a:t>
              </a:r>
            </a:p>
          </p:txBody>
        </p:sp>
        <p:sp>
          <p:nvSpPr>
            <p:cNvPr id="11" name="Rounded Rectangle 10"/>
            <p:cNvSpPr/>
            <p:nvPr/>
          </p:nvSpPr>
          <p:spPr>
            <a:xfrm>
              <a:off x="228600" y="1448185"/>
              <a:ext cx="2438400" cy="28190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00"/>
                </a:solidFill>
              </a:endParaRPr>
            </a:p>
          </p:txBody>
        </p:sp>
      </p:grpSp>
      <p:sp>
        <p:nvSpPr>
          <p:cNvPr id="12" name="Rounded Rectangle 11"/>
          <p:cNvSpPr/>
          <p:nvPr/>
        </p:nvSpPr>
        <p:spPr>
          <a:xfrm>
            <a:off x="4736306" y="2114550"/>
            <a:ext cx="1028700" cy="6858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Training</a:t>
            </a:r>
          </a:p>
        </p:txBody>
      </p:sp>
      <p:sp>
        <p:nvSpPr>
          <p:cNvPr id="15" name="Rounded Rectangle 14"/>
          <p:cNvSpPr/>
          <p:nvPr/>
        </p:nvSpPr>
        <p:spPr>
          <a:xfrm>
            <a:off x="3078956" y="2114550"/>
            <a:ext cx="1143000" cy="6858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Image Features</a:t>
            </a:r>
          </a:p>
        </p:txBody>
      </p:sp>
      <p:sp>
        <p:nvSpPr>
          <p:cNvPr id="19" name="Rounded Rectangle 18"/>
          <p:cNvSpPr/>
          <p:nvPr/>
        </p:nvSpPr>
        <p:spPr>
          <a:xfrm>
            <a:off x="2736056" y="4171950"/>
            <a:ext cx="1314450" cy="6858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Image Features</a:t>
            </a:r>
          </a:p>
        </p:txBody>
      </p:sp>
      <p:sp>
        <p:nvSpPr>
          <p:cNvPr id="10255" name="TextBox 21"/>
          <p:cNvSpPr txBox="1">
            <a:spLocks noChangeArrowheads="1"/>
          </p:cNvSpPr>
          <p:nvPr/>
        </p:nvSpPr>
        <p:spPr bwMode="auto">
          <a:xfrm>
            <a:off x="1135856" y="3943350"/>
            <a:ext cx="1125308"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500" dirty="0">
                <a:solidFill>
                  <a:srgbClr val="000000"/>
                </a:solidFill>
              </a:rPr>
              <a:t>Test Image</a:t>
            </a:r>
          </a:p>
        </p:txBody>
      </p:sp>
      <p:sp>
        <p:nvSpPr>
          <p:cNvPr id="24" name="Rounded Rectangle 23"/>
          <p:cNvSpPr/>
          <p:nvPr/>
        </p:nvSpPr>
        <p:spPr>
          <a:xfrm>
            <a:off x="6336506" y="2114550"/>
            <a:ext cx="1143000" cy="6858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Learned Classifier</a:t>
            </a:r>
          </a:p>
        </p:txBody>
      </p:sp>
      <p:sp>
        <p:nvSpPr>
          <p:cNvPr id="25" name="Rounded Rectangle 24"/>
          <p:cNvSpPr/>
          <p:nvPr/>
        </p:nvSpPr>
        <p:spPr>
          <a:xfrm>
            <a:off x="4507706" y="4171950"/>
            <a:ext cx="1314450" cy="685800"/>
          </a:xfrm>
          <a:prstGeom prst="roundRect">
            <a:avLst/>
          </a:prstGeom>
          <a:solidFill>
            <a:srgbClr val="85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Learned Classifier</a:t>
            </a:r>
          </a:p>
        </p:txBody>
      </p:sp>
      <p:cxnSp>
        <p:nvCxnSpPr>
          <p:cNvPr id="3" name="Straight Arrow Connector 2"/>
          <p:cNvCxnSpPr>
            <a:stCxn id="11" idx="3"/>
            <a:endCxn id="15" idx="1"/>
          </p:cNvCxnSpPr>
          <p:nvPr/>
        </p:nvCxnSpPr>
        <p:spPr>
          <a:xfrm flipV="1">
            <a:off x="2571750" y="2457450"/>
            <a:ext cx="507206" cy="10406"/>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5" idx="3"/>
            <a:endCxn id="12" idx="1"/>
          </p:cNvCxnSpPr>
          <p:nvPr/>
        </p:nvCxnSpPr>
        <p:spPr>
          <a:xfrm>
            <a:off x="4221956" y="2457450"/>
            <a:ext cx="51435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2" idx="3"/>
          </p:cNvCxnSpPr>
          <p:nvPr/>
        </p:nvCxnSpPr>
        <p:spPr>
          <a:xfrm>
            <a:off x="5765006" y="2457450"/>
            <a:ext cx="51435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a:off x="5222081" y="1657350"/>
            <a:ext cx="0" cy="429107"/>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5" idx="3"/>
            <a:endCxn id="30" idx="1"/>
          </p:cNvCxnSpPr>
          <p:nvPr/>
        </p:nvCxnSpPr>
        <p:spPr>
          <a:xfrm>
            <a:off x="5822156" y="4514850"/>
            <a:ext cx="3429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9" idx="3"/>
            <a:endCxn id="25" idx="1"/>
          </p:cNvCxnSpPr>
          <p:nvPr/>
        </p:nvCxnSpPr>
        <p:spPr>
          <a:xfrm>
            <a:off x="4050506" y="4514850"/>
            <a:ext cx="457200" cy="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cxnSpLocks/>
            <a:endCxn id="19" idx="1"/>
          </p:cNvCxnSpPr>
          <p:nvPr/>
        </p:nvCxnSpPr>
        <p:spPr>
          <a:xfrm flipV="1">
            <a:off x="1964531" y="4514850"/>
            <a:ext cx="771525" cy="14288"/>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4" idx="2"/>
            <a:endCxn id="25" idx="0"/>
          </p:cNvCxnSpPr>
          <p:nvPr/>
        </p:nvCxnSpPr>
        <p:spPr>
          <a:xfrm flipH="1">
            <a:off x="5164931" y="2800350"/>
            <a:ext cx="1743075" cy="1371600"/>
          </a:xfrm>
          <a:prstGeom prst="straightConnector1">
            <a:avLst/>
          </a:prstGeom>
          <a:ln>
            <a:solidFill>
              <a:srgbClr val="850000"/>
            </a:solidFill>
            <a:tailEnd type="triangle"/>
          </a:ln>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4A5964FC-F899-6545-9CB1-357F29AAB478}"/>
              </a:ext>
            </a:extLst>
          </p:cNvPr>
          <p:cNvSpPr>
            <a:spLocks noGrp="1"/>
          </p:cNvSpPr>
          <p:nvPr>
            <p:ph type="title"/>
          </p:nvPr>
        </p:nvSpPr>
        <p:spPr/>
        <p:txBody>
          <a:bodyPr/>
          <a:lstStyle/>
          <a:p>
            <a:r>
              <a:rPr lang="en-US" dirty="0"/>
              <a:t>Recall: image classification pipeline</a:t>
            </a:r>
          </a:p>
        </p:txBody>
      </p:sp>
      <p:pic>
        <p:nvPicPr>
          <p:cNvPr id="26" name="Picture 2" descr="mage result for dog">
            <a:extLst>
              <a:ext uri="{FF2B5EF4-FFF2-40B4-BE49-F238E27FC236}">
                <a16:creationId xmlns:a16="http://schemas.microsoft.com/office/drawing/2014/main" id="{2121B574-71DD-8E4B-AAAF-085B198822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17" r="16599"/>
          <a:stretch/>
        </p:blipFill>
        <p:spPr bwMode="auto">
          <a:xfrm>
            <a:off x="1257300" y="4267678"/>
            <a:ext cx="704708" cy="612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room, board, white&#10;&#10;Description automatically generated">
            <a:extLst>
              <a:ext uri="{FF2B5EF4-FFF2-40B4-BE49-F238E27FC236}">
                <a16:creationId xmlns:a16="http://schemas.microsoft.com/office/drawing/2014/main" id="{9BD03CE4-9594-5942-B636-5E6B71BF25A0}"/>
              </a:ext>
            </a:extLst>
          </p:cNvPr>
          <p:cNvPicPr>
            <a:picLocks noChangeAspect="1"/>
          </p:cNvPicPr>
          <p:nvPr/>
        </p:nvPicPr>
        <p:blipFill>
          <a:blip r:embed="rId4"/>
          <a:stretch>
            <a:fillRect/>
          </a:stretch>
        </p:blipFill>
        <p:spPr>
          <a:xfrm>
            <a:off x="373350" y="1991220"/>
            <a:ext cx="2390693" cy="1780822"/>
          </a:xfrm>
          <a:prstGeom prst="rect">
            <a:avLst/>
          </a:prstGeom>
        </p:spPr>
      </p:pic>
    </p:spTree>
    <p:extLst>
      <p:ext uri="{BB962C8B-B14F-4D97-AF65-F5344CB8AC3E}">
        <p14:creationId xmlns:p14="http://schemas.microsoft.com/office/powerpoint/2010/main" val="557867399"/>
      </p:ext>
    </p:extLst>
  </p:cSld>
  <p:clrMapOvr>
    <a:masterClrMapping/>
  </p:clrMapOvr>
  <mc:AlternateContent xmlns:mc="http://schemas.openxmlformats.org/markup-compatibility/2006" xmlns:p14="http://schemas.microsoft.com/office/powerpoint/2010/main">
    <mc:Choice Requires="p14">
      <p:transition spd="slow" p14:dur="2000" advTm="33476"/>
    </mc:Choice>
    <mc:Fallback xmlns="">
      <p:transition spd="slow" advTm="334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Shape 884"/>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60</a:t>
            </a:fld>
            <a:endParaRPr/>
          </a:p>
        </p:txBody>
      </p:sp>
      <p:sp>
        <p:nvSpPr>
          <p:cNvPr id="885" name="Shape 885"/>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sp>
        <p:nvSpPr>
          <p:cNvPr id="886" name="Shape 886"/>
          <p:cNvSpPr txBox="1"/>
          <p:nvPr/>
        </p:nvSpPr>
        <p:spPr>
          <a:xfrm>
            <a:off x="2653100" y="1025700"/>
            <a:ext cx="6391800" cy="3353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scores = unnormalized log probabilities of the classes. </a:t>
            </a:r>
            <a:endParaRPr sz="1800" b="1"/>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endParaRPr sz="1800"/>
          </a:p>
          <a:p>
            <a:pPr marL="0" lvl="0" indent="0" rtl="0">
              <a:spcBef>
                <a:spcPts val="0"/>
              </a:spcBef>
              <a:spcAft>
                <a:spcPts val="0"/>
              </a:spcAft>
              <a:buNone/>
            </a:pPr>
            <a:r>
              <a:rPr lang="en" sz="1800"/>
              <a:t>Want to maximize the log likelihood, or (for a loss function) </a:t>
            </a:r>
            <a:endParaRPr sz="1800"/>
          </a:p>
          <a:p>
            <a:pPr marL="0" lvl="0" indent="0" rtl="0">
              <a:spcBef>
                <a:spcPts val="0"/>
              </a:spcBef>
              <a:spcAft>
                <a:spcPts val="0"/>
              </a:spcAft>
              <a:buNone/>
            </a:pPr>
            <a:r>
              <a:rPr lang="en" sz="1800"/>
              <a:t>to minimize the negative log likelihood of the correct class:</a:t>
            </a:r>
            <a:endParaRPr sz="1800"/>
          </a:p>
          <a:p>
            <a:pPr marL="0" lvl="0" indent="0" rtl="0">
              <a:spcBef>
                <a:spcPts val="0"/>
              </a:spcBef>
              <a:spcAft>
                <a:spcPts val="0"/>
              </a:spcAft>
              <a:buNone/>
            </a:pPr>
            <a:endParaRPr sz="1800"/>
          </a:p>
        </p:txBody>
      </p:sp>
      <p:pic>
        <p:nvPicPr>
          <p:cNvPr id="887" name="Shape 887"/>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888" name="Shape 888"/>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889" name="Shape 889"/>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890" name="Shape 890"/>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891" name="Shape 891"/>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892" name="Shape 892"/>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893" name="Shape 893"/>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pic>
        <p:nvPicPr>
          <p:cNvPr id="894" name="Shape 894"/>
          <p:cNvPicPr preferRelativeResize="0"/>
          <p:nvPr/>
        </p:nvPicPr>
        <p:blipFill>
          <a:blip r:embed="rId4">
            <a:alphaModFix/>
          </a:blip>
          <a:stretch>
            <a:fillRect/>
          </a:stretch>
        </p:blipFill>
        <p:spPr>
          <a:xfrm>
            <a:off x="3728546" y="2829600"/>
            <a:ext cx="3801064" cy="397935"/>
          </a:xfrm>
          <a:prstGeom prst="rect">
            <a:avLst/>
          </a:prstGeom>
          <a:noFill/>
          <a:ln w="9525" cap="flat" cmpd="sng">
            <a:solidFill>
              <a:schemeClr val="dk2"/>
            </a:solidFill>
            <a:prstDash val="solid"/>
            <a:round/>
            <a:headEnd type="none" w="sm" len="sm"/>
            <a:tailEnd type="none" w="sm" len="sm"/>
          </a:ln>
        </p:spPr>
      </p:pic>
      <p:pic>
        <p:nvPicPr>
          <p:cNvPr id="895" name="Shape 895"/>
          <p:cNvPicPr preferRelativeResize="0"/>
          <p:nvPr/>
        </p:nvPicPr>
        <p:blipFill>
          <a:blip r:embed="rId5">
            <a:alphaModFix/>
          </a:blip>
          <a:stretch>
            <a:fillRect/>
          </a:stretch>
        </p:blipFill>
        <p:spPr>
          <a:xfrm>
            <a:off x="4687051" y="3641012"/>
            <a:ext cx="2614025" cy="591818"/>
          </a:xfrm>
          <a:prstGeom prst="rect">
            <a:avLst/>
          </a:prstGeom>
          <a:noFill/>
          <a:ln>
            <a:noFill/>
          </a:ln>
        </p:spPr>
      </p:pic>
      <p:sp>
        <p:nvSpPr>
          <p:cNvPr id="896" name="Shape 896"/>
          <p:cNvSpPr txBox="1"/>
          <p:nvPr/>
        </p:nvSpPr>
        <p:spPr>
          <a:xfrm>
            <a:off x="2948675" y="3678000"/>
            <a:ext cx="2250600" cy="4422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in summary:</a:t>
            </a:r>
            <a:endParaRPr sz="1800"/>
          </a:p>
        </p:txBody>
      </p:sp>
      <p:cxnSp>
        <p:nvCxnSpPr>
          <p:cNvPr id="897" name="Shape 897"/>
          <p:cNvCxnSpPr/>
          <p:nvPr/>
        </p:nvCxnSpPr>
        <p:spPr>
          <a:xfrm>
            <a:off x="2909450" y="3536825"/>
            <a:ext cx="5787600" cy="0"/>
          </a:xfrm>
          <a:prstGeom prst="straightConnector1">
            <a:avLst/>
          </a:prstGeom>
          <a:noFill/>
          <a:ln w="9525" cap="flat" cmpd="sng">
            <a:solidFill>
              <a:srgbClr val="000000"/>
            </a:solidFill>
            <a:prstDash val="solid"/>
            <a:round/>
            <a:headEnd type="none" w="med" len="med"/>
            <a:tailEnd type="none" w="med" len="med"/>
          </a:ln>
        </p:spPr>
      </p:cxnSp>
      <p:pic>
        <p:nvPicPr>
          <p:cNvPr id="898" name="Shape 898"/>
          <p:cNvPicPr preferRelativeResize="0"/>
          <p:nvPr/>
        </p:nvPicPr>
        <p:blipFill>
          <a:blip r:embed="rId6">
            <a:alphaModFix/>
          </a:blip>
          <a:stretch>
            <a:fillRect/>
          </a:stretch>
        </p:blipFill>
        <p:spPr>
          <a:xfrm>
            <a:off x="6825302" y="1573062"/>
            <a:ext cx="1784898" cy="319950"/>
          </a:xfrm>
          <a:prstGeom prst="rect">
            <a:avLst/>
          </a:prstGeom>
          <a:noFill/>
          <a:ln w="9525" cap="flat" cmpd="sng">
            <a:solidFill>
              <a:schemeClr val="dk2"/>
            </a:solidFill>
            <a:prstDash val="solid"/>
            <a:round/>
            <a:headEnd type="none" w="sm" len="sm"/>
            <a:tailEnd type="none" w="sm" len="sm"/>
          </a:ln>
        </p:spPr>
      </p:pic>
      <p:sp>
        <p:nvSpPr>
          <p:cNvPr id="899" name="Shape 899"/>
          <p:cNvSpPr txBox="1"/>
          <p:nvPr/>
        </p:nvSpPr>
        <p:spPr>
          <a:xfrm>
            <a:off x="5919075" y="1552350"/>
            <a:ext cx="7137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where</a:t>
            </a:r>
            <a:endParaRPr/>
          </a:p>
        </p:txBody>
      </p:sp>
      <p:pic>
        <p:nvPicPr>
          <p:cNvPr id="900" name="Shape 900"/>
          <p:cNvPicPr preferRelativeResize="0"/>
          <p:nvPr/>
        </p:nvPicPr>
        <p:blipFill>
          <a:blip r:embed="rId7">
            <a:alphaModFix/>
          </a:blip>
          <a:stretch>
            <a:fillRect/>
          </a:stretch>
        </p:blipFill>
        <p:spPr>
          <a:xfrm>
            <a:off x="2749321" y="1504695"/>
            <a:ext cx="2886577" cy="443013"/>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126626900"/>
      </p:ext>
    </p:extLst>
  </p:cSld>
  <p:clrMapOvr>
    <a:masterClrMapping/>
  </p:clrMapOvr>
  <mc:AlternateContent xmlns:mc="http://schemas.openxmlformats.org/markup-compatibility/2006" xmlns:p14="http://schemas.microsoft.com/office/powerpoint/2010/main">
    <mc:Choice Requires="p14">
      <p:transition spd="slow" p14:dur="2000" advTm="10198"/>
    </mc:Choice>
    <mc:Fallback xmlns="">
      <p:transition spd="slow" advTm="1019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p:nvPr/>
        </p:nvSpPr>
        <p:spPr>
          <a:xfrm>
            <a:off x="1482175" y="2415400"/>
            <a:ext cx="1062900" cy="167049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6" name="Shape 906"/>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61</a:t>
            </a:fld>
            <a:endParaRPr/>
          </a:p>
        </p:txBody>
      </p:sp>
      <p:sp>
        <p:nvSpPr>
          <p:cNvPr id="907" name="Shape 907"/>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pic>
        <p:nvPicPr>
          <p:cNvPr id="908" name="Shape 908"/>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909" name="Shape 909"/>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910" name="Shape 910"/>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911" name="Shape 911"/>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912" name="Shape 912"/>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913" name="Shape 913"/>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914" name="Shape 914"/>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pic>
        <p:nvPicPr>
          <p:cNvPr id="915" name="Shape 915"/>
          <p:cNvPicPr preferRelativeResize="0"/>
          <p:nvPr/>
        </p:nvPicPr>
        <p:blipFill>
          <a:blip r:embed="rId4">
            <a:alphaModFix/>
          </a:blip>
          <a:stretch>
            <a:fillRect/>
          </a:stretch>
        </p:blipFill>
        <p:spPr>
          <a:xfrm>
            <a:off x="4437976" y="966838"/>
            <a:ext cx="2614025" cy="591818"/>
          </a:xfrm>
          <a:prstGeom prst="rect">
            <a:avLst/>
          </a:prstGeom>
          <a:noFill/>
          <a:ln>
            <a:noFill/>
          </a:ln>
        </p:spPr>
      </p:pic>
      <p:sp>
        <p:nvSpPr>
          <p:cNvPr id="916" name="Shape 916"/>
          <p:cNvSpPr txBox="1"/>
          <p:nvPr/>
        </p:nvSpPr>
        <p:spPr>
          <a:xfrm>
            <a:off x="501775" y="4125000"/>
            <a:ext cx="34428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0000FF"/>
                </a:solidFill>
              </a:rPr>
              <a:t>unnormalized log probabilities</a:t>
            </a:r>
            <a:endParaRPr sz="1800">
              <a:solidFill>
                <a:srgbClr val="0000FF"/>
              </a:solidFill>
            </a:endParaRPr>
          </a:p>
        </p:txBody>
      </p:sp>
    </p:spTree>
    <p:extLst>
      <p:ext uri="{BB962C8B-B14F-4D97-AF65-F5344CB8AC3E}">
        <p14:creationId xmlns:p14="http://schemas.microsoft.com/office/powerpoint/2010/main" val="1356690794"/>
      </p:ext>
    </p:extLst>
  </p:cSld>
  <p:clrMapOvr>
    <a:masterClrMapping/>
  </p:clrMapOvr>
  <mc:AlternateContent xmlns:mc="http://schemas.openxmlformats.org/markup-compatibility/2006" xmlns:p14="http://schemas.microsoft.com/office/powerpoint/2010/main">
    <mc:Choice Requires="p14">
      <p:transition spd="slow" p14:dur="2000" advTm="11256"/>
    </mc:Choice>
    <mc:Fallback xmlns="">
      <p:transition spd="slow" advTm="1125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Shape 921"/>
          <p:cNvSpPr/>
          <p:nvPr/>
        </p:nvSpPr>
        <p:spPr>
          <a:xfrm>
            <a:off x="1482175" y="2415400"/>
            <a:ext cx="1062900" cy="167049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22" name="Shape 922"/>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62</a:t>
            </a:fld>
            <a:endParaRPr/>
          </a:p>
        </p:txBody>
      </p:sp>
      <p:sp>
        <p:nvSpPr>
          <p:cNvPr id="923" name="Shape 923"/>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pic>
        <p:nvPicPr>
          <p:cNvPr id="924" name="Shape 924"/>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925" name="Shape 925"/>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926" name="Shape 926"/>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927" name="Shape 927"/>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928" name="Shape 928"/>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929" name="Shape 929"/>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930" name="Shape 930"/>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pic>
        <p:nvPicPr>
          <p:cNvPr id="931" name="Shape 931"/>
          <p:cNvPicPr preferRelativeResize="0"/>
          <p:nvPr/>
        </p:nvPicPr>
        <p:blipFill>
          <a:blip r:embed="rId4">
            <a:alphaModFix/>
          </a:blip>
          <a:stretch>
            <a:fillRect/>
          </a:stretch>
        </p:blipFill>
        <p:spPr>
          <a:xfrm>
            <a:off x="4437976" y="966838"/>
            <a:ext cx="2614025" cy="591818"/>
          </a:xfrm>
          <a:prstGeom prst="rect">
            <a:avLst/>
          </a:prstGeom>
          <a:noFill/>
          <a:ln>
            <a:noFill/>
          </a:ln>
        </p:spPr>
      </p:pic>
      <p:sp>
        <p:nvSpPr>
          <p:cNvPr id="932" name="Shape 932"/>
          <p:cNvSpPr txBox="1"/>
          <p:nvPr/>
        </p:nvSpPr>
        <p:spPr>
          <a:xfrm>
            <a:off x="501775" y="4125000"/>
            <a:ext cx="34428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0000FF"/>
                </a:solidFill>
              </a:rPr>
              <a:t>unnormalized log probabilities</a:t>
            </a:r>
            <a:endParaRPr sz="1800">
              <a:solidFill>
                <a:srgbClr val="0000FF"/>
              </a:solidFill>
            </a:endParaRPr>
          </a:p>
        </p:txBody>
      </p:sp>
      <p:cxnSp>
        <p:nvCxnSpPr>
          <p:cNvPr id="933" name="Shape 933"/>
          <p:cNvCxnSpPr>
            <a:stCxn id="921" idx="3"/>
          </p:cNvCxnSpPr>
          <p:nvPr/>
        </p:nvCxnSpPr>
        <p:spPr>
          <a:xfrm>
            <a:off x="2545075" y="3250645"/>
            <a:ext cx="740700" cy="0"/>
          </a:xfrm>
          <a:prstGeom prst="straightConnector1">
            <a:avLst/>
          </a:prstGeom>
          <a:noFill/>
          <a:ln w="19050" cap="flat" cmpd="sng">
            <a:solidFill>
              <a:schemeClr val="dk2"/>
            </a:solidFill>
            <a:prstDash val="solid"/>
            <a:round/>
            <a:headEnd type="none" w="med" len="med"/>
            <a:tailEnd type="triangle" w="med" len="med"/>
          </a:ln>
        </p:spPr>
      </p:cxnSp>
      <p:sp>
        <p:nvSpPr>
          <p:cNvPr id="934" name="Shape 934"/>
          <p:cNvSpPr/>
          <p:nvPr/>
        </p:nvSpPr>
        <p:spPr>
          <a:xfrm>
            <a:off x="3463375" y="2415400"/>
            <a:ext cx="1062900" cy="167049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35" name="Shape 935"/>
          <p:cNvSpPr txBox="1"/>
          <p:nvPr/>
        </p:nvSpPr>
        <p:spPr>
          <a:xfrm>
            <a:off x="36329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24.5</a:t>
            </a:r>
            <a:endParaRPr sz="3000" b="1"/>
          </a:p>
        </p:txBody>
      </p:sp>
      <p:sp>
        <p:nvSpPr>
          <p:cNvPr id="936" name="Shape 936"/>
          <p:cNvSpPr txBox="1"/>
          <p:nvPr/>
        </p:nvSpPr>
        <p:spPr>
          <a:xfrm>
            <a:off x="34043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164.0</a:t>
            </a:r>
            <a:endParaRPr sz="3000"/>
          </a:p>
        </p:txBody>
      </p:sp>
      <p:sp>
        <p:nvSpPr>
          <p:cNvPr id="937" name="Shape 937"/>
          <p:cNvSpPr txBox="1"/>
          <p:nvPr/>
        </p:nvSpPr>
        <p:spPr>
          <a:xfrm>
            <a:off x="35567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0.18</a:t>
            </a:r>
            <a:endParaRPr sz="3000"/>
          </a:p>
        </p:txBody>
      </p:sp>
      <p:sp>
        <p:nvSpPr>
          <p:cNvPr id="938" name="Shape 938"/>
          <p:cNvSpPr txBox="1"/>
          <p:nvPr/>
        </p:nvSpPr>
        <p:spPr>
          <a:xfrm>
            <a:off x="2637200" y="2786200"/>
            <a:ext cx="8433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exp</a:t>
            </a:r>
            <a:endParaRPr sz="1800"/>
          </a:p>
        </p:txBody>
      </p:sp>
      <p:sp>
        <p:nvSpPr>
          <p:cNvPr id="939" name="Shape 939"/>
          <p:cNvSpPr txBox="1"/>
          <p:nvPr/>
        </p:nvSpPr>
        <p:spPr>
          <a:xfrm>
            <a:off x="2599050" y="1891275"/>
            <a:ext cx="34428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0000"/>
                </a:solidFill>
              </a:rPr>
              <a:t>unnormalized probabilities</a:t>
            </a:r>
            <a:endParaRPr sz="1800">
              <a:solidFill>
                <a:srgbClr val="FF0000"/>
              </a:solidFill>
            </a:endParaRPr>
          </a:p>
        </p:txBody>
      </p:sp>
    </p:spTree>
    <p:extLst>
      <p:ext uri="{BB962C8B-B14F-4D97-AF65-F5344CB8AC3E}">
        <p14:creationId xmlns:p14="http://schemas.microsoft.com/office/powerpoint/2010/main" val="508859124"/>
      </p:ext>
    </p:extLst>
  </p:cSld>
  <p:clrMapOvr>
    <a:masterClrMapping/>
  </p:clrMapOvr>
  <mc:AlternateContent xmlns:mc="http://schemas.openxmlformats.org/markup-compatibility/2006" xmlns:p14="http://schemas.microsoft.com/office/powerpoint/2010/main">
    <mc:Choice Requires="p14">
      <p:transition spd="slow" p14:dur="2000" advTm="6218"/>
    </mc:Choice>
    <mc:Fallback xmlns="">
      <p:transition spd="slow" advTm="621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p:nvPr/>
        </p:nvSpPr>
        <p:spPr>
          <a:xfrm>
            <a:off x="1482175" y="2415400"/>
            <a:ext cx="1062900" cy="167049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5" name="Shape 945"/>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63</a:t>
            </a:fld>
            <a:endParaRPr/>
          </a:p>
        </p:txBody>
      </p:sp>
      <p:sp>
        <p:nvSpPr>
          <p:cNvPr id="946" name="Shape 946"/>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pic>
        <p:nvPicPr>
          <p:cNvPr id="947" name="Shape 947"/>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948" name="Shape 948"/>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949" name="Shape 949"/>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950" name="Shape 950"/>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951" name="Shape 951"/>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952" name="Shape 952"/>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953" name="Shape 953"/>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pic>
        <p:nvPicPr>
          <p:cNvPr id="954" name="Shape 954"/>
          <p:cNvPicPr preferRelativeResize="0"/>
          <p:nvPr/>
        </p:nvPicPr>
        <p:blipFill>
          <a:blip r:embed="rId4">
            <a:alphaModFix/>
          </a:blip>
          <a:stretch>
            <a:fillRect/>
          </a:stretch>
        </p:blipFill>
        <p:spPr>
          <a:xfrm>
            <a:off x="4437976" y="966838"/>
            <a:ext cx="2614025" cy="591818"/>
          </a:xfrm>
          <a:prstGeom prst="rect">
            <a:avLst/>
          </a:prstGeom>
          <a:noFill/>
          <a:ln>
            <a:noFill/>
          </a:ln>
        </p:spPr>
      </p:pic>
      <p:sp>
        <p:nvSpPr>
          <p:cNvPr id="955" name="Shape 955"/>
          <p:cNvSpPr txBox="1"/>
          <p:nvPr/>
        </p:nvSpPr>
        <p:spPr>
          <a:xfrm>
            <a:off x="501775" y="4125000"/>
            <a:ext cx="34428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0000FF"/>
                </a:solidFill>
              </a:rPr>
              <a:t>unnormalized log probabilities</a:t>
            </a:r>
            <a:endParaRPr sz="1800">
              <a:solidFill>
                <a:srgbClr val="0000FF"/>
              </a:solidFill>
            </a:endParaRPr>
          </a:p>
        </p:txBody>
      </p:sp>
      <p:cxnSp>
        <p:nvCxnSpPr>
          <p:cNvPr id="956" name="Shape 956"/>
          <p:cNvCxnSpPr>
            <a:stCxn id="944" idx="3"/>
          </p:cNvCxnSpPr>
          <p:nvPr/>
        </p:nvCxnSpPr>
        <p:spPr>
          <a:xfrm>
            <a:off x="2545075" y="3250645"/>
            <a:ext cx="740700" cy="0"/>
          </a:xfrm>
          <a:prstGeom prst="straightConnector1">
            <a:avLst/>
          </a:prstGeom>
          <a:noFill/>
          <a:ln w="19050" cap="flat" cmpd="sng">
            <a:solidFill>
              <a:schemeClr val="dk2"/>
            </a:solidFill>
            <a:prstDash val="solid"/>
            <a:round/>
            <a:headEnd type="none" w="med" len="med"/>
            <a:tailEnd type="triangle" w="med" len="med"/>
          </a:ln>
        </p:spPr>
      </p:cxnSp>
      <p:sp>
        <p:nvSpPr>
          <p:cNvPr id="957" name="Shape 957"/>
          <p:cNvSpPr/>
          <p:nvPr/>
        </p:nvSpPr>
        <p:spPr>
          <a:xfrm>
            <a:off x="3463375" y="2415400"/>
            <a:ext cx="1062900" cy="167049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8" name="Shape 958"/>
          <p:cNvSpPr txBox="1"/>
          <p:nvPr/>
        </p:nvSpPr>
        <p:spPr>
          <a:xfrm>
            <a:off x="36329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24.5</a:t>
            </a:r>
            <a:endParaRPr sz="3000" b="1"/>
          </a:p>
        </p:txBody>
      </p:sp>
      <p:sp>
        <p:nvSpPr>
          <p:cNvPr id="959" name="Shape 959"/>
          <p:cNvSpPr txBox="1"/>
          <p:nvPr/>
        </p:nvSpPr>
        <p:spPr>
          <a:xfrm>
            <a:off x="34043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164.0</a:t>
            </a:r>
            <a:endParaRPr sz="3000"/>
          </a:p>
        </p:txBody>
      </p:sp>
      <p:sp>
        <p:nvSpPr>
          <p:cNvPr id="960" name="Shape 960"/>
          <p:cNvSpPr txBox="1"/>
          <p:nvPr/>
        </p:nvSpPr>
        <p:spPr>
          <a:xfrm>
            <a:off x="35567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0.18</a:t>
            </a:r>
            <a:endParaRPr sz="3000"/>
          </a:p>
        </p:txBody>
      </p:sp>
      <p:sp>
        <p:nvSpPr>
          <p:cNvPr id="961" name="Shape 961"/>
          <p:cNvSpPr txBox="1"/>
          <p:nvPr/>
        </p:nvSpPr>
        <p:spPr>
          <a:xfrm>
            <a:off x="2637200" y="2786200"/>
            <a:ext cx="8433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exp</a:t>
            </a:r>
            <a:endParaRPr sz="1800"/>
          </a:p>
        </p:txBody>
      </p:sp>
      <p:cxnSp>
        <p:nvCxnSpPr>
          <p:cNvPr id="962" name="Shape 962"/>
          <p:cNvCxnSpPr/>
          <p:nvPr/>
        </p:nvCxnSpPr>
        <p:spPr>
          <a:xfrm>
            <a:off x="4526275" y="3250600"/>
            <a:ext cx="1080900" cy="0"/>
          </a:xfrm>
          <a:prstGeom prst="straightConnector1">
            <a:avLst/>
          </a:prstGeom>
          <a:noFill/>
          <a:ln w="19050" cap="flat" cmpd="sng">
            <a:solidFill>
              <a:schemeClr val="dk2"/>
            </a:solidFill>
            <a:prstDash val="solid"/>
            <a:round/>
            <a:headEnd type="none" w="med" len="med"/>
            <a:tailEnd type="triangle" w="med" len="med"/>
          </a:ln>
        </p:spPr>
      </p:cxnSp>
      <p:sp>
        <p:nvSpPr>
          <p:cNvPr id="963" name="Shape 963"/>
          <p:cNvSpPr txBox="1"/>
          <p:nvPr/>
        </p:nvSpPr>
        <p:spPr>
          <a:xfrm>
            <a:off x="4601775" y="2770575"/>
            <a:ext cx="16194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normalize</a:t>
            </a:r>
            <a:endParaRPr sz="1800"/>
          </a:p>
        </p:txBody>
      </p:sp>
      <p:sp>
        <p:nvSpPr>
          <p:cNvPr id="964" name="Shape 964"/>
          <p:cNvSpPr txBox="1"/>
          <p:nvPr/>
        </p:nvSpPr>
        <p:spPr>
          <a:xfrm>
            <a:off x="2599050" y="1891275"/>
            <a:ext cx="34428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0000"/>
                </a:solidFill>
              </a:rPr>
              <a:t>unnormalized probabilities</a:t>
            </a:r>
            <a:endParaRPr sz="1800">
              <a:solidFill>
                <a:srgbClr val="FF0000"/>
              </a:solidFill>
            </a:endParaRPr>
          </a:p>
        </p:txBody>
      </p:sp>
      <p:sp>
        <p:nvSpPr>
          <p:cNvPr id="965" name="Shape 965"/>
          <p:cNvSpPr/>
          <p:nvPr/>
        </p:nvSpPr>
        <p:spPr>
          <a:xfrm>
            <a:off x="5825575" y="2415400"/>
            <a:ext cx="1062900" cy="167049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66" name="Shape 966"/>
          <p:cNvSpPr txBox="1"/>
          <p:nvPr/>
        </p:nvSpPr>
        <p:spPr>
          <a:xfrm>
            <a:off x="59189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0.13</a:t>
            </a:r>
            <a:endParaRPr sz="3000" b="1"/>
          </a:p>
        </p:txBody>
      </p:sp>
      <p:sp>
        <p:nvSpPr>
          <p:cNvPr id="967" name="Shape 967"/>
          <p:cNvSpPr txBox="1"/>
          <p:nvPr/>
        </p:nvSpPr>
        <p:spPr>
          <a:xfrm>
            <a:off x="59189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0.87</a:t>
            </a:r>
            <a:endParaRPr sz="3000"/>
          </a:p>
        </p:txBody>
      </p:sp>
      <p:sp>
        <p:nvSpPr>
          <p:cNvPr id="968" name="Shape 968"/>
          <p:cNvSpPr txBox="1"/>
          <p:nvPr/>
        </p:nvSpPr>
        <p:spPr>
          <a:xfrm>
            <a:off x="59189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0.00</a:t>
            </a:r>
            <a:endParaRPr sz="3000"/>
          </a:p>
        </p:txBody>
      </p:sp>
      <p:sp>
        <p:nvSpPr>
          <p:cNvPr id="969" name="Shape 969"/>
          <p:cNvSpPr txBox="1"/>
          <p:nvPr/>
        </p:nvSpPr>
        <p:spPr>
          <a:xfrm>
            <a:off x="5664425" y="4125000"/>
            <a:ext cx="14364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38761D"/>
                </a:solidFill>
              </a:rPr>
              <a:t>probabilities</a:t>
            </a:r>
            <a:endParaRPr sz="1800">
              <a:solidFill>
                <a:srgbClr val="38761D"/>
              </a:solidFill>
            </a:endParaRPr>
          </a:p>
        </p:txBody>
      </p:sp>
    </p:spTree>
    <p:extLst>
      <p:ext uri="{BB962C8B-B14F-4D97-AF65-F5344CB8AC3E}">
        <p14:creationId xmlns:p14="http://schemas.microsoft.com/office/powerpoint/2010/main" val="1390343535"/>
      </p:ext>
    </p:extLst>
  </p:cSld>
  <p:clrMapOvr>
    <a:masterClrMapping/>
  </p:clrMapOvr>
  <mc:AlternateContent xmlns:mc="http://schemas.openxmlformats.org/markup-compatibility/2006" xmlns:p14="http://schemas.microsoft.com/office/powerpoint/2010/main">
    <mc:Choice Requires="p14">
      <p:transition spd="slow" p14:dur="2000" advTm="7475"/>
    </mc:Choice>
    <mc:Fallback xmlns="">
      <p:transition spd="slow" advTm="7475"/>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p:nvPr/>
        </p:nvSpPr>
        <p:spPr>
          <a:xfrm>
            <a:off x="1482175" y="2415400"/>
            <a:ext cx="1062900" cy="167049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75" name="Shape 975"/>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64</a:t>
            </a:fld>
            <a:endParaRPr/>
          </a:p>
        </p:txBody>
      </p:sp>
      <p:sp>
        <p:nvSpPr>
          <p:cNvPr id="976" name="Shape 976"/>
          <p:cNvSpPr txBox="1"/>
          <p:nvPr/>
        </p:nvSpPr>
        <p:spPr>
          <a:xfrm>
            <a:off x="436475" y="298250"/>
            <a:ext cx="8307300" cy="5891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Softmax Classifier</a:t>
            </a:r>
            <a:r>
              <a:rPr lang="en" sz="2400"/>
              <a:t> (Multinomial Logistic Regression)</a:t>
            </a:r>
            <a:endParaRPr sz="2400"/>
          </a:p>
        </p:txBody>
      </p:sp>
      <p:pic>
        <p:nvPicPr>
          <p:cNvPr id="977" name="Shape 977"/>
          <p:cNvPicPr preferRelativeResize="0"/>
          <p:nvPr/>
        </p:nvPicPr>
        <p:blipFill>
          <a:blip r:embed="rId3">
            <a:alphaModFix/>
          </a:blip>
          <a:stretch>
            <a:fillRect/>
          </a:stretch>
        </p:blipFill>
        <p:spPr>
          <a:xfrm>
            <a:off x="1405004" y="1006538"/>
            <a:ext cx="1140231" cy="1132700"/>
          </a:xfrm>
          <a:prstGeom prst="rect">
            <a:avLst/>
          </a:prstGeom>
          <a:noFill/>
          <a:ln>
            <a:noFill/>
          </a:ln>
        </p:spPr>
      </p:pic>
      <p:sp>
        <p:nvSpPr>
          <p:cNvPr id="978" name="Shape 978"/>
          <p:cNvSpPr txBox="1"/>
          <p:nvPr/>
        </p:nvSpPr>
        <p:spPr>
          <a:xfrm>
            <a:off x="125125" y="2419525"/>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cat</a:t>
            </a:r>
            <a:endParaRPr sz="2400"/>
          </a:p>
        </p:txBody>
      </p:sp>
      <p:sp>
        <p:nvSpPr>
          <p:cNvPr id="979" name="Shape 979"/>
          <p:cNvSpPr txBox="1"/>
          <p:nvPr/>
        </p:nvSpPr>
        <p:spPr>
          <a:xfrm>
            <a:off x="125125" y="35765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frog</a:t>
            </a:r>
            <a:endParaRPr sz="2400"/>
          </a:p>
        </p:txBody>
      </p:sp>
      <p:sp>
        <p:nvSpPr>
          <p:cNvPr id="980" name="Shape 980"/>
          <p:cNvSpPr txBox="1"/>
          <p:nvPr/>
        </p:nvSpPr>
        <p:spPr>
          <a:xfrm>
            <a:off x="125125" y="2999050"/>
            <a:ext cx="13146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car</a:t>
            </a:r>
            <a:endParaRPr sz="2400"/>
          </a:p>
        </p:txBody>
      </p:sp>
      <p:sp>
        <p:nvSpPr>
          <p:cNvPr id="981" name="Shape 981"/>
          <p:cNvSpPr txBox="1"/>
          <p:nvPr/>
        </p:nvSpPr>
        <p:spPr>
          <a:xfrm>
            <a:off x="16517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3.2</a:t>
            </a:r>
            <a:endParaRPr sz="3000" b="1"/>
          </a:p>
        </p:txBody>
      </p:sp>
      <p:sp>
        <p:nvSpPr>
          <p:cNvPr id="982" name="Shape 982"/>
          <p:cNvSpPr txBox="1"/>
          <p:nvPr/>
        </p:nvSpPr>
        <p:spPr>
          <a:xfrm>
            <a:off x="16517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5.1</a:t>
            </a:r>
            <a:endParaRPr sz="3000"/>
          </a:p>
        </p:txBody>
      </p:sp>
      <p:sp>
        <p:nvSpPr>
          <p:cNvPr id="983" name="Shape 983"/>
          <p:cNvSpPr txBox="1"/>
          <p:nvPr/>
        </p:nvSpPr>
        <p:spPr>
          <a:xfrm>
            <a:off x="15755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-1.7</a:t>
            </a:r>
            <a:endParaRPr sz="3000"/>
          </a:p>
        </p:txBody>
      </p:sp>
      <p:pic>
        <p:nvPicPr>
          <p:cNvPr id="984" name="Shape 984"/>
          <p:cNvPicPr preferRelativeResize="0"/>
          <p:nvPr/>
        </p:nvPicPr>
        <p:blipFill>
          <a:blip r:embed="rId4">
            <a:alphaModFix/>
          </a:blip>
          <a:stretch>
            <a:fillRect/>
          </a:stretch>
        </p:blipFill>
        <p:spPr>
          <a:xfrm>
            <a:off x="4437976" y="966838"/>
            <a:ext cx="2614025" cy="591818"/>
          </a:xfrm>
          <a:prstGeom prst="rect">
            <a:avLst/>
          </a:prstGeom>
          <a:noFill/>
          <a:ln>
            <a:noFill/>
          </a:ln>
        </p:spPr>
      </p:pic>
      <p:sp>
        <p:nvSpPr>
          <p:cNvPr id="985" name="Shape 985"/>
          <p:cNvSpPr txBox="1"/>
          <p:nvPr/>
        </p:nvSpPr>
        <p:spPr>
          <a:xfrm>
            <a:off x="501775" y="4125000"/>
            <a:ext cx="34428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0000FF"/>
                </a:solidFill>
              </a:rPr>
              <a:t>unnormalized log probabilities</a:t>
            </a:r>
            <a:endParaRPr sz="1800">
              <a:solidFill>
                <a:srgbClr val="0000FF"/>
              </a:solidFill>
            </a:endParaRPr>
          </a:p>
        </p:txBody>
      </p:sp>
      <p:cxnSp>
        <p:nvCxnSpPr>
          <p:cNvPr id="986" name="Shape 986"/>
          <p:cNvCxnSpPr>
            <a:stCxn id="974" idx="3"/>
          </p:cNvCxnSpPr>
          <p:nvPr/>
        </p:nvCxnSpPr>
        <p:spPr>
          <a:xfrm>
            <a:off x="2545075" y="3250645"/>
            <a:ext cx="740700" cy="0"/>
          </a:xfrm>
          <a:prstGeom prst="straightConnector1">
            <a:avLst/>
          </a:prstGeom>
          <a:noFill/>
          <a:ln w="19050" cap="flat" cmpd="sng">
            <a:solidFill>
              <a:schemeClr val="dk2"/>
            </a:solidFill>
            <a:prstDash val="solid"/>
            <a:round/>
            <a:headEnd type="none" w="med" len="med"/>
            <a:tailEnd type="triangle" w="med" len="med"/>
          </a:ln>
        </p:spPr>
      </p:cxnSp>
      <p:sp>
        <p:nvSpPr>
          <p:cNvPr id="987" name="Shape 987"/>
          <p:cNvSpPr/>
          <p:nvPr/>
        </p:nvSpPr>
        <p:spPr>
          <a:xfrm>
            <a:off x="3463375" y="2415400"/>
            <a:ext cx="1062900" cy="167049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88" name="Shape 988"/>
          <p:cNvSpPr txBox="1"/>
          <p:nvPr/>
        </p:nvSpPr>
        <p:spPr>
          <a:xfrm>
            <a:off x="36329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t>24.5</a:t>
            </a:r>
            <a:endParaRPr sz="3000" b="1"/>
          </a:p>
        </p:txBody>
      </p:sp>
      <p:sp>
        <p:nvSpPr>
          <p:cNvPr id="989" name="Shape 989"/>
          <p:cNvSpPr txBox="1"/>
          <p:nvPr/>
        </p:nvSpPr>
        <p:spPr>
          <a:xfrm>
            <a:off x="34043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164.0</a:t>
            </a:r>
            <a:endParaRPr sz="3000"/>
          </a:p>
        </p:txBody>
      </p:sp>
      <p:sp>
        <p:nvSpPr>
          <p:cNvPr id="990" name="Shape 990"/>
          <p:cNvSpPr txBox="1"/>
          <p:nvPr/>
        </p:nvSpPr>
        <p:spPr>
          <a:xfrm>
            <a:off x="35567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0.18</a:t>
            </a:r>
            <a:endParaRPr sz="3000"/>
          </a:p>
        </p:txBody>
      </p:sp>
      <p:sp>
        <p:nvSpPr>
          <p:cNvPr id="991" name="Shape 991"/>
          <p:cNvSpPr txBox="1"/>
          <p:nvPr/>
        </p:nvSpPr>
        <p:spPr>
          <a:xfrm>
            <a:off x="2637200" y="2786200"/>
            <a:ext cx="8433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exp</a:t>
            </a:r>
            <a:endParaRPr sz="1800"/>
          </a:p>
        </p:txBody>
      </p:sp>
      <p:cxnSp>
        <p:nvCxnSpPr>
          <p:cNvPr id="992" name="Shape 992"/>
          <p:cNvCxnSpPr/>
          <p:nvPr/>
        </p:nvCxnSpPr>
        <p:spPr>
          <a:xfrm>
            <a:off x="4526275" y="3250600"/>
            <a:ext cx="1080900" cy="0"/>
          </a:xfrm>
          <a:prstGeom prst="straightConnector1">
            <a:avLst/>
          </a:prstGeom>
          <a:noFill/>
          <a:ln w="19050" cap="flat" cmpd="sng">
            <a:solidFill>
              <a:schemeClr val="dk2"/>
            </a:solidFill>
            <a:prstDash val="solid"/>
            <a:round/>
            <a:headEnd type="none" w="med" len="med"/>
            <a:tailEnd type="triangle" w="med" len="med"/>
          </a:ln>
        </p:spPr>
      </p:cxnSp>
      <p:sp>
        <p:nvSpPr>
          <p:cNvPr id="993" name="Shape 993"/>
          <p:cNvSpPr txBox="1"/>
          <p:nvPr/>
        </p:nvSpPr>
        <p:spPr>
          <a:xfrm>
            <a:off x="4601775" y="2770575"/>
            <a:ext cx="1619400" cy="2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normalize</a:t>
            </a:r>
            <a:endParaRPr sz="1800"/>
          </a:p>
        </p:txBody>
      </p:sp>
      <p:sp>
        <p:nvSpPr>
          <p:cNvPr id="994" name="Shape 994"/>
          <p:cNvSpPr txBox="1"/>
          <p:nvPr/>
        </p:nvSpPr>
        <p:spPr>
          <a:xfrm>
            <a:off x="2599050" y="1891275"/>
            <a:ext cx="34428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0000"/>
                </a:solidFill>
              </a:rPr>
              <a:t>unnormalized probabilities</a:t>
            </a:r>
            <a:endParaRPr sz="1800">
              <a:solidFill>
                <a:srgbClr val="FF0000"/>
              </a:solidFill>
            </a:endParaRPr>
          </a:p>
        </p:txBody>
      </p:sp>
      <p:sp>
        <p:nvSpPr>
          <p:cNvPr id="995" name="Shape 995"/>
          <p:cNvSpPr/>
          <p:nvPr/>
        </p:nvSpPr>
        <p:spPr>
          <a:xfrm>
            <a:off x="5825575" y="2415400"/>
            <a:ext cx="1062900" cy="167049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96" name="Shape 996"/>
          <p:cNvSpPr txBox="1"/>
          <p:nvPr/>
        </p:nvSpPr>
        <p:spPr>
          <a:xfrm>
            <a:off x="5918925" y="23911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solidFill>
                  <a:srgbClr val="9900FF"/>
                </a:solidFill>
              </a:rPr>
              <a:t>0.13</a:t>
            </a:r>
            <a:endParaRPr sz="3000" b="1">
              <a:solidFill>
                <a:srgbClr val="9900FF"/>
              </a:solidFill>
            </a:endParaRPr>
          </a:p>
        </p:txBody>
      </p:sp>
      <p:sp>
        <p:nvSpPr>
          <p:cNvPr id="997" name="Shape 997"/>
          <p:cNvSpPr txBox="1"/>
          <p:nvPr/>
        </p:nvSpPr>
        <p:spPr>
          <a:xfrm>
            <a:off x="5918925" y="29245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0.87</a:t>
            </a:r>
            <a:endParaRPr sz="3000"/>
          </a:p>
        </p:txBody>
      </p:sp>
      <p:sp>
        <p:nvSpPr>
          <p:cNvPr id="998" name="Shape 998"/>
          <p:cNvSpPr txBox="1"/>
          <p:nvPr/>
        </p:nvSpPr>
        <p:spPr>
          <a:xfrm>
            <a:off x="5918925" y="3457925"/>
            <a:ext cx="12111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0.00</a:t>
            </a:r>
            <a:endParaRPr sz="3000"/>
          </a:p>
        </p:txBody>
      </p:sp>
      <p:sp>
        <p:nvSpPr>
          <p:cNvPr id="999" name="Shape 999"/>
          <p:cNvSpPr txBox="1"/>
          <p:nvPr/>
        </p:nvSpPr>
        <p:spPr>
          <a:xfrm>
            <a:off x="5664425" y="4125000"/>
            <a:ext cx="1436400" cy="355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38761D"/>
                </a:solidFill>
              </a:rPr>
              <a:t>probabilities</a:t>
            </a:r>
            <a:endParaRPr sz="1800">
              <a:solidFill>
                <a:srgbClr val="38761D"/>
              </a:solidFill>
            </a:endParaRPr>
          </a:p>
        </p:txBody>
      </p:sp>
      <p:cxnSp>
        <p:nvCxnSpPr>
          <p:cNvPr id="1000" name="Shape 1000"/>
          <p:cNvCxnSpPr/>
          <p:nvPr/>
        </p:nvCxnSpPr>
        <p:spPr>
          <a:xfrm>
            <a:off x="6942575" y="2721250"/>
            <a:ext cx="227400" cy="0"/>
          </a:xfrm>
          <a:prstGeom prst="straightConnector1">
            <a:avLst/>
          </a:prstGeom>
          <a:noFill/>
          <a:ln w="9525" cap="flat" cmpd="sng">
            <a:solidFill>
              <a:schemeClr val="dk2"/>
            </a:solidFill>
            <a:prstDash val="solid"/>
            <a:round/>
            <a:headEnd type="none" w="med" len="med"/>
            <a:tailEnd type="triangle" w="med" len="med"/>
          </a:ln>
        </p:spPr>
      </p:cxnSp>
      <p:sp>
        <p:nvSpPr>
          <p:cNvPr id="1001" name="Shape 1001"/>
          <p:cNvSpPr txBox="1"/>
          <p:nvPr/>
        </p:nvSpPr>
        <p:spPr>
          <a:xfrm>
            <a:off x="7247375" y="2423250"/>
            <a:ext cx="2162100" cy="9174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9900FF"/>
                </a:solidFill>
              </a:rPr>
              <a:t>L_i = -log(0.13)</a:t>
            </a:r>
            <a:endParaRPr sz="2000">
              <a:solidFill>
                <a:srgbClr val="9900FF"/>
              </a:solidFill>
            </a:endParaRPr>
          </a:p>
          <a:p>
            <a:pPr marL="0" lvl="0" indent="0" rtl="0">
              <a:spcBef>
                <a:spcPts val="0"/>
              </a:spcBef>
              <a:spcAft>
                <a:spcPts val="0"/>
              </a:spcAft>
              <a:buNone/>
            </a:pPr>
            <a:r>
              <a:rPr lang="en" sz="2000">
                <a:solidFill>
                  <a:srgbClr val="9900FF"/>
                </a:solidFill>
              </a:rPr>
              <a:t>      = </a:t>
            </a:r>
            <a:r>
              <a:rPr lang="en" sz="2000" b="1">
                <a:solidFill>
                  <a:srgbClr val="9900FF"/>
                </a:solidFill>
              </a:rPr>
              <a:t>0.89</a:t>
            </a:r>
            <a:endParaRPr sz="2000" b="1">
              <a:solidFill>
                <a:srgbClr val="9900FF"/>
              </a:solidFill>
            </a:endParaRPr>
          </a:p>
        </p:txBody>
      </p:sp>
    </p:spTree>
    <p:extLst>
      <p:ext uri="{BB962C8B-B14F-4D97-AF65-F5344CB8AC3E}">
        <p14:creationId xmlns:p14="http://schemas.microsoft.com/office/powerpoint/2010/main" val="758170904"/>
      </p:ext>
    </p:extLst>
  </p:cSld>
  <p:clrMapOvr>
    <a:masterClrMapping/>
  </p:clrMapOvr>
  <mc:AlternateContent xmlns:mc="http://schemas.openxmlformats.org/markup-compatibility/2006" xmlns:p14="http://schemas.microsoft.com/office/powerpoint/2010/main">
    <mc:Choice Requires="p14">
      <p:transition spd="slow" p14:dur="2000" advTm="23904"/>
    </mc:Choice>
    <mc:Fallback xmlns="">
      <p:transition spd="slow" advTm="23904"/>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 </a:t>
            </a:r>
          </a:p>
        </p:txBody>
      </p:sp>
      <p:sp>
        <p:nvSpPr>
          <p:cNvPr id="3" name="Content Placeholder 2"/>
          <p:cNvSpPr>
            <a:spLocks noGrp="1"/>
          </p:cNvSpPr>
          <p:nvPr>
            <p:ph idx="1"/>
          </p:nvPr>
        </p:nvSpPr>
        <p:spPr/>
        <p:txBody>
          <a:bodyPr>
            <a:normAutofit/>
          </a:bodyPr>
          <a:lstStyle/>
          <a:p>
            <a:r>
              <a:rPr lang="en-US" dirty="0">
                <a:solidFill>
                  <a:schemeClr val="bg1">
                    <a:lumMod val="65000"/>
                  </a:schemeClr>
                </a:solidFill>
              </a:rPr>
              <a:t>Perceptron</a:t>
            </a:r>
          </a:p>
          <a:p>
            <a:r>
              <a:rPr lang="en-US" dirty="0">
                <a:solidFill>
                  <a:schemeClr val="bg1">
                    <a:lumMod val="65000"/>
                  </a:schemeClr>
                </a:solidFill>
              </a:rPr>
              <a:t>Linear classifier</a:t>
            </a:r>
          </a:p>
          <a:p>
            <a:r>
              <a:rPr lang="en-US" dirty="0">
                <a:solidFill>
                  <a:schemeClr val="bg1">
                    <a:lumMod val="65000"/>
                  </a:schemeClr>
                </a:solidFill>
              </a:rPr>
              <a:t>Loss function</a:t>
            </a:r>
          </a:p>
          <a:p>
            <a:r>
              <a:rPr lang="en-US" dirty="0"/>
              <a:t>Gradient descent</a:t>
            </a:r>
            <a:r>
              <a:rPr lang="en-US" dirty="0">
                <a:solidFill>
                  <a:schemeClr val="bg1">
                    <a:lumMod val="65000"/>
                  </a:schemeClr>
                </a:solidFill>
              </a:rPr>
              <a:t> and </a:t>
            </a:r>
            <a:r>
              <a:rPr lang="en-US" dirty="0"/>
              <a:t>backpropagation</a:t>
            </a:r>
          </a:p>
          <a:p>
            <a:r>
              <a:rPr lang="en-US" dirty="0">
                <a:solidFill>
                  <a:schemeClr val="bg1">
                    <a:lumMod val="65000"/>
                  </a:schemeClr>
                </a:solidFill>
              </a:rPr>
              <a:t>Introduction to Convolutional Neural networks</a:t>
            </a:r>
          </a:p>
        </p:txBody>
      </p:sp>
    </p:spTree>
    <p:extLst>
      <p:ext uri="{BB962C8B-B14F-4D97-AF65-F5344CB8AC3E}">
        <p14:creationId xmlns:p14="http://schemas.microsoft.com/office/powerpoint/2010/main" val="279147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78"/>
            <a:ext cx="8229600" cy="536972"/>
          </a:xfrm>
        </p:spPr>
        <p:txBody>
          <a:bodyPr/>
          <a:lstStyle/>
          <a:p>
            <a:r>
              <a:rPr lang="en-US" sz="3200" dirty="0"/>
              <a:t>Gradient descent visualized: Minimizing loss</a:t>
            </a:r>
          </a:p>
        </p:txBody>
      </p:sp>
      <p:cxnSp>
        <p:nvCxnSpPr>
          <p:cNvPr id="5" name="Straight Arrow Connector 4"/>
          <p:cNvCxnSpPr/>
          <p:nvPr/>
        </p:nvCxnSpPr>
        <p:spPr>
          <a:xfrm>
            <a:off x="2390775" y="3990975"/>
            <a:ext cx="41338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24150" y="1352550"/>
            <a:ext cx="28712" cy="30003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6387472" y="3990975"/>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516629" y="5321300"/>
                <a:ext cx="414216"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40320" y="1334691"/>
                <a:ext cx="3124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3253759" y="1779588"/>
                <a:ext cx="416541" cy="369332"/>
              </a:xfrm>
              <a:prstGeom prst="rect">
                <a:avLst/>
              </a:prstGeom>
              <a:blipFill rotWithShape="0">
                <a:blip r:embed="rId3"/>
                <a:stretch>
                  <a:fillRect/>
                </a:stretch>
              </a:blipFill>
            </p:spPr>
            <p:txBody>
              <a:bodyPr/>
              <a:lstStyle/>
              <a:p>
                <a:r>
                  <a:rPr lang="en-US">
                    <a:noFill/>
                  </a:rPr>
                  <a:t> </a:t>
                </a:r>
              </a:p>
            </p:txBody>
          </p:sp>
        </mc:Fallback>
      </mc:AlternateContent>
      <p:sp>
        <p:nvSpPr>
          <p:cNvPr id="22" name="Freeform 21"/>
          <p:cNvSpPr/>
          <p:nvPr/>
        </p:nvSpPr>
        <p:spPr>
          <a:xfrm>
            <a:off x="2943225" y="1400175"/>
            <a:ext cx="3533775" cy="2400320"/>
          </a:xfrm>
          <a:custGeom>
            <a:avLst/>
            <a:gdLst>
              <a:gd name="connsiteX0" fmla="*/ 0 w 4711700"/>
              <a:gd name="connsiteY0" fmla="*/ 0 h 3200426"/>
              <a:gd name="connsiteX1" fmla="*/ 2108200 w 4711700"/>
              <a:gd name="connsiteY1" fmla="*/ 3200400 h 3200426"/>
              <a:gd name="connsiteX2" fmla="*/ 4711700 w 4711700"/>
              <a:gd name="connsiteY2" fmla="*/ 63500 h 3200426"/>
            </a:gdLst>
            <a:ahLst/>
            <a:cxnLst>
              <a:cxn ang="0">
                <a:pos x="connsiteX0" y="connsiteY0"/>
              </a:cxn>
              <a:cxn ang="0">
                <a:pos x="connsiteX1" y="connsiteY1"/>
              </a:cxn>
              <a:cxn ang="0">
                <a:pos x="connsiteX2" y="connsiteY2"/>
              </a:cxn>
            </a:cxnLst>
            <a:rect l="l" t="t" r="r" b="b"/>
            <a:pathLst>
              <a:path w="4711700" h="3200426">
                <a:moveTo>
                  <a:pt x="0" y="0"/>
                </a:moveTo>
                <a:cubicBezTo>
                  <a:pt x="661458" y="1594908"/>
                  <a:pt x="1322917" y="3189817"/>
                  <a:pt x="2108200" y="3200400"/>
                </a:cubicBezTo>
                <a:cubicBezTo>
                  <a:pt x="2893483" y="3210983"/>
                  <a:pt x="4711700" y="63500"/>
                  <a:pt x="4711700" y="63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419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536972"/>
          </a:xfrm>
        </p:spPr>
        <p:txBody>
          <a:bodyPr/>
          <a:lstStyle/>
          <a:p>
            <a:r>
              <a:rPr lang="en-US" sz="3200" dirty="0"/>
              <a:t>Gradient descent visualized: Minimizing loss</a:t>
            </a:r>
          </a:p>
        </p:txBody>
      </p:sp>
      <p:cxnSp>
        <p:nvCxnSpPr>
          <p:cNvPr id="5" name="Straight Arrow Connector 4"/>
          <p:cNvCxnSpPr/>
          <p:nvPr/>
        </p:nvCxnSpPr>
        <p:spPr>
          <a:xfrm>
            <a:off x="2390775" y="3990975"/>
            <a:ext cx="41338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24150" y="1352550"/>
            <a:ext cx="28712" cy="30003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6387472" y="3990975"/>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516629" y="5321300"/>
                <a:ext cx="414216"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40320" y="1334691"/>
                <a:ext cx="3124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3253759" y="1779588"/>
                <a:ext cx="416541" cy="369332"/>
              </a:xfrm>
              <a:prstGeom prst="rect">
                <a:avLst/>
              </a:prstGeom>
              <a:blipFill rotWithShape="0">
                <a:blip r:embed="rId3"/>
                <a:stretch>
                  <a:fillRect/>
                </a:stretch>
              </a:blipFill>
            </p:spPr>
            <p:txBody>
              <a:bodyPr/>
              <a:lstStyle/>
              <a:p>
                <a:r>
                  <a:rPr lang="en-US">
                    <a:noFill/>
                  </a:rPr>
                  <a:t> </a:t>
                </a:r>
              </a:p>
            </p:txBody>
          </p:sp>
        </mc:Fallback>
      </mc:AlternateContent>
      <p:sp>
        <p:nvSpPr>
          <p:cNvPr id="22" name="Freeform 21"/>
          <p:cNvSpPr/>
          <p:nvPr/>
        </p:nvSpPr>
        <p:spPr>
          <a:xfrm>
            <a:off x="2943225" y="1400175"/>
            <a:ext cx="3533775" cy="2400320"/>
          </a:xfrm>
          <a:custGeom>
            <a:avLst/>
            <a:gdLst>
              <a:gd name="connsiteX0" fmla="*/ 0 w 4711700"/>
              <a:gd name="connsiteY0" fmla="*/ 0 h 3200426"/>
              <a:gd name="connsiteX1" fmla="*/ 2108200 w 4711700"/>
              <a:gd name="connsiteY1" fmla="*/ 3200400 h 3200426"/>
              <a:gd name="connsiteX2" fmla="*/ 4711700 w 4711700"/>
              <a:gd name="connsiteY2" fmla="*/ 63500 h 3200426"/>
            </a:gdLst>
            <a:ahLst/>
            <a:cxnLst>
              <a:cxn ang="0">
                <a:pos x="connsiteX0" y="connsiteY0"/>
              </a:cxn>
              <a:cxn ang="0">
                <a:pos x="connsiteX1" y="connsiteY1"/>
              </a:cxn>
              <a:cxn ang="0">
                <a:pos x="connsiteX2" y="connsiteY2"/>
              </a:cxn>
            </a:cxnLst>
            <a:rect l="l" t="t" r="r" b="b"/>
            <a:pathLst>
              <a:path w="4711700" h="3200426">
                <a:moveTo>
                  <a:pt x="0" y="0"/>
                </a:moveTo>
                <a:cubicBezTo>
                  <a:pt x="661458" y="1594908"/>
                  <a:pt x="1322917" y="3189817"/>
                  <a:pt x="2108200" y="3200400"/>
                </a:cubicBezTo>
                <a:cubicBezTo>
                  <a:pt x="2893483" y="3210983"/>
                  <a:pt x="4711700" y="63500"/>
                  <a:pt x="4711700" y="63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y 2"/>
          <p:cNvSpPr/>
          <p:nvPr/>
        </p:nvSpPr>
        <p:spPr>
          <a:xfrm>
            <a:off x="2871787" y="1458496"/>
            <a:ext cx="313154" cy="313154"/>
          </a:xfrm>
          <a:prstGeom prst="mathMultiply">
            <a:avLst>
              <a:gd name="adj1" fmla="val 49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466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78"/>
            <a:ext cx="8229600" cy="536972"/>
          </a:xfrm>
        </p:spPr>
        <p:txBody>
          <a:bodyPr/>
          <a:lstStyle/>
          <a:p>
            <a:r>
              <a:rPr lang="en-US" sz="3200" dirty="0"/>
              <a:t>Gradient descent visualized: Minimizing loss</a:t>
            </a:r>
          </a:p>
        </p:txBody>
      </p:sp>
      <p:cxnSp>
        <p:nvCxnSpPr>
          <p:cNvPr id="5" name="Straight Arrow Connector 4"/>
          <p:cNvCxnSpPr/>
          <p:nvPr/>
        </p:nvCxnSpPr>
        <p:spPr>
          <a:xfrm>
            <a:off x="2390775" y="3990975"/>
            <a:ext cx="41338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24150" y="1352550"/>
            <a:ext cx="28712" cy="30003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6387472" y="3990975"/>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516629" y="5321300"/>
                <a:ext cx="414216"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40320" y="1334691"/>
                <a:ext cx="3124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3253759" y="1779588"/>
                <a:ext cx="416541" cy="369332"/>
              </a:xfrm>
              <a:prstGeom prst="rect">
                <a:avLst/>
              </a:prstGeom>
              <a:blipFill rotWithShape="0">
                <a:blip r:embed="rId3"/>
                <a:stretch>
                  <a:fillRect/>
                </a:stretch>
              </a:blipFill>
            </p:spPr>
            <p:txBody>
              <a:bodyPr/>
              <a:lstStyle/>
              <a:p>
                <a:r>
                  <a:rPr lang="en-US">
                    <a:noFill/>
                  </a:rPr>
                  <a:t> </a:t>
                </a:r>
              </a:p>
            </p:txBody>
          </p:sp>
        </mc:Fallback>
      </mc:AlternateContent>
      <p:sp>
        <p:nvSpPr>
          <p:cNvPr id="22" name="Freeform 21"/>
          <p:cNvSpPr/>
          <p:nvPr/>
        </p:nvSpPr>
        <p:spPr>
          <a:xfrm>
            <a:off x="2943225" y="1400175"/>
            <a:ext cx="3533775" cy="2400320"/>
          </a:xfrm>
          <a:custGeom>
            <a:avLst/>
            <a:gdLst>
              <a:gd name="connsiteX0" fmla="*/ 0 w 4711700"/>
              <a:gd name="connsiteY0" fmla="*/ 0 h 3200426"/>
              <a:gd name="connsiteX1" fmla="*/ 2108200 w 4711700"/>
              <a:gd name="connsiteY1" fmla="*/ 3200400 h 3200426"/>
              <a:gd name="connsiteX2" fmla="*/ 4711700 w 4711700"/>
              <a:gd name="connsiteY2" fmla="*/ 63500 h 3200426"/>
            </a:gdLst>
            <a:ahLst/>
            <a:cxnLst>
              <a:cxn ang="0">
                <a:pos x="connsiteX0" y="connsiteY0"/>
              </a:cxn>
              <a:cxn ang="0">
                <a:pos x="connsiteX1" y="connsiteY1"/>
              </a:cxn>
              <a:cxn ang="0">
                <a:pos x="connsiteX2" y="connsiteY2"/>
              </a:cxn>
            </a:cxnLst>
            <a:rect l="l" t="t" r="r" b="b"/>
            <a:pathLst>
              <a:path w="4711700" h="3200426">
                <a:moveTo>
                  <a:pt x="0" y="0"/>
                </a:moveTo>
                <a:cubicBezTo>
                  <a:pt x="661458" y="1594908"/>
                  <a:pt x="1322917" y="3189817"/>
                  <a:pt x="2108200" y="3200400"/>
                </a:cubicBezTo>
                <a:cubicBezTo>
                  <a:pt x="2893483" y="3210983"/>
                  <a:pt x="4711700" y="63500"/>
                  <a:pt x="4711700" y="63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y 2"/>
          <p:cNvSpPr/>
          <p:nvPr/>
        </p:nvSpPr>
        <p:spPr>
          <a:xfrm>
            <a:off x="2871787" y="1458496"/>
            <a:ext cx="313154" cy="313154"/>
          </a:xfrm>
          <a:prstGeom prst="mathMultiply">
            <a:avLst>
              <a:gd name="adj1" fmla="val 49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028950" y="1611690"/>
            <a:ext cx="155991" cy="49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7719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visualized: Minimizing loss</a:t>
            </a:r>
          </a:p>
        </p:txBody>
      </p:sp>
      <p:cxnSp>
        <p:nvCxnSpPr>
          <p:cNvPr id="5" name="Straight Arrow Connector 4"/>
          <p:cNvCxnSpPr/>
          <p:nvPr/>
        </p:nvCxnSpPr>
        <p:spPr>
          <a:xfrm>
            <a:off x="2390775" y="3990975"/>
            <a:ext cx="41338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24150" y="1352550"/>
            <a:ext cx="28712" cy="30003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6387472" y="3990975"/>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516629" y="5321300"/>
                <a:ext cx="414216"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40320" y="1334691"/>
                <a:ext cx="3124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3253759" y="1779588"/>
                <a:ext cx="416541" cy="369332"/>
              </a:xfrm>
              <a:prstGeom prst="rect">
                <a:avLst/>
              </a:prstGeom>
              <a:blipFill rotWithShape="0">
                <a:blip r:embed="rId3"/>
                <a:stretch>
                  <a:fillRect/>
                </a:stretch>
              </a:blipFill>
            </p:spPr>
            <p:txBody>
              <a:bodyPr/>
              <a:lstStyle/>
              <a:p>
                <a:r>
                  <a:rPr lang="en-US">
                    <a:noFill/>
                  </a:rPr>
                  <a:t> </a:t>
                </a:r>
              </a:p>
            </p:txBody>
          </p:sp>
        </mc:Fallback>
      </mc:AlternateContent>
      <p:sp>
        <p:nvSpPr>
          <p:cNvPr id="22" name="Freeform 21"/>
          <p:cNvSpPr/>
          <p:nvPr/>
        </p:nvSpPr>
        <p:spPr>
          <a:xfrm>
            <a:off x="2943225" y="1400175"/>
            <a:ext cx="3533775" cy="2400320"/>
          </a:xfrm>
          <a:custGeom>
            <a:avLst/>
            <a:gdLst>
              <a:gd name="connsiteX0" fmla="*/ 0 w 4711700"/>
              <a:gd name="connsiteY0" fmla="*/ 0 h 3200426"/>
              <a:gd name="connsiteX1" fmla="*/ 2108200 w 4711700"/>
              <a:gd name="connsiteY1" fmla="*/ 3200400 h 3200426"/>
              <a:gd name="connsiteX2" fmla="*/ 4711700 w 4711700"/>
              <a:gd name="connsiteY2" fmla="*/ 63500 h 3200426"/>
            </a:gdLst>
            <a:ahLst/>
            <a:cxnLst>
              <a:cxn ang="0">
                <a:pos x="connsiteX0" y="connsiteY0"/>
              </a:cxn>
              <a:cxn ang="0">
                <a:pos x="connsiteX1" y="connsiteY1"/>
              </a:cxn>
              <a:cxn ang="0">
                <a:pos x="connsiteX2" y="connsiteY2"/>
              </a:cxn>
            </a:cxnLst>
            <a:rect l="l" t="t" r="r" b="b"/>
            <a:pathLst>
              <a:path w="4711700" h="3200426">
                <a:moveTo>
                  <a:pt x="0" y="0"/>
                </a:moveTo>
                <a:cubicBezTo>
                  <a:pt x="661458" y="1594908"/>
                  <a:pt x="1322917" y="3189817"/>
                  <a:pt x="2108200" y="3200400"/>
                </a:cubicBezTo>
                <a:cubicBezTo>
                  <a:pt x="2893483" y="3210983"/>
                  <a:pt x="4711700" y="63500"/>
                  <a:pt x="4711700" y="63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y 2"/>
          <p:cNvSpPr/>
          <p:nvPr/>
        </p:nvSpPr>
        <p:spPr>
          <a:xfrm>
            <a:off x="3157537" y="2104580"/>
            <a:ext cx="313154" cy="313154"/>
          </a:xfrm>
          <a:prstGeom prst="mathMultiply">
            <a:avLst>
              <a:gd name="adj1" fmla="val 49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21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158B-E83A-ED4F-BDFF-433A8FC1B887}"/>
              </a:ext>
            </a:extLst>
          </p:cNvPr>
          <p:cNvSpPr>
            <a:spLocks noGrp="1"/>
          </p:cNvSpPr>
          <p:nvPr>
            <p:ph type="title"/>
          </p:nvPr>
        </p:nvSpPr>
        <p:spPr/>
        <p:txBody>
          <a:bodyPr/>
          <a:lstStyle/>
          <a:p>
            <a:r>
              <a:rPr lang="en-US" sz="3200" dirty="0"/>
              <a:t>Recall: we can </a:t>
            </a:r>
            <a:r>
              <a:rPr lang="en-US" sz="3200" dirty="0" err="1"/>
              <a:t>featurize</a:t>
            </a:r>
            <a:r>
              <a:rPr lang="en-US" sz="3200" dirty="0"/>
              <a:t> images into a vector</a:t>
            </a:r>
          </a:p>
        </p:txBody>
      </p:sp>
      <p:pic>
        <p:nvPicPr>
          <p:cNvPr id="4" name="Picture 2" descr="mage result for dog">
            <a:extLst>
              <a:ext uri="{FF2B5EF4-FFF2-40B4-BE49-F238E27FC236}">
                <a16:creationId xmlns:a16="http://schemas.microsoft.com/office/drawing/2014/main" id="{78DDC92B-6A29-6C46-B949-AB089D0FB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17" r="16599"/>
          <a:stretch/>
        </p:blipFill>
        <p:spPr bwMode="auto">
          <a:xfrm>
            <a:off x="857251" y="2125674"/>
            <a:ext cx="1303280" cy="11318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5F1A0A2-BAB5-884B-9DB3-6CBD686349A3}"/>
              </a:ext>
            </a:extLst>
          </p:cNvPr>
          <p:cNvSpPr/>
          <p:nvPr/>
        </p:nvSpPr>
        <p:spPr>
          <a:xfrm>
            <a:off x="5657851" y="1485900"/>
            <a:ext cx="298106" cy="3283956"/>
          </a:xfrm>
          <a:prstGeom prst="rect">
            <a:avLst/>
          </a:prstGeom>
          <a:solidFill>
            <a:srgbClr val="57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8" name="TextBox 7">
            <a:extLst>
              <a:ext uri="{FF2B5EF4-FFF2-40B4-BE49-F238E27FC236}">
                <a16:creationId xmlns:a16="http://schemas.microsoft.com/office/drawing/2014/main" id="{21B8F7E6-43A3-F344-9938-CC92DE311F73}"/>
              </a:ext>
            </a:extLst>
          </p:cNvPr>
          <p:cNvSpPr txBox="1"/>
          <p:nvPr/>
        </p:nvSpPr>
        <p:spPr>
          <a:xfrm>
            <a:off x="5196846" y="817171"/>
            <a:ext cx="1077187" cy="553998"/>
          </a:xfrm>
          <a:prstGeom prst="rect">
            <a:avLst/>
          </a:prstGeom>
          <a:noFill/>
        </p:spPr>
        <p:txBody>
          <a:bodyPr wrap="square" rtlCol="0">
            <a:spAutoFit/>
          </a:bodyPr>
          <a:lstStyle/>
          <a:p>
            <a:pPr algn="ctr"/>
            <a:r>
              <a:rPr lang="en-US" sz="1500" dirty="0"/>
              <a:t>Image </a:t>
            </a:r>
          </a:p>
          <a:p>
            <a:pPr algn="ctr"/>
            <a:r>
              <a:rPr lang="en-US" sz="1500" dirty="0"/>
              <a:t>Vector</a:t>
            </a:r>
          </a:p>
        </p:txBody>
      </p:sp>
      <p:cxnSp>
        <p:nvCxnSpPr>
          <p:cNvPr id="10" name="Straight Arrow Connector 9">
            <a:extLst>
              <a:ext uri="{FF2B5EF4-FFF2-40B4-BE49-F238E27FC236}">
                <a16:creationId xmlns:a16="http://schemas.microsoft.com/office/drawing/2014/main" id="{A92B22C1-D2A7-BD46-8D05-19106E48EA71}"/>
              </a:ext>
            </a:extLst>
          </p:cNvPr>
          <p:cNvCxnSpPr/>
          <p:nvPr/>
        </p:nvCxnSpPr>
        <p:spPr>
          <a:xfrm>
            <a:off x="2514600" y="2571750"/>
            <a:ext cx="2682246"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91196BC-D5C7-D54F-A080-152F49F22F05}"/>
              </a:ext>
            </a:extLst>
          </p:cNvPr>
          <p:cNvSpPr txBox="1"/>
          <p:nvPr/>
        </p:nvSpPr>
        <p:spPr>
          <a:xfrm>
            <a:off x="2795818" y="2691612"/>
            <a:ext cx="2432717" cy="1754326"/>
          </a:xfrm>
          <a:prstGeom prst="rect">
            <a:avLst/>
          </a:prstGeom>
          <a:noFill/>
        </p:spPr>
        <p:txBody>
          <a:bodyPr wrap="none" rtlCol="0">
            <a:spAutoFit/>
          </a:bodyPr>
          <a:lstStyle/>
          <a:p>
            <a:r>
              <a:rPr lang="en-US" dirty="0">
                <a:latin typeface="Lantinghei TC Extralight" panose="03000509000000000000" pitchFamily="66" charset="-120"/>
                <a:ea typeface="Lantinghei TC Extralight" panose="03000509000000000000" pitchFamily="66" charset="-120"/>
              </a:rPr>
              <a:t>Raw pixels</a:t>
            </a:r>
          </a:p>
          <a:p>
            <a:r>
              <a:rPr lang="en-US" dirty="0">
                <a:latin typeface="Lantinghei TC Extralight" panose="03000509000000000000" pitchFamily="66" charset="-120"/>
                <a:ea typeface="Lantinghei TC Extralight" panose="03000509000000000000" pitchFamily="66" charset="-120"/>
              </a:rPr>
              <a:t>Raw pixels + (</a:t>
            </a:r>
            <a:r>
              <a:rPr lang="en-US" dirty="0" err="1">
                <a:latin typeface="Lantinghei TC Extralight" panose="03000509000000000000" pitchFamily="66" charset="-120"/>
                <a:ea typeface="Lantinghei TC Extralight" panose="03000509000000000000" pitchFamily="66" charset="-120"/>
              </a:rPr>
              <a:t>x,y</a:t>
            </a:r>
            <a:r>
              <a:rPr lang="en-US" dirty="0">
                <a:latin typeface="Lantinghei TC Extralight" panose="03000509000000000000" pitchFamily="66" charset="-120"/>
                <a:ea typeface="Lantinghei TC Extralight" panose="03000509000000000000" pitchFamily="66" charset="-120"/>
              </a:rPr>
              <a:t>)</a:t>
            </a:r>
          </a:p>
          <a:p>
            <a:r>
              <a:rPr lang="en-US" dirty="0">
                <a:latin typeface="Lantinghei TC Extralight" panose="03000509000000000000" pitchFamily="66" charset="-120"/>
                <a:ea typeface="Lantinghei TC Extralight" panose="03000509000000000000" pitchFamily="66" charset="-120"/>
              </a:rPr>
              <a:t>PCA</a:t>
            </a:r>
          </a:p>
          <a:p>
            <a:r>
              <a:rPr lang="en-US" dirty="0">
                <a:latin typeface="Lantinghei TC Extralight" panose="03000509000000000000" pitchFamily="66" charset="-120"/>
                <a:ea typeface="Lantinghei TC Extralight" panose="03000509000000000000" pitchFamily="66" charset="-120"/>
              </a:rPr>
              <a:t>LDA</a:t>
            </a:r>
          </a:p>
          <a:p>
            <a:r>
              <a:rPr lang="en-US" dirty="0" err="1">
                <a:latin typeface="Lantinghei TC Extralight" panose="03000509000000000000" pitchFamily="66" charset="-120"/>
                <a:ea typeface="Lantinghei TC Extralight" panose="03000509000000000000" pitchFamily="66" charset="-120"/>
              </a:rPr>
              <a:t>BoW</a:t>
            </a:r>
            <a:endParaRPr lang="en-US" dirty="0">
              <a:latin typeface="Lantinghei TC Extralight" panose="03000509000000000000" pitchFamily="66" charset="-120"/>
              <a:ea typeface="Lantinghei TC Extralight" panose="03000509000000000000" pitchFamily="66" charset="-120"/>
            </a:endParaRPr>
          </a:p>
          <a:p>
            <a:r>
              <a:rPr lang="en-US" dirty="0" err="1">
                <a:latin typeface="Lantinghei TC Extralight" panose="03000509000000000000" pitchFamily="66" charset="-120"/>
                <a:ea typeface="Lantinghei TC Extralight" panose="03000509000000000000" pitchFamily="66" charset="-120"/>
              </a:rPr>
              <a:t>BoW</a:t>
            </a:r>
            <a:r>
              <a:rPr lang="en-US" dirty="0">
                <a:latin typeface="Lantinghei TC Extralight" panose="03000509000000000000" pitchFamily="66" charset="-120"/>
                <a:ea typeface="Lantinghei TC Extralight" panose="03000509000000000000" pitchFamily="66" charset="-120"/>
              </a:rPr>
              <a:t> + spatial pyramids</a:t>
            </a:r>
          </a:p>
        </p:txBody>
      </p:sp>
    </p:spTree>
    <p:extLst>
      <p:ext uri="{BB962C8B-B14F-4D97-AF65-F5344CB8AC3E}">
        <p14:creationId xmlns:p14="http://schemas.microsoft.com/office/powerpoint/2010/main" val="1592662330"/>
      </p:ext>
    </p:extLst>
  </p:cSld>
  <p:clrMapOvr>
    <a:masterClrMapping/>
  </p:clrMapOvr>
  <mc:AlternateContent xmlns:mc="http://schemas.openxmlformats.org/markup-compatibility/2006" xmlns:p14="http://schemas.microsoft.com/office/powerpoint/2010/main">
    <mc:Choice Requires="p14">
      <p:transition spd="slow" p14:dur="2000" advTm="45793"/>
    </mc:Choice>
    <mc:Fallback xmlns="">
      <p:transition spd="slow" advTm="45793"/>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visualized: Minimizing loss</a:t>
            </a:r>
          </a:p>
        </p:txBody>
      </p:sp>
      <p:cxnSp>
        <p:nvCxnSpPr>
          <p:cNvPr id="5" name="Straight Arrow Connector 4"/>
          <p:cNvCxnSpPr/>
          <p:nvPr/>
        </p:nvCxnSpPr>
        <p:spPr>
          <a:xfrm>
            <a:off x="2390775" y="3990975"/>
            <a:ext cx="41338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24150" y="1352550"/>
            <a:ext cx="28712" cy="30003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6387472" y="3990975"/>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516629" y="5321300"/>
                <a:ext cx="414216"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40320" y="1334691"/>
                <a:ext cx="3124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3253759" y="1779588"/>
                <a:ext cx="416541" cy="369332"/>
              </a:xfrm>
              <a:prstGeom prst="rect">
                <a:avLst/>
              </a:prstGeom>
              <a:blipFill rotWithShape="0">
                <a:blip r:embed="rId3"/>
                <a:stretch>
                  <a:fillRect/>
                </a:stretch>
              </a:blipFill>
            </p:spPr>
            <p:txBody>
              <a:bodyPr/>
              <a:lstStyle/>
              <a:p>
                <a:r>
                  <a:rPr lang="en-US">
                    <a:noFill/>
                  </a:rPr>
                  <a:t> </a:t>
                </a:r>
              </a:p>
            </p:txBody>
          </p:sp>
        </mc:Fallback>
      </mc:AlternateContent>
      <p:sp>
        <p:nvSpPr>
          <p:cNvPr id="22" name="Freeform 21"/>
          <p:cNvSpPr/>
          <p:nvPr/>
        </p:nvSpPr>
        <p:spPr>
          <a:xfrm>
            <a:off x="2943225" y="1400175"/>
            <a:ext cx="3533775" cy="2400320"/>
          </a:xfrm>
          <a:custGeom>
            <a:avLst/>
            <a:gdLst>
              <a:gd name="connsiteX0" fmla="*/ 0 w 4711700"/>
              <a:gd name="connsiteY0" fmla="*/ 0 h 3200426"/>
              <a:gd name="connsiteX1" fmla="*/ 2108200 w 4711700"/>
              <a:gd name="connsiteY1" fmla="*/ 3200400 h 3200426"/>
              <a:gd name="connsiteX2" fmla="*/ 4711700 w 4711700"/>
              <a:gd name="connsiteY2" fmla="*/ 63500 h 3200426"/>
            </a:gdLst>
            <a:ahLst/>
            <a:cxnLst>
              <a:cxn ang="0">
                <a:pos x="connsiteX0" y="connsiteY0"/>
              </a:cxn>
              <a:cxn ang="0">
                <a:pos x="connsiteX1" y="connsiteY1"/>
              </a:cxn>
              <a:cxn ang="0">
                <a:pos x="connsiteX2" y="connsiteY2"/>
              </a:cxn>
            </a:cxnLst>
            <a:rect l="l" t="t" r="r" b="b"/>
            <a:pathLst>
              <a:path w="4711700" h="3200426">
                <a:moveTo>
                  <a:pt x="0" y="0"/>
                </a:moveTo>
                <a:cubicBezTo>
                  <a:pt x="661458" y="1594908"/>
                  <a:pt x="1322917" y="3189817"/>
                  <a:pt x="2108200" y="3200400"/>
                </a:cubicBezTo>
                <a:cubicBezTo>
                  <a:pt x="2893483" y="3210983"/>
                  <a:pt x="4711700" y="63500"/>
                  <a:pt x="4711700" y="63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y 2"/>
          <p:cNvSpPr/>
          <p:nvPr/>
        </p:nvSpPr>
        <p:spPr>
          <a:xfrm>
            <a:off x="3157537" y="2104580"/>
            <a:ext cx="313154" cy="313154"/>
          </a:xfrm>
          <a:prstGeom prst="mathMultiply">
            <a:avLst>
              <a:gd name="adj1" fmla="val 49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314115" y="2266307"/>
            <a:ext cx="248236" cy="58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0293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visualized: Minimizing loss</a:t>
            </a:r>
          </a:p>
        </p:txBody>
      </p:sp>
      <p:cxnSp>
        <p:nvCxnSpPr>
          <p:cNvPr id="5" name="Straight Arrow Connector 4"/>
          <p:cNvCxnSpPr/>
          <p:nvPr/>
        </p:nvCxnSpPr>
        <p:spPr>
          <a:xfrm>
            <a:off x="2390775" y="3990975"/>
            <a:ext cx="41338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24150" y="1352550"/>
            <a:ext cx="28712" cy="30003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6387472" y="3990975"/>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516629" y="5321300"/>
                <a:ext cx="414216"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40320" y="1334691"/>
                <a:ext cx="3124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3253759" y="1779588"/>
                <a:ext cx="416541" cy="369332"/>
              </a:xfrm>
              <a:prstGeom prst="rect">
                <a:avLst/>
              </a:prstGeom>
              <a:blipFill rotWithShape="0">
                <a:blip r:embed="rId3"/>
                <a:stretch>
                  <a:fillRect/>
                </a:stretch>
              </a:blipFill>
            </p:spPr>
            <p:txBody>
              <a:bodyPr/>
              <a:lstStyle/>
              <a:p>
                <a:r>
                  <a:rPr lang="en-US">
                    <a:noFill/>
                  </a:rPr>
                  <a:t> </a:t>
                </a:r>
              </a:p>
            </p:txBody>
          </p:sp>
        </mc:Fallback>
      </mc:AlternateContent>
      <p:sp>
        <p:nvSpPr>
          <p:cNvPr id="22" name="Freeform 21"/>
          <p:cNvSpPr/>
          <p:nvPr/>
        </p:nvSpPr>
        <p:spPr>
          <a:xfrm>
            <a:off x="2943225" y="1400175"/>
            <a:ext cx="3533775" cy="2400320"/>
          </a:xfrm>
          <a:custGeom>
            <a:avLst/>
            <a:gdLst>
              <a:gd name="connsiteX0" fmla="*/ 0 w 4711700"/>
              <a:gd name="connsiteY0" fmla="*/ 0 h 3200426"/>
              <a:gd name="connsiteX1" fmla="*/ 2108200 w 4711700"/>
              <a:gd name="connsiteY1" fmla="*/ 3200400 h 3200426"/>
              <a:gd name="connsiteX2" fmla="*/ 4711700 w 4711700"/>
              <a:gd name="connsiteY2" fmla="*/ 63500 h 3200426"/>
            </a:gdLst>
            <a:ahLst/>
            <a:cxnLst>
              <a:cxn ang="0">
                <a:pos x="connsiteX0" y="connsiteY0"/>
              </a:cxn>
              <a:cxn ang="0">
                <a:pos x="connsiteX1" y="connsiteY1"/>
              </a:cxn>
              <a:cxn ang="0">
                <a:pos x="connsiteX2" y="connsiteY2"/>
              </a:cxn>
            </a:cxnLst>
            <a:rect l="l" t="t" r="r" b="b"/>
            <a:pathLst>
              <a:path w="4711700" h="3200426">
                <a:moveTo>
                  <a:pt x="0" y="0"/>
                </a:moveTo>
                <a:cubicBezTo>
                  <a:pt x="661458" y="1594908"/>
                  <a:pt x="1322917" y="3189817"/>
                  <a:pt x="2108200" y="3200400"/>
                </a:cubicBezTo>
                <a:cubicBezTo>
                  <a:pt x="2893483" y="3210983"/>
                  <a:pt x="4711700" y="63500"/>
                  <a:pt x="4711700" y="63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y 2"/>
          <p:cNvSpPr/>
          <p:nvPr/>
        </p:nvSpPr>
        <p:spPr>
          <a:xfrm>
            <a:off x="3433762" y="2716359"/>
            <a:ext cx="313154" cy="313154"/>
          </a:xfrm>
          <a:prstGeom prst="mathMultiply">
            <a:avLst>
              <a:gd name="adj1" fmla="val 49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590340" y="2878086"/>
            <a:ext cx="305386" cy="550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4955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visualized: Minimizing loss</a:t>
            </a:r>
          </a:p>
        </p:txBody>
      </p:sp>
      <p:cxnSp>
        <p:nvCxnSpPr>
          <p:cNvPr id="5" name="Straight Arrow Connector 4"/>
          <p:cNvCxnSpPr/>
          <p:nvPr/>
        </p:nvCxnSpPr>
        <p:spPr>
          <a:xfrm>
            <a:off x="2390775" y="3990975"/>
            <a:ext cx="41338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24150" y="1352550"/>
            <a:ext cx="28712" cy="30003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6387472" y="3990975"/>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516629" y="5321300"/>
                <a:ext cx="414216"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40320" y="1334691"/>
                <a:ext cx="3124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3253759" y="1779588"/>
                <a:ext cx="416541" cy="369332"/>
              </a:xfrm>
              <a:prstGeom prst="rect">
                <a:avLst/>
              </a:prstGeom>
              <a:blipFill rotWithShape="0">
                <a:blip r:embed="rId3"/>
                <a:stretch>
                  <a:fillRect/>
                </a:stretch>
              </a:blipFill>
            </p:spPr>
            <p:txBody>
              <a:bodyPr/>
              <a:lstStyle/>
              <a:p>
                <a:r>
                  <a:rPr lang="en-US">
                    <a:noFill/>
                  </a:rPr>
                  <a:t> </a:t>
                </a:r>
              </a:p>
            </p:txBody>
          </p:sp>
        </mc:Fallback>
      </mc:AlternateContent>
      <p:sp>
        <p:nvSpPr>
          <p:cNvPr id="22" name="Freeform 21"/>
          <p:cNvSpPr/>
          <p:nvPr/>
        </p:nvSpPr>
        <p:spPr>
          <a:xfrm>
            <a:off x="2943225" y="1400175"/>
            <a:ext cx="3533775" cy="2400320"/>
          </a:xfrm>
          <a:custGeom>
            <a:avLst/>
            <a:gdLst>
              <a:gd name="connsiteX0" fmla="*/ 0 w 4711700"/>
              <a:gd name="connsiteY0" fmla="*/ 0 h 3200426"/>
              <a:gd name="connsiteX1" fmla="*/ 2108200 w 4711700"/>
              <a:gd name="connsiteY1" fmla="*/ 3200400 h 3200426"/>
              <a:gd name="connsiteX2" fmla="*/ 4711700 w 4711700"/>
              <a:gd name="connsiteY2" fmla="*/ 63500 h 3200426"/>
            </a:gdLst>
            <a:ahLst/>
            <a:cxnLst>
              <a:cxn ang="0">
                <a:pos x="connsiteX0" y="connsiteY0"/>
              </a:cxn>
              <a:cxn ang="0">
                <a:pos x="connsiteX1" y="connsiteY1"/>
              </a:cxn>
              <a:cxn ang="0">
                <a:pos x="connsiteX2" y="connsiteY2"/>
              </a:cxn>
            </a:cxnLst>
            <a:rect l="l" t="t" r="r" b="b"/>
            <a:pathLst>
              <a:path w="4711700" h="3200426">
                <a:moveTo>
                  <a:pt x="0" y="0"/>
                </a:moveTo>
                <a:cubicBezTo>
                  <a:pt x="661458" y="1594908"/>
                  <a:pt x="1322917" y="3189817"/>
                  <a:pt x="2108200" y="3200400"/>
                </a:cubicBezTo>
                <a:cubicBezTo>
                  <a:pt x="2893483" y="3210983"/>
                  <a:pt x="4711700" y="63500"/>
                  <a:pt x="4711700" y="63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y 2"/>
          <p:cNvSpPr/>
          <p:nvPr/>
        </p:nvSpPr>
        <p:spPr>
          <a:xfrm>
            <a:off x="3795712" y="3269520"/>
            <a:ext cx="313154" cy="313154"/>
          </a:xfrm>
          <a:prstGeom prst="mathMultiply">
            <a:avLst>
              <a:gd name="adj1" fmla="val 49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952290" y="3431246"/>
            <a:ext cx="219661" cy="282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393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Gradient descent visualized: Minimizing loss</a:t>
            </a:r>
          </a:p>
        </p:txBody>
      </p:sp>
      <p:cxnSp>
        <p:nvCxnSpPr>
          <p:cNvPr id="5" name="Straight Arrow Connector 4"/>
          <p:cNvCxnSpPr/>
          <p:nvPr/>
        </p:nvCxnSpPr>
        <p:spPr>
          <a:xfrm>
            <a:off x="2390775" y="3990975"/>
            <a:ext cx="41338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24150" y="1352550"/>
            <a:ext cx="28712" cy="30003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6387472" y="3990975"/>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𝑤</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8516629" y="5321300"/>
                <a:ext cx="414216"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40320" y="1334691"/>
                <a:ext cx="3124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𝐿</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3253759" y="1779588"/>
                <a:ext cx="416541" cy="369332"/>
              </a:xfrm>
              <a:prstGeom prst="rect">
                <a:avLst/>
              </a:prstGeom>
              <a:blipFill rotWithShape="0">
                <a:blip r:embed="rId3"/>
                <a:stretch>
                  <a:fillRect/>
                </a:stretch>
              </a:blipFill>
            </p:spPr>
            <p:txBody>
              <a:bodyPr/>
              <a:lstStyle/>
              <a:p>
                <a:r>
                  <a:rPr lang="en-US">
                    <a:noFill/>
                  </a:rPr>
                  <a:t> </a:t>
                </a:r>
              </a:p>
            </p:txBody>
          </p:sp>
        </mc:Fallback>
      </mc:AlternateContent>
      <p:sp>
        <p:nvSpPr>
          <p:cNvPr id="22" name="Freeform 21"/>
          <p:cNvSpPr/>
          <p:nvPr/>
        </p:nvSpPr>
        <p:spPr>
          <a:xfrm>
            <a:off x="2943225" y="1400175"/>
            <a:ext cx="3533775" cy="2400320"/>
          </a:xfrm>
          <a:custGeom>
            <a:avLst/>
            <a:gdLst>
              <a:gd name="connsiteX0" fmla="*/ 0 w 4711700"/>
              <a:gd name="connsiteY0" fmla="*/ 0 h 3200426"/>
              <a:gd name="connsiteX1" fmla="*/ 2108200 w 4711700"/>
              <a:gd name="connsiteY1" fmla="*/ 3200400 h 3200426"/>
              <a:gd name="connsiteX2" fmla="*/ 4711700 w 4711700"/>
              <a:gd name="connsiteY2" fmla="*/ 63500 h 3200426"/>
            </a:gdLst>
            <a:ahLst/>
            <a:cxnLst>
              <a:cxn ang="0">
                <a:pos x="connsiteX0" y="connsiteY0"/>
              </a:cxn>
              <a:cxn ang="0">
                <a:pos x="connsiteX1" y="connsiteY1"/>
              </a:cxn>
              <a:cxn ang="0">
                <a:pos x="connsiteX2" y="connsiteY2"/>
              </a:cxn>
            </a:cxnLst>
            <a:rect l="l" t="t" r="r" b="b"/>
            <a:pathLst>
              <a:path w="4711700" h="3200426">
                <a:moveTo>
                  <a:pt x="0" y="0"/>
                </a:moveTo>
                <a:cubicBezTo>
                  <a:pt x="661458" y="1594908"/>
                  <a:pt x="1322917" y="3189817"/>
                  <a:pt x="2108200" y="3200400"/>
                </a:cubicBezTo>
                <a:cubicBezTo>
                  <a:pt x="2893483" y="3210983"/>
                  <a:pt x="4711700" y="63500"/>
                  <a:pt x="4711700" y="63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y 2"/>
          <p:cNvSpPr/>
          <p:nvPr/>
        </p:nvSpPr>
        <p:spPr>
          <a:xfrm>
            <a:off x="4382047" y="3643918"/>
            <a:ext cx="313154" cy="313154"/>
          </a:xfrm>
          <a:prstGeom prst="mathMultiply">
            <a:avLst>
              <a:gd name="adj1" fmla="val 49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4538625" y="3800494"/>
            <a:ext cx="366751" cy="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2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Partial derivative of loss to update weights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00101"/>
                <a:ext cx="8229600" cy="3295649"/>
              </a:xfrm>
            </p:spPr>
            <p:txBody>
              <a:bodyPr>
                <a:noAutofit/>
              </a:bodyPr>
              <a:lstStyle/>
              <a:p>
                <a:pPr marL="0" indent="0" defTabSz="685800">
                  <a:spcBef>
                    <a:spcPts val="0"/>
                  </a:spcBef>
                  <a:buNone/>
                  <a:defRPr/>
                </a:pPr>
                <a:r>
                  <a:rPr lang="en-US" sz="2000" dirty="0"/>
                  <a:t>Given training data point (</a:t>
                </a:r>
                <a14:m>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r>
                      <m:rPr>
                        <m:sty m:val="p"/>
                      </m:rPr>
                      <a:rPr lang="en-US" sz="2000">
                        <a:latin typeface="Cambria Math" panose="02040503050406030204" pitchFamily="18" charset="0"/>
                      </a:rPr>
                      <m:t>y</m:t>
                    </m:r>
                  </m:oMath>
                </a14:m>
                <a:r>
                  <a:rPr lang="en-US" sz="2000" dirty="0"/>
                  <a:t>), the linear classifier formula is: </a:t>
                </a:r>
                <a14:m>
                  <m:oMath xmlns:m="http://schemas.openxmlformats.org/officeDocument/2006/math">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y</m:t>
                        </m:r>
                      </m:e>
                    </m:acc>
                    <m:r>
                      <a:rPr lang="en-US" sz="2000">
                        <a:latin typeface="Cambria Math" charset="0"/>
                      </a:rPr>
                      <m:t>=</m:t>
                    </m:r>
                    <m:r>
                      <m:rPr>
                        <m:sty m:val="p"/>
                      </m:rPr>
                      <a:rPr lang="en-US" sz="2000">
                        <a:latin typeface="Cambria Math" charset="0"/>
                      </a:rPr>
                      <m:t>Wx</m:t>
                    </m:r>
                  </m:oMath>
                </a14:m>
                <a:endParaRPr lang="en-US" sz="2000" dirty="0"/>
              </a:p>
              <a:p>
                <a:pPr marL="0" indent="0" defTabSz="685800">
                  <a:spcBef>
                    <a:spcPts val="0"/>
                  </a:spcBef>
                  <a:buNone/>
                  <a:defRPr/>
                </a:pPr>
                <a:endParaRPr lang="en-US" sz="2000" dirty="0"/>
              </a:p>
              <a:p>
                <a:pPr marL="0" indent="0" defTabSz="685800">
                  <a:spcBef>
                    <a:spcPts val="0"/>
                  </a:spcBef>
                  <a:buNone/>
                  <a:defRPr/>
                </a:pPr>
                <a:r>
                  <a:rPr lang="en-US" sz="2000" dirty="0"/>
                  <a:t>Let's assume that the correct label is class </a:t>
                </a:r>
                <a14:m>
                  <m:oMath xmlns:m="http://schemas.openxmlformats.org/officeDocument/2006/math">
                    <m:r>
                      <m:rPr>
                        <m:sty m:val="p"/>
                      </m:rPr>
                      <a:rPr lang="en-US" sz="2000">
                        <a:latin typeface="Cambria Math" panose="02040503050406030204" pitchFamily="18" charset="0"/>
                      </a:rPr>
                      <m:t>k</m:t>
                    </m:r>
                  </m:oMath>
                </a14:m>
                <a:r>
                  <a:rPr lang="en-US" sz="2000" dirty="0"/>
                  <a:t>, implying </a:t>
                </a:r>
                <a14:m>
                  <m:oMath xmlns:m="http://schemas.openxmlformats.org/officeDocument/2006/math">
                    <m:r>
                      <m:rPr>
                        <m:sty m:val="p"/>
                      </m:rPr>
                      <a:rPr lang="en-US" sz="2000">
                        <a:latin typeface="Cambria Math" panose="02040503050406030204" pitchFamily="18" charset="0"/>
                      </a:rPr>
                      <m:t>y</m:t>
                    </m:r>
                    <m:r>
                      <a:rPr lang="en-US" sz="2000">
                        <a:latin typeface="Cambria Math" panose="02040503050406030204" pitchFamily="18" charset="0"/>
                      </a:rPr>
                      <m:t>=</m:t>
                    </m:r>
                    <m:r>
                      <m:rPr>
                        <m:sty m:val="p"/>
                      </m:rPr>
                      <a:rPr lang="en-US" sz="2000">
                        <a:latin typeface="Cambria Math" panose="02040503050406030204" pitchFamily="18" charset="0"/>
                      </a:rPr>
                      <m:t>k</m:t>
                    </m:r>
                  </m:oMath>
                </a14:m>
                <a:endParaRPr lang="en-US" sz="2000" dirty="0"/>
              </a:p>
              <a:p>
                <a:pPr marL="0" indent="0" defTabSz="685800">
                  <a:spcBef>
                    <a:spcPts val="0"/>
                  </a:spcBef>
                  <a:buNone/>
                  <a:defRPr/>
                </a:pPr>
                <a14:m>
                  <m:oMathPara xmlns:m="http://schemas.openxmlformats.org/officeDocument/2006/math">
                    <m:oMathParaPr>
                      <m:jc m:val="centerGroup"/>
                    </m:oMathParaPr>
                    <m:oMath xmlns:m="http://schemas.openxmlformats.org/officeDocument/2006/math">
                      <m:r>
                        <m:rPr>
                          <m:sty m:val="p"/>
                        </m:rPr>
                        <a:rPr lang="en-US" sz="2000">
                          <a:latin typeface="Cambria Math" charset="0"/>
                        </a:rPr>
                        <m:t>L</m:t>
                      </m:r>
                      <m:r>
                        <m:rPr>
                          <m:sty m:val="p"/>
                        </m:rPr>
                        <a:rPr lang="en-US" sz="2000">
                          <a:latin typeface="Cambria Math" panose="02040503050406030204" pitchFamily="18" charset="0"/>
                        </a:rPr>
                        <m:t>oss</m:t>
                      </m:r>
                      <m:r>
                        <a:rPr lang="en-US" sz="2000">
                          <a:latin typeface="Cambria Math" charset="0"/>
                        </a:rPr>
                        <m:t>=</m:t>
                      </m:r>
                      <m:r>
                        <m:rPr>
                          <m:sty m:val="p"/>
                        </m:rPr>
                        <a:rPr lang="en-US" sz="2000">
                          <a:latin typeface="Cambria Math" panose="02040503050406030204" pitchFamily="18" charset="0"/>
                        </a:rPr>
                        <m:t>L</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y</m:t>
                              </m:r>
                            </m:e>
                          </m:acc>
                          <m:r>
                            <a:rPr lang="en-US" sz="2000">
                              <a:latin typeface="Cambria Math" charset="0"/>
                            </a:rPr>
                            <m:t>, </m:t>
                          </m:r>
                          <m:r>
                            <m:rPr>
                              <m:sty m:val="p"/>
                            </m:rPr>
                            <a:rPr lang="en-US" sz="2000">
                              <a:latin typeface="Cambria Math" charset="0"/>
                            </a:rPr>
                            <m:t>y</m:t>
                          </m:r>
                        </m:e>
                      </m:d>
                      <m:r>
                        <a:rPr lang="en-US" sz="200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m:rPr>
                                      <m:sty m:val="p"/>
                                    </m:rPr>
                                    <a:rPr lang="en-US" sz="2000">
                                      <a:latin typeface="Cambria Math" panose="02040503050406030204" pitchFamily="18" charset="0"/>
                                    </a:rPr>
                                    <m:t>e</m:t>
                                  </m:r>
                                </m:e>
                                <m:sup>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y</m:t>
                                          </m:r>
                                        </m:e>
                                      </m:acc>
                                    </m:e>
                                    <m:sub>
                                      <m:r>
                                        <m:rPr>
                                          <m:sty m:val="p"/>
                                        </m:rPr>
                                        <a:rPr lang="en-US" sz="2000">
                                          <a:latin typeface="Cambria Math" panose="02040503050406030204" pitchFamily="18" charset="0"/>
                                        </a:rPr>
                                        <m:t>k</m:t>
                                      </m:r>
                                    </m:sub>
                                  </m:sSub>
                                </m:sup>
                              </m:sSup>
                            </m:num>
                            <m:den>
                              <m:nary>
                                <m:naryPr>
                                  <m:chr m:val="∑"/>
                                  <m:supHide m:val="on"/>
                                  <m:ctrlPr>
                                    <a:rPr lang="en-US" sz="2000" i="1">
                                      <a:latin typeface="Cambria Math" panose="02040503050406030204" pitchFamily="18" charset="0"/>
                                    </a:rPr>
                                  </m:ctrlPr>
                                </m:naryPr>
                                <m:sub>
                                  <m:r>
                                    <m:rPr>
                                      <m:sty m:val="p"/>
                                      <m:brk m:alnAt="7"/>
                                    </m:rPr>
                                    <a:rPr lang="en-US" sz="2000">
                                      <a:latin typeface="Cambria Math" panose="02040503050406030204" pitchFamily="18" charset="0"/>
                                    </a:rPr>
                                    <m:t>j</m:t>
                                  </m:r>
                                </m:sub>
                                <m:sup/>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e</m:t>
                                      </m:r>
                                    </m:e>
                                    <m:sup>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y</m:t>
                                              </m:r>
                                            </m:e>
                                          </m:acc>
                                        </m:e>
                                        <m:sub>
                                          <m:r>
                                            <m:rPr>
                                              <m:sty m:val="p"/>
                                            </m:rPr>
                                            <a:rPr lang="en-US" sz="2000">
                                              <a:latin typeface="Cambria Math" panose="02040503050406030204" pitchFamily="18" charset="0"/>
                                            </a:rPr>
                                            <m:t>j</m:t>
                                          </m:r>
                                        </m:sub>
                                      </m:sSub>
                                    </m:sup>
                                  </m:sSup>
                                </m:e>
                              </m:nary>
                            </m:den>
                          </m:f>
                        </m:e>
                      </m:func>
                    </m:oMath>
                  </m:oMathPara>
                </a14:m>
                <a:endParaRPr lang="en-US" sz="2000" dirty="0"/>
              </a:p>
              <a:p>
                <a:pPr marL="0" indent="0" defTabSz="685800">
                  <a:spcBef>
                    <a:spcPts val="0"/>
                  </a:spcBef>
                  <a:buNone/>
                  <a:defRPr/>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y</m:t>
                              </m:r>
                            </m:e>
                          </m:acc>
                        </m:e>
                        <m:sub>
                          <m:r>
                            <m:rPr>
                              <m:sty m:val="p"/>
                            </m:rPr>
                            <a:rPr lang="en-US" sz="2000">
                              <a:latin typeface="Cambria Math" panose="02040503050406030204" pitchFamily="18" charset="0"/>
                            </a:rPr>
                            <m:t>k</m:t>
                          </m:r>
                        </m:sub>
                      </m:sSub>
                      <m:r>
                        <a:rPr lang="en-US" sz="2000">
                          <a:latin typeface="Cambria Math" panose="02040503050406030204" pitchFamily="18" charset="0"/>
                        </a:rPr>
                        <m:t>+</m:t>
                      </m:r>
                      <m:r>
                        <m:rPr>
                          <m:sty m:val="p"/>
                        </m:rPr>
                        <a:rPr lang="en-US" sz="2000">
                          <a:latin typeface="Cambria Math" panose="02040503050406030204" pitchFamily="18" charset="0"/>
                        </a:rPr>
                        <m:t>log</m:t>
                      </m:r>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sty m:val="p"/>
                              <m:brk m:alnAt="7"/>
                            </m:rPr>
                            <a:rPr lang="en-US" sz="2000">
                              <a:latin typeface="Cambria Math" panose="02040503050406030204" pitchFamily="18" charset="0"/>
                            </a:rPr>
                            <m:t>j</m:t>
                          </m:r>
                        </m:sub>
                        <m:sup/>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e</m:t>
                              </m:r>
                            </m:e>
                            <m:sup>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y</m:t>
                                      </m:r>
                                    </m:e>
                                  </m:acc>
                                </m:e>
                                <m:sub>
                                  <m:r>
                                    <m:rPr>
                                      <m:sty m:val="p"/>
                                    </m:rPr>
                                    <a:rPr lang="en-US" sz="2000">
                                      <a:latin typeface="Cambria Math" panose="02040503050406030204" pitchFamily="18" charset="0"/>
                                    </a:rPr>
                                    <m:t>j</m:t>
                                  </m:r>
                                </m:sub>
                              </m:sSub>
                            </m:sup>
                          </m:sSup>
                        </m:e>
                      </m:nary>
                    </m:oMath>
                  </m:oMathPara>
                </a14:m>
                <a:endParaRPr lang="en-US" sz="2000" dirty="0"/>
              </a:p>
              <a:p>
                <a:pPr marL="0" indent="0" defTabSz="685800">
                  <a:spcBef>
                    <a:spcPts val="0"/>
                  </a:spcBef>
                  <a:buNone/>
                  <a:defRPr/>
                </a:pPr>
                <a:r>
                  <a:rPr lang="en-US" sz="2000" dirty="0"/>
                  <a:t>Calculating the loss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charset="0"/>
                          </a:rPr>
                          <m:t>dL</m:t>
                        </m:r>
                      </m:num>
                      <m:den>
                        <m:r>
                          <m:rPr>
                            <m:sty m:val="p"/>
                          </m:rPr>
                          <a:rPr lang="en-US" sz="2000">
                            <a:latin typeface="Cambria Math" charset="0"/>
                          </a:rPr>
                          <m:t>dW</m:t>
                        </m:r>
                      </m:den>
                    </m:f>
                  </m:oMath>
                </a14:m>
                <a:r>
                  <a:rPr lang="en-US" sz="2000" dirty="0"/>
                  <a:t> is hard mathematically. But we can use the </a:t>
                </a:r>
                <a:r>
                  <a:rPr lang="en-US" sz="2000" dirty="0">
                    <a:solidFill>
                      <a:srgbClr val="850000"/>
                    </a:solidFill>
                  </a:rPr>
                  <a:t>chain rule </a:t>
                </a:r>
                <a:r>
                  <a:rPr lang="en-US" sz="2000" dirty="0"/>
                  <a:t>to make it simpler:</a:t>
                </a:r>
              </a:p>
              <a:p>
                <a:pPr marL="0" indent="0" defTabSz="685800">
                  <a:spcBef>
                    <a:spcPts val="0"/>
                  </a:spcBef>
                  <a:buNone/>
                  <a:defRPr/>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m:rPr>
                              <m:sty m:val="p"/>
                            </m:rPr>
                            <a:rPr lang="en-US" sz="2000">
                              <a:latin typeface="Cambria Math" charset="0"/>
                            </a:rPr>
                            <m:t>dL</m:t>
                          </m:r>
                        </m:num>
                        <m:den>
                          <m:r>
                            <m:rPr>
                              <m:sty m:val="p"/>
                            </m:rPr>
                            <a:rPr lang="en-US" sz="2000">
                              <a:latin typeface="Cambria Math" charset="0"/>
                            </a:rPr>
                            <m:t>dW</m:t>
                          </m:r>
                        </m:den>
                      </m:f>
                      <m:r>
                        <a:rPr lang="en-US" sz="2000">
                          <a:latin typeface="Cambria Math" charset="0"/>
                        </a:rPr>
                        <m:t>=</m:t>
                      </m:r>
                      <m:f>
                        <m:fPr>
                          <m:ctrlPr>
                            <a:rPr lang="en-US" sz="2000" i="1">
                              <a:latin typeface="Cambria Math" panose="02040503050406030204" pitchFamily="18" charset="0"/>
                            </a:rPr>
                          </m:ctrlPr>
                        </m:fPr>
                        <m:num>
                          <m:r>
                            <m:rPr>
                              <m:sty m:val="p"/>
                            </m:rPr>
                            <a:rPr lang="en-US" sz="2000">
                              <a:latin typeface="Cambria Math" charset="0"/>
                            </a:rPr>
                            <m:t>dL</m:t>
                          </m:r>
                        </m:num>
                        <m:den>
                          <m:r>
                            <m:rPr>
                              <m:sty m:val="p"/>
                            </m:rPr>
                            <a:rPr lang="en-US" sz="2000">
                              <a:latin typeface="Cambria Math" charset="0"/>
                            </a:rPr>
                            <m:t>d</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y</m:t>
                              </m:r>
                            </m:e>
                          </m:acc>
                        </m:den>
                      </m:f>
                      <m:f>
                        <m:fPr>
                          <m:ctrlPr>
                            <a:rPr lang="en-US" sz="2000" i="1">
                              <a:latin typeface="Cambria Math" panose="02040503050406030204" pitchFamily="18" charset="0"/>
                            </a:rPr>
                          </m:ctrlPr>
                        </m:fPr>
                        <m:num>
                          <m:r>
                            <m:rPr>
                              <m:sty m:val="p"/>
                            </m:rPr>
                            <a:rPr lang="en-US" sz="2000">
                              <a:latin typeface="Cambria Math" charset="0"/>
                            </a:rPr>
                            <m:t>d</m:t>
                          </m:r>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y</m:t>
                              </m:r>
                            </m:e>
                          </m:acc>
                        </m:num>
                        <m:den>
                          <m:r>
                            <m:rPr>
                              <m:sty m:val="p"/>
                            </m:rPr>
                            <a:rPr lang="en-US" sz="2000">
                              <a:latin typeface="Cambria Math" charset="0"/>
                            </a:rPr>
                            <m:t>dW</m:t>
                          </m:r>
                        </m:den>
                      </m:f>
                    </m:oMath>
                  </m:oMathPara>
                </a14:m>
                <a:endParaRPr lang="en-US" sz="2000" dirty="0"/>
              </a:p>
              <a:p>
                <a:pPr marL="0" indent="0" defTabSz="685800">
                  <a:spcBef>
                    <a:spcPts val="0"/>
                  </a:spcBef>
                  <a:buNone/>
                  <a:defRP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00101"/>
                <a:ext cx="8229600" cy="3295649"/>
              </a:xfrm>
              <a:blipFill rotWithShape="0">
                <a:blip r:embed="rId2"/>
                <a:stretch>
                  <a:fillRect l="-741" t="-924" b="-18115"/>
                </a:stretch>
              </a:blipFill>
            </p:spPr>
            <p:txBody>
              <a:bodyPr/>
              <a:lstStyle/>
              <a:p>
                <a:r>
                  <a:rPr lang="en-US">
                    <a:noFill/>
                  </a:rPr>
                  <a:t> </a:t>
                </a:r>
              </a:p>
            </p:txBody>
          </p:sp>
        </mc:Fallback>
      </mc:AlternateContent>
    </p:spTree>
    <p:extLst>
      <p:ext uri="{BB962C8B-B14F-4D97-AF65-F5344CB8AC3E}">
        <p14:creationId xmlns:p14="http://schemas.microsoft.com/office/powerpoint/2010/main" val="5212412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 – another way of computing gradients</a:t>
            </a:r>
          </a:p>
        </p:txBody>
      </p:sp>
      <mc:AlternateContent xmlns:mc="http://schemas.openxmlformats.org/markup-compatibility/2006" xmlns:a14="http://schemas.microsoft.com/office/drawing/2010/main">
        <mc:Choice Requires="a14">
          <p:sp>
            <p:nvSpPr>
              <p:cNvPr id="4" name="TextBox 3"/>
              <p:cNvSpPr txBox="1"/>
              <p:nvPr/>
            </p:nvSpPr>
            <p:spPr>
              <a:xfrm>
                <a:off x="766576" y="1314450"/>
                <a:ext cx="4878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charset="0"/>
                        </a:rPr>
                        <m:t>𝑊</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22101" y="1752600"/>
                <a:ext cx="622799" cy="61555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94229" y="2714625"/>
                <a:ext cx="32425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charset="0"/>
                        </a:rPr>
                        <m:t>𝑥</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058972" y="3619500"/>
                <a:ext cx="403444" cy="61555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1857374" y="1814454"/>
                <a:ext cx="685800" cy="74902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000" i="1">
                          <a:latin typeface="Cambria Math" charset="0"/>
                        </a:rPr>
                        <m:t>×</m:t>
                      </m:r>
                    </m:oMath>
                  </m:oMathPara>
                </a14:m>
                <a:endParaRPr lang="en-US" dirty="0"/>
              </a:p>
            </p:txBody>
          </p:sp>
        </mc:Choice>
        <mc:Fallback xmlns="">
          <p:sp>
            <p:nvSpPr>
              <p:cNvPr id="7" name="Oval 6"/>
              <p:cNvSpPr>
                <a:spLocks noRot="1" noChangeAspect="1" noMove="1" noResize="1" noEditPoints="1" noAdjustHandles="1" noChangeArrowheads="1" noChangeShapeType="1" noTextEdit="1"/>
              </p:cNvSpPr>
              <p:nvPr/>
            </p:nvSpPr>
            <p:spPr>
              <a:xfrm>
                <a:off x="2476499" y="2419272"/>
                <a:ext cx="914400" cy="998696"/>
              </a:xfrm>
              <a:prstGeom prst="ellipse">
                <a:avLst/>
              </a:prstGeom>
              <a:blipFill rotWithShape="0">
                <a:blip r:embed="rId5"/>
                <a:stretch>
                  <a:fillRect/>
                </a:stretch>
              </a:blipFill>
            </p:spPr>
            <p:txBody>
              <a:bodyPr/>
              <a:lstStyle/>
              <a:p>
                <a:r>
                  <a:rPr lang="en-US">
                    <a:noFill/>
                  </a:rPr>
                  <a:t> </a:t>
                </a:r>
              </a:p>
            </p:txBody>
          </p:sp>
        </mc:Fallback>
      </mc:AlternateContent>
      <p:cxnSp>
        <p:nvCxnSpPr>
          <p:cNvPr id="11" name="Straight Arrow Connector 10"/>
          <p:cNvCxnSpPr>
            <a:stCxn id="4" idx="3"/>
            <a:endCxn id="7" idx="1"/>
          </p:cNvCxnSpPr>
          <p:nvPr/>
        </p:nvCxnSpPr>
        <p:spPr>
          <a:xfrm>
            <a:off x="1254466" y="1545283"/>
            <a:ext cx="703341" cy="378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3"/>
            <a:endCxn id="7" idx="3"/>
          </p:cNvCxnSpPr>
          <p:nvPr/>
        </p:nvCxnSpPr>
        <p:spPr>
          <a:xfrm flipV="1">
            <a:off x="1118484" y="2453784"/>
            <a:ext cx="839323" cy="4916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983152" y="1698069"/>
                <a:ext cx="30136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000" i="1">
                              <a:latin typeface="Cambria Math" panose="02040503050406030204" pitchFamily="18" charset="0"/>
                            </a:rPr>
                          </m:ctrlPr>
                        </m:accPr>
                        <m:e>
                          <m:r>
                            <m:rPr>
                              <m:sty m:val="p"/>
                            </m:rPr>
                            <a:rPr lang="en-US" sz="3000">
                              <a:latin typeface="Cambria Math" panose="02040503050406030204" pitchFamily="18" charset="0"/>
                            </a:rPr>
                            <m:t>y</m:t>
                          </m:r>
                        </m:e>
                      </m:acc>
                    </m:oMath>
                  </m:oMathPara>
                </a14:m>
                <a:endParaRPr lang="en-US" sz="30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977535" y="2264091"/>
                <a:ext cx="372666" cy="615553"/>
              </a:xfrm>
              <a:prstGeom prst="rect">
                <a:avLst/>
              </a:prstGeom>
              <a:blipFill>
                <a:blip r:embed="rId6"/>
                <a:stretch>
                  <a:fillRect l="-29032" t="-14000" r="-29032"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p:cNvSpPr>
                <a:spLocks noGrp="1"/>
              </p:cNvSpPr>
              <p:nvPr>
                <p:ph idx="1"/>
              </p:nvPr>
            </p:nvSpPr>
            <p:spPr>
              <a:xfrm>
                <a:off x="6456767" y="1002372"/>
                <a:ext cx="1943099" cy="1624165"/>
              </a:xfrm>
            </p:spPr>
            <p:txBody>
              <a:bodyPr/>
              <a:lstStyle/>
              <a:p>
                <a:pPr marL="0" indent="0" defTabSz="685800">
                  <a:spcBef>
                    <a:spcPts val="0"/>
                  </a:spcBef>
                  <a:buNone/>
                  <a:defRPr/>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m:rPr>
                              <m:sty m:val="p"/>
                            </m:rPr>
                            <a:rPr lang="en-US">
                              <a:latin typeface="Cambria Math" panose="02040503050406030204" pitchFamily="18" charset="0"/>
                            </a:rPr>
                            <m:t>y</m:t>
                          </m:r>
                        </m:e>
                      </m:acc>
                      <m:r>
                        <a:rPr lang="en-US" b="0" i="1" smtClean="0">
                          <a:latin typeface="Cambria Math" charset="0"/>
                        </a:rPr>
                        <m:t>=</m:t>
                      </m:r>
                      <m:r>
                        <a:rPr lang="en-US" b="0" i="1" smtClean="0">
                          <a:latin typeface="Cambria Math" charset="0"/>
                        </a:rPr>
                        <m:t>𝑊𝑥</m:t>
                      </m:r>
                    </m:oMath>
                  </m:oMathPara>
                </a14:m>
                <a:endParaRPr lang="en-US" b="0" dirty="0"/>
              </a:p>
              <a:p>
                <a:pPr marL="0" indent="0" defTabSz="685800">
                  <a:spcBef>
                    <a:spcPts val="0"/>
                  </a:spcBef>
                  <a:buNone/>
                  <a:defRPr/>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panose="02040503050406030204" pitchFamily="18" charset="0"/>
                        </a:rPr>
                        <m:t>𝐿𝑜𝑠𝑠</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n-US">
                                  <a:latin typeface="Cambria Math" panose="02040503050406030204" pitchFamily="18" charset="0"/>
                                </a:rPr>
                                <m:t>y</m:t>
                              </m:r>
                            </m:e>
                          </m:acc>
                          <m:r>
                            <a:rPr lang="en-US" b="0" i="1" smtClean="0">
                              <a:latin typeface="Cambria Math" charset="0"/>
                            </a:rPr>
                            <m:t>, </m:t>
                          </m:r>
                          <m:r>
                            <a:rPr lang="en-US" b="0" i="1" smtClean="0">
                              <a:latin typeface="Cambria Math" charset="0"/>
                            </a:rPr>
                            <m:t>𝑦</m:t>
                          </m:r>
                        </m:e>
                      </m:d>
                    </m:oMath>
                  </m:oMathPara>
                </a14:m>
                <a:endParaRPr lang="en-US" b="0" dirty="0"/>
              </a:p>
              <a:p>
                <a:pPr marL="0" indent="0" defTabSz="685800" fontAlgn="auto">
                  <a:spcBef>
                    <a:spcPts val="0"/>
                  </a:spcBef>
                  <a:spcAft>
                    <a:spcPts val="0"/>
                  </a:spcAft>
                  <a:buNone/>
                  <a:defRPr/>
                </a:pPr>
                <a:endParaRPr lang="en-US" dirty="0"/>
              </a:p>
              <a:p>
                <a:pPr marL="0" indent="0" defTabSz="685800">
                  <a:spcBef>
                    <a:spcPts val="0"/>
                  </a:spcBef>
                  <a:buNone/>
                  <a:defRPr/>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𝑑𝐿</m:t>
                          </m:r>
                        </m:num>
                        <m:den>
                          <m:r>
                            <a:rPr lang="en-US" b="0" i="1" smtClean="0">
                              <a:latin typeface="Cambria Math" charset="0"/>
                            </a:rPr>
                            <m:t>𝑑𝑊</m:t>
                          </m:r>
                        </m:den>
                      </m:f>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𝑑𝐿</m:t>
                          </m:r>
                        </m:num>
                        <m:den>
                          <m:r>
                            <a:rPr lang="en-US" b="0" i="1" smtClean="0">
                              <a:latin typeface="Cambria Math" charset="0"/>
                            </a:rPr>
                            <m:t>𝑑</m:t>
                          </m:r>
                          <m:acc>
                            <m:accPr>
                              <m:chr m:val="̂"/>
                              <m:ctrlPr>
                                <a:rPr lang="en-US" i="1">
                                  <a:latin typeface="Cambria Math" panose="02040503050406030204" pitchFamily="18" charset="0"/>
                                </a:rPr>
                              </m:ctrlPr>
                            </m:accPr>
                            <m:e>
                              <m:r>
                                <m:rPr>
                                  <m:sty m:val="p"/>
                                </m:rPr>
                                <a:rPr lang="en-US">
                                  <a:latin typeface="Cambria Math" panose="02040503050406030204" pitchFamily="18" charset="0"/>
                                </a:rPr>
                                <m:t>y</m:t>
                              </m:r>
                            </m:e>
                          </m:acc>
                        </m:den>
                      </m:f>
                      <m:f>
                        <m:fPr>
                          <m:ctrlPr>
                            <a:rPr lang="en-US" b="0" i="1" smtClean="0">
                              <a:latin typeface="Cambria Math" panose="02040503050406030204" pitchFamily="18" charset="0"/>
                            </a:rPr>
                          </m:ctrlPr>
                        </m:fPr>
                        <m:num>
                          <m:r>
                            <a:rPr lang="en-US" b="0" i="1" smtClean="0">
                              <a:latin typeface="Cambria Math" charset="0"/>
                            </a:rPr>
                            <m:t>𝑑</m:t>
                          </m:r>
                          <m:acc>
                            <m:accPr>
                              <m:chr m:val="̂"/>
                              <m:ctrlPr>
                                <a:rPr lang="en-US" i="1">
                                  <a:latin typeface="Cambria Math" panose="02040503050406030204" pitchFamily="18" charset="0"/>
                                </a:rPr>
                              </m:ctrlPr>
                            </m:accPr>
                            <m:e>
                              <m:r>
                                <m:rPr>
                                  <m:sty m:val="p"/>
                                </m:rPr>
                                <a:rPr lang="en-US">
                                  <a:latin typeface="Cambria Math" panose="02040503050406030204" pitchFamily="18" charset="0"/>
                                </a:rPr>
                                <m:t>y</m:t>
                              </m:r>
                            </m:e>
                          </m:acc>
                        </m:num>
                        <m:den>
                          <m:r>
                            <a:rPr lang="en-US" b="0" i="1" smtClean="0">
                              <a:latin typeface="Cambria Math" charset="0"/>
                            </a:rPr>
                            <m:t>𝑑𝑊</m:t>
                          </m:r>
                        </m:den>
                      </m:f>
                    </m:oMath>
                  </m:oMathPara>
                </a14:m>
                <a:endParaRPr lang="en-US" dirty="0"/>
              </a:p>
            </p:txBody>
          </p:sp>
        </mc:Choice>
        <mc:Fallback xmlns="">
          <p:sp>
            <p:nvSpPr>
              <p:cNvPr id="42" name="Content Placeholder 2"/>
              <p:cNvSpPr>
                <a:spLocks noGrp="1" noRot="1" noChangeAspect="1" noMove="1" noResize="1" noEditPoints="1" noAdjustHandles="1" noChangeArrowheads="1" noChangeShapeType="1" noTextEdit="1"/>
              </p:cNvSpPr>
              <p:nvPr>
                <p:ph idx="1"/>
              </p:nvPr>
            </p:nvSpPr>
            <p:spPr>
              <a:xfrm>
                <a:off x="8609023" y="1336495"/>
                <a:ext cx="2590798" cy="2165553"/>
              </a:xfrm>
              <a:blipFill>
                <a:blip r:embed="rId7"/>
                <a:stretch>
                  <a:fillRect/>
                </a:stretch>
              </a:blipFill>
            </p:spPr>
            <p:txBody>
              <a:bodyPr/>
              <a:lstStyle/>
              <a:p>
                <a:r>
                  <a:rPr lang="en-US">
                    <a:noFill/>
                  </a:rPr>
                  <a:t> </a:t>
                </a:r>
              </a:p>
            </p:txBody>
          </p:sp>
        </mc:Fallback>
      </mc:AlternateContent>
      <p:cxnSp>
        <p:nvCxnSpPr>
          <p:cNvPr id="19" name="Straight Arrow Connector 18"/>
          <p:cNvCxnSpPr/>
          <p:nvPr/>
        </p:nvCxnSpPr>
        <p:spPr>
          <a:xfrm flipH="1" flipV="1">
            <a:off x="1143000" y="1621387"/>
            <a:ext cx="724133" cy="3788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2912446" y="2315472"/>
                <a:ext cx="540854" cy="618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50" i="1">
                              <a:solidFill>
                                <a:srgbClr val="850000"/>
                              </a:solidFill>
                              <a:latin typeface="Cambria Math" panose="02040503050406030204" pitchFamily="18" charset="0"/>
                            </a:rPr>
                          </m:ctrlPr>
                        </m:fPr>
                        <m:num>
                          <m:r>
                            <a:rPr lang="en-US" sz="1650" i="1">
                              <a:solidFill>
                                <a:srgbClr val="850000"/>
                              </a:solidFill>
                              <a:latin typeface="Cambria Math" charset="0"/>
                            </a:rPr>
                            <m:t>𝑑𝐿</m:t>
                          </m:r>
                        </m:num>
                        <m:den>
                          <m:r>
                            <a:rPr lang="en-US" sz="1650" i="1">
                              <a:solidFill>
                                <a:srgbClr val="850000"/>
                              </a:solidFill>
                              <a:latin typeface="Cambria Math" charset="0"/>
                            </a:rPr>
                            <m:t>𝑑</m:t>
                          </m:r>
                          <m:acc>
                            <m:accPr>
                              <m:chr m:val="̂"/>
                              <m:ctrlPr>
                                <a:rPr lang="en-US" sz="1650" i="1">
                                  <a:solidFill>
                                    <a:srgbClr val="850000"/>
                                  </a:solidFill>
                                  <a:latin typeface="Cambria Math" panose="02040503050406030204" pitchFamily="18" charset="0"/>
                                </a:rPr>
                              </m:ctrlPr>
                            </m:accPr>
                            <m:e>
                              <m:r>
                                <m:rPr>
                                  <m:sty m:val="p"/>
                                </m:rPr>
                                <a:rPr lang="en-US" sz="1650">
                                  <a:solidFill>
                                    <a:srgbClr val="850000"/>
                                  </a:solidFill>
                                  <a:latin typeface="Cambria Math" panose="02040503050406030204" pitchFamily="18" charset="0"/>
                                </a:rPr>
                                <m:t>y</m:t>
                              </m:r>
                            </m:e>
                          </m:acc>
                          <m:r>
                            <m:rPr>
                              <m:nor/>
                            </m:rPr>
                            <a:rPr lang="en-US" sz="1650" dirty="0">
                              <a:solidFill>
                                <a:srgbClr val="850000"/>
                              </a:solidFill>
                            </a:rPr>
                            <m:t> </m:t>
                          </m:r>
                        </m:den>
                      </m:f>
                    </m:oMath>
                  </m:oMathPara>
                </a14:m>
                <a:endParaRPr lang="en-US" sz="1650" dirty="0">
                  <a:solidFill>
                    <a:srgbClr val="85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3883261" y="3087296"/>
                <a:ext cx="628057" cy="793230"/>
              </a:xfrm>
              <a:prstGeom prst="rect">
                <a:avLst/>
              </a:prstGeom>
              <a:blipFill>
                <a:blip r:embed="rId8"/>
                <a:stretch>
                  <a:fillRect r="-2000"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181333" y="1872608"/>
                <a:ext cx="576055" cy="5744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50" i="1">
                              <a:solidFill>
                                <a:srgbClr val="850000"/>
                              </a:solidFill>
                              <a:latin typeface="Cambria Math" panose="02040503050406030204" pitchFamily="18" charset="0"/>
                            </a:rPr>
                          </m:ctrlPr>
                        </m:fPr>
                        <m:num>
                          <m:r>
                            <a:rPr lang="en-US" sz="1650" i="1">
                              <a:solidFill>
                                <a:srgbClr val="850000"/>
                              </a:solidFill>
                              <a:latin typeface="Cambria Math" charset="0"/>
                            </a:rPr>
                            <m:t>𝑑</m:t>
                          </m:r>
                          <m:r>
                            <a:rPr lang="en-US" sz="1650" i="1">
                              <a:solidFill>
                                <a:srgbClr val="850000"/>
                              </a:solidFill>
                              <a:latin typeface="Cambria Math" panose="02040503050406030204" pitchFamily="18" charset="0"/>
                            </a:rPr>
                            <m:t>𝐿</m:t>
                          </m:r>
                          <m:r>
                            <m:rPr>
                              <m:nor/>
                            </m:rPr>
                            <a:rPr lang="en-US" sz="1650" dirty="0">
                              <a:solidFill>
                                <a:srgbClr val="850000"/>
                              </a:solidFill>
                            </a:rPr>
                            <m:t> </m:t>
                          </m:r>
                        </m:num>
                        <m:den>
                          <m:r>
                            <a:rPr lang="en-US" sz="1650" i="1">
                              <a:solidFill>
                                <a:srgbClr val="850000"/>
                              </a:solidFill>
                              <a:latin typeface="Cambria Math" charset="0"/>
                            </a:rPr>
                            <m:t>𝑑𝑊</m:t>
                          </m:r>
                        </m:den>
                      </m:f>
                    </m:oMath>
                  </m:oMathPara>
                </a14:m>
                <a:endParaRPr lang="en-US" sz="1650" dirty="0">
                  <a:solidFill>
                    <a:srgbClr val="85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575110" y="2496810"/>
                <a:ext cx="691022" cy="735138"/>
              </a:xfrm>
              <a:prstGeom prst="rect">
                <a:avLst/>
              </a:prstGeom>
              <a:blipFill>
                <a:blip r:embed="rId9"/>
                <a:stretch>
                  <a:fillRect t="-6897" b="-517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C6CF213-15F5-3A44-8D6C-2D83D2C70F85}"/>
              </a:ext>
            </a:extLst>
          </p:cNvPr>
          <p:cNvSpPr txBox="1"/>
          <p:nvPr/>
        </p:nvSpPr>
        <p:spPr>
          <a:xfrm>
            <a:off x="457202" y="3653134"/>
            <a:ext cx="7898340" cy="1200329"/>
          </a:xfrm>
          <a:prstGeom prst="rect">
            <a:avLst/>
          </a:prstGeom>
          <a:noFill/>
        </p:spPr>
        <p:txBody>
          <a:bodyPr wrap="square" rtlCol="0">
            <a:spAutoFit/>
          </a:bodyPr>
          <a:lstStyle/>
          <a:p>
            <a:r>
              <a:rPr lang="en-US" dirty="0"/>
              <a:t>Key Insight: </a:t>
            </a:r>
          </a:p>
          <a:p>
            <a:pPr marL="342900" indent="-342900">
              <a:buFontTx/>
              <a:buChar char="-"/>
            </a:pPr>
            <a:r>
              <a:rPr lang="en-US" dirty="0"/>
              <a:t>visualize the </a:t>
            </a:r>
            <a:r>
              <a:rPr lang="en-US" dirty="0">
                <a:solidFill>
                  <a:srgbClr val="850000"/>
                </a:solidFill>
              </a:rPr>
              <a:t>computation as a graph</a:t>
            </a:r>
          </a:p>
          <a:p>
            <a:pPr marL="342900" indent="-342900">
              <a:buFontTx/>
              <a:buChar char="-"/>
            </a:pPr>
            <a:r>
              <a:rPr lang="en-US" dirty="0"/>
              <a:t>Compute the </a:t>
            </a:r>
            <a:r>
              <a:rPr lang="en-US" dirty="0">
                <a:solidFill>
                  <a:srgbClr val="850000"/>
                </a:solidFill>
              </a:rPr>
              <a:t>forward pass </a:t>
            </a:r>
            <a:r>
              <a:rPr lang="en-US" dirty="0"/>
              <a:t>to calculate the loss.</a:t>
            </a:r>
          </a:p>
          <a:p>
            <a:pPr marL="342900" indent="-342900">
              <a:buFontTx/>
              <a:buChar char="-"/>
            </a:pPr>
            <a:r>
              <a:rPr lang="en-US" dirty="0"/>
              <a:t>Compute all </a:t>
            </a:r>
            <a:r>
              <a:rPr lang="en-US" dirty="0">
                <a:solidFill>
                  <a:srgbClr val="850000"/>
                </a:solidFill>
              </a:rPr>
              <a:t>gradients</a:t>
            </a:r>
            <a:r>
              <a:rPr lang="en-US" dirty="0"/>
              <a:t> for each computation </a:t>
            </a:r>
            <a:r>
              <a:rPr lang="en-US" dirty="0">
                <a:solidFill>
                  <a:srgbClr val="850000"/>
                </a:solidFill>
              </a:rPr>
              <a:t>backwards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EEEB9FA-C9F0-4A47-B579-0B903ABE7697}"/>
                  </a:ext>
                </a:extLst>
              </p:cNvPr>
              <p:cNvSpPr txBox="1"/>
              <p:nvPr/>
            </p:nvSpPr>
            <p:spPr>
              <a:xfrm>
                <a:off x="3891977" y="3048619"/>
                <a:ext cx="328808"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charset="0"/>
                        </a:rPr>
                        <m:t>𝑦</m:t>
                      </m:r>
                    </m:oMath>
                  </m:oMathPara>
                </a14:m>
                <a:endParaRPr lang="en-US" dirty="0"/>
              </a:p>
            </p:txBody>
          </p:sp>
        </mc:Choice>
        <mc:Fallback xmlns="">
          <p:sp>
            <p:nvSpPr>
              <p:cNvPr id="23" name="TextBox 22">
                <a:extLst>
                  <a:ext uri="{FF2B5EF4-FFF2-40B4-BE49-F238E27FC236}">
                    <a16:creationId xmlns:a16="http://schemas.microsoft.com/office/drawing/2014/main" id="{FEEEB9FA-C9F0-4A47-B579-0B903ABE7697}"/>
                  </a:ext>
                </a:extLst>
              </p:cNvPr>
              <p:cNvSpPr txBox="1">
                <a:spLocks noRot="1" noChangeAspect="1" noMove="1" noResize="1" noEditPoints="1" noAdjustHandles="1" noChangeArrowheads="1" noChangeShapeType="1" noTextEdit="1"/>
              </p:cNvSpPr>
              <p:nvPr/>
            </p:nvSpPr>
            <p:spPr>
              <a:xfrm>
                <a:off x="5189302" y="4064825"/>
                <a:ext cx="411138" cy="615553"/>
              </a:xfrm>
              <a:prstGeom prst="rect">
                <a:avLst/>
              </a:prstGeom>
              <a:blipFill>
                <a:blip r:embed="rId10"/>
                <a:stretch>
                  <a:fillRect l="-30303" r="-24242"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6CA142DE-42D1-EC46-B22E-FF2E494AE524}"/>
                  </a:ext>
                </a:extLst>
              </p:cNvPr>
              <p:cNvSpPr/>
              <p:nvPr/>
            </p:nvSpPr>
            <p:spPr>
              <a:xfrm>
                <a:off x="3703253" y="1814454"/>
                <a:ext cx="685800" cy="74902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𝐿𝑜𝑠𝑠</m:t>
                      </m:r>
                    </m:oMath>
                  </m:oMathPara>
                </a14:m>
                <a:endParaRPr lang="en-US" dirty="0"/>
              </a:p>
            </p:txBody>
          </p:sp>
        </mc:Choice>
        <mc:Fallback xmlns="">
          <p:sp>
            <p:nvSpPr>
              <p:cNvPr id="24" name="Oval 23">
                <a:extLst>
                  <a:ext uri="{FF2B5EF4-FFF2-40B4-BE49-F238E27FC236}">
                    <a16:creationId xmlns:a16="http://schemas.microsoft.com/office/drawing/2014/main" id="{6CA142DE-42D1-EC46-B22E-FF2E494AE524}"/>
                  </a:ext>
                </a:extLst>
              </p:cNvPr>
              <p:cNvSpPr>
                <a:spLocks noRot="1" noChangeAspect="1" noMove="1" noResize="1" noEditPoints="1" noAdjustHandles="1" noChangeArrowheads="1" noChangeShapeType="1" noTextEdit="1"/>
              </p:cNvSpPr>
              <p:nvPr/>
            </p:nvSpPr>
            <p:spPr>
              <a:xfrm>
                <a:off x="4937671" y="2419272"/>
                <a:ext cx="914400" cy="998696"/>
              </a:xfrm>
              <a:prstGeom prst="ellipse">
                <a:avLst/>
              </a:prstGeom>
              <a:blipFill>
                <a:blip r:embed="rId11"/>
                <a:stretch>
                  <a:fillRect l="-12000" r="-133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7F9785F-998C-174E-8011-6E1A1747EBAA}"/>
              </a:ext>
            </a:extLst>
          </p:cNvPr>
          <p:cNvCxnSpPr>
            <a:cxnSpLocks/>
            <a:stCxn id="23" idx="0"/>
            <a:endCxn id="24" idx="4"/>
          </p:cNvCxnSpPr>
          <p:nvPr/>
        </p:nvCxnSpPr>
        <p:spPr>
          <a:xfrm flipH="1" flipV="1">
            <a:off x="4046153" y="2563476"/>
            <a:ext cx="10228" cy="485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9883A56-0761-3B41-9C16-D3C61BFDDA6F}"/>
              </a:ext>
            </a:extLst>
          </p:cNvPr>
          <p:cNvCxnSpPr>
            <a:cxnSpLocks/>
          </p:cNvCxnSpPr>
          <p:nvPr/>
        </p:nvCxnSpPr>
        <p:spPr>
          <a:xfrm>
            <a:off x="2543175" y="2188965"/>
            <a:ext cx="11715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03111F4-0D5C-E845-876E-3AE348B0E297}"/>
              </a:ext>
            </a:extLst>
          </p:cNvPr>
          <p:cNvCxnSpPr>
            <a:cxnSpLocks/>
          </p:cNvCxnSpPr>
          <p:nvPr/>
        </p:nvCxnSpPr>
        <p:spPr>
          <a:xfrm flipH="1" flipV="1">
            <a:off x="2543175" y="2276238"/>
            <a:ext cx="1157948" cy="46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483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76</a:t>
            </a:fld>
            <a:endParaRPr/>
          </a:p>
        </p:txBody>
      </p:sp>
      <p:pic>
        <p:nvPicPr>
          <p:cNvPr id="145" name="Shape 145"/>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146" name="Shape 146"/>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147" name="Shape 147"/>
          <p:cNvSpPr/>
          <p:nvPr/>
        </p:nvSpPr>
        <p:spPr>
          <a:xfrm>
            <a:off x="4702050" y="45600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4774675" y="114622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6642550" y="78797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470575" y="1399925"/>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4702050" y="2011925"/>
            <a:ext cx="375000" cy="1582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sp>
        <p:nvSpPr>
          <p:cNvPr id="153" name="Shape 153"/>
          <p:cNvSpPr/>
          <p:nvPr/>
        </p:nvSpPr>
        <p:spPr>
          <a:xfrm>
            <a:off x="6434300" y="517750"/>
            <a:ext cx="2442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01482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p:nvPr/>
        </p:nvSpPr>
        <p:spPr>
          <a:xfrm>
            <a:off x="100600" y="2498150"/>
            <a:ext cx="4166100" cy="78543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90100" y="1590575"/>
            <a:ext cx="4166100" cy="78543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77</a:t>
            </a:fld>
            <a:endParaRPr/>
          </a:p>
        </p:txBody>
      </p:sp>
      <p:pic>
        <p:nvPicPr>
          <p:cNvPr id="161" name="Shape 161"/>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162" name="Shape 162"/>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163" name="Shape 163"/>
          <p:cNvSpPr/>
          <p:nvPr/>
        </p:nvSpPr>
        <p:spPr>
          <a:xfrm>
            <a:off x="4702050" y="45600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4774675" y="114622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6642550" y="78797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8470575" y="1399925"/>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4702050" y="2011925"/>
            <a:ext cx="375000" cy="1582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pic>
        <p:nvPicPr>
          <p:cNvPr id="169" name="Shape 169"/>
          <p:cNvPicPr preferRelativeResize="0"/>
          <p:nvPr/>
        </p:nvPicPr>
        <p:blipFill>
          <a:blip r:embed="rId5">
            <a:alphaModFix/>
          </a:blip>
          <a:stretch>
            <a:fillRect/>
          </a:stretch>
        </p:blipFill>
        <p:spPr>
          <a:xfrm>
            <a:off x="207187" y="1769750"/>
            <a:ext cx="1409700" cy="351473"/>
          </a:xfrm>
          <a:prstGeom prst="rect">
            <a:avLst/>
          </a:prstGeom>
          <a:noFill/>
          <a:ln>
            <a:noFill/>
          </a:ln>
        </p:spPr>
      </p:pic>
      <p:pic>
        <p:nvPicPr>
          <p:cNvPr id="170" name="Shape 170"/>
          <p:cNvPicPr preferRelativeResize="0"/>
          <p:nvPr/>
        </p:nvPicPr>
        <p:blipFill>
          <a:blip r:embed="rId6">
            <a:alphaModFix/>
          </a:blip>
          <a:stretch>
            <a:fillRect/>
          </a:stretch>
        </p:blipFill>
        <p:spPr>
          <a:xfrm>
            <a:off x="253001" y="2663625"/>
            <a:ext cx="942975" cy="411480"/>
          </a:xfrm>
          <a:prstGeom prst="rect">
            <a:avLst/>
          </a:prstGeom>
          <a:noFill/>
          <a:ln>
            <a:noFill/>
          </a:ln>
        </p:spPr>
      </p:pic>
      <p:pic>
        <p:nvPicPr>
          <p:cNvPr id="171" name="Shape 171"/>
          <p:cNvPicPr preferRelativeResize="0"/>
          <p:nvPr/>
        </p:nvPicPr>
        <p:blipFill>
          <a:blip r:embed="rId7">
            <a:alphaModFix/>
          </a:blip>
          <a:stretch>
            <a:fillRect/>
          </a:stretch>
        </p:blipFill>
        <p:spPr>
          <a:xfrm>
            <a:off x="2000576" y="2596950"/>
            <a:ext cx="2047875" cy="531495"/>
          </a:xfrm>
          <a:prstGeom prst="rect">
            <a:avLst/>
          </a:prstGeom>
          <a:noFill/>
          <a:ln>
            <a:noFill/>
          </a:ln>
        </p:spPr>
      </p:pic>
      <p:pic>
        <p:nvPicPr>
          <p:cNvPr id="172" name="Shape 172"/>
          <p:cNvPicPr preferRelativeResize="0"/>
          <p:nvPr/>
        </p:nvPicPr>
        <p:blipFill>
          <a:blip r:embed="rId8">
            <a:alphaModFix/>
          </a:blip>
          <a:stretch>
            <a:fillRect/>
          </a:stretch>
        </p:blipFill>
        <p:spPr>
          <a:xfrm>
            <a:off x="1971038" y="1655450"/>
            <a:ext cx="2085975" cy="557213"/>
          </a:xfrm>
          <a:prstGeom prst="rect">
            <a:avLst/>
          </a:prstGeom>
          <a:noFill/>
          <a:ln>
            <a:noFill/>
          </a:ln>
        </p:spPr>
      </p:pic>
      <p:sp>
        <p:nvSpPr>
          <p:cNvPr id="173" name="Shape 173"/>
          <p:cNvSpPr txBox="1"/>
          <p:nvPr/>
        </p:nvSpPr>
        <p:spPr>
          <a:xfrm>
            <a:off x="350275" y="3678350"/>
            <a:ext cx="4117200" cy="5027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Want: </a:t>
            </a:r>
            <a:endParaRPr sz="2400"/>
          </a:p>
        </p:txBody>
      </p:sp>
      <p:pic>
        <p:nvPicPr>
          <p:cNvPr id="174" name="Shape 174"/>
          <p:cNvPicPr preferRelativeResize="0"/>
          <p:nvPr/>
        </p:nvPicPr>
        <p:blipFill>
          <a:blip r:embed="rId9">
            <a:alphaModFix/>
          </a:blip>
          <a:stretch>
            <a:fillRect/>
          </a:stretch>
        </p:blipFill>
        <p:spPr>
          <a:xfrm>
            <a:off x="1528600" y="3621425"/>
            <a:ext cx="1609920" cy="557280"/>
          </a:xfrm>
          <a:prstGeom prst="rect">
            <a:avLst/>
          </a:prstGeom>
          <a:noFill/>
          <a:ln>
            <a:noFill/>
          </a:ln>
        </p:spPr>
      </p:pic>
    </p:spTree>
    <p:extLst>
      <p:ext uri="{BB962C8B-B14F-4D97-AF65-F5344CB8AC3E}">
        <p14:creationId xmlns:p14="http://schemas.microsoft.com/office/powerpoint/2010/main" val="276176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p:nvPr/>
        </p:nvSpPr>
        <p:spPr>
          <a:xfrm>
            <a:off x="100600" y="2498150"/>
            <a:ext cx="4166100" cy="78543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90100" y="1590575"/>
            <a:ext cx="4166100" cy="78543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78</a:t>
            </a:fld>
            <a:endParaRPr/>
          </a:p>
        </p:txBody>
      </p:sp>
      <p:pic>
        <p:nvPicPr>
          <p:cNvPr id="182" name="Shape 182"/>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183" name="Shape 183"/>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184" name="Shape 184"/>
          <p:cNvSpPr/>
          <p:nvPr/>
        </p:nvSpPr>
        <p:spPr>
          <a:xfrm>
            <a:off x="4702050" y="45600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4774675" y="114622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6642550" y="78797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8470575" y="1399925"/>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4702050" y="2011925"/>
            <a:ext cx="375000" cy="1582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pic>
        <p:nvPicPr>
          <p:cNvPr id="190" name="Shape 190"/>
          <p:cNvPicPr preferRelativeResize="0"/>
          <p:nvPr/>
        </p:nvPicPr>
        <p:blipFill>
          <a:blip r:embed="rId5">
            <a:alphaModFix/>
          </a:blip>
          <a:stretch>
            <a:fillRect/>
          </a:stretch>
        </p:blipFill>
        <p:spPr>
          <a:xfrm>
            <a:off x="207187" y="1769750"/>
            <a:ext cx="1409700" cy="351473"/>
          </a:xfrm>
          <a:prstGeom prst="rect">
            <a:avLst/>
          </a:prstGeom>
          <a:noFill/>
          <a:ln>
            <a:noFill/>
          </a:ln>
        </p:spPr>
      </p:pic>
      <p:pic>
        <p:nvPicPr>
          <p:cNvPr id="191" name="Shape 191"/>
          <p:cNvPicPr preferRelativeResize="0"/>
          <p:nvPr/>
        </p:nvPicPr>
        <p:blipFill>
          <a:blip r:embed="rId6">
            <a:alphaModFix/>
          </a:blip>
          <a:stretch>
            <a:fillRect/>
          </a:stretch>
        </p:blipFill>
        <p:spPr>
          <a:xfrm>
            <a:off x="253001" y="2663625"/>
            <a:ext cx="942975" cy="411480"/>
          </a:xfrm>
          <a:prstGeom prst="rect">
            <a:avLst/>
          </a:prstGeom>
          <a:noFill/>
          <a:ln>
            <a:noFill/>
          </a:ln>
        </p:spPr>
      </p:pic>
      <p:pic>
        <p:nvPicPr>
          <p:cNvPr id="192" name="Shape 192"/>
          <p:cNvPicPr preferRelativeResize="0"/>
          <p:nvPr/>
        </p:nvPicPr>
        <p:blipFill>
          <a:blip r:embed="rId7">
            <a:alphaModFix/>
          </a:blip>
          <a:stretch>
            <a:fillRect/>
          </a:stretch>
        </p:blipFill>
        <p:spPr>
          <a:xfrm>
            <a:off x="2000576" y="2596950"/>
            <a:ext cx="2047875" cy="531495"/>
          </a:xfrm>
          <a:prstGeom prst="rect">
            <a:avLst/>
          </a:prstGeom>
          <a:noFill/>
          <a:ln>
            <a:noFill/>
          </a:ln>
        </p:spPr>
      </p:pic>
      <p:pic>
        <p:nvPicPr>
          <p:cNvPr id="193" name="Shape 193"/>
          <p:cNvPicPr preferRelativeResize="0"/>
          <p:nvPr/>
        </p:nvPicPr>
        <p:blipFill>
          <a:blip r:embed="rId8">
            <a:alphaModFix/>
          </a:blip>
          <a:stretch>
            <a:fillRect/>
          </a:stretch>
        </p:blipFill>
        <p:spPr>
          <a:xfrm>
            <a:off x="1971038" y="1655450"/>
            <a:ext cx="2085975" cy="557213"/>
          </a:xfrm>
          <a:prstGeom prst="rect">
            <a:avLst/>
          </a:prstGeom>
          <a:noFill/>
          <a:ln>
            <a:noFill/>
          </a:ln>
        </p:spPr>
      </p:pic>
      <p:sp>
        <p:nvSpPr>
          <p:cNvPr id="194" name="Shape 194"/>
          <p:cNvSpPr txBox="1"/>
          <p:nvPr/>
        </p:nvSpPr>
        <p:spPr>
          <a:xfrm>
            <a:off x="350275" y="3678350"/>
            <a:ext cx="4117200" cy="5027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Want: </a:t>
            </a:r>
            <a:endParaRPr sz="2400"/>
          </a:p>
        </p:txBody>
      </p:sp>
      <p:pic>
        <p:nvPicPr>
          <p:cNvPr id="195" name="Shape 195"/>
          <p:cNvPicPr preferRelativeResize="0"/>
          <p:nvPr/>
        </p:nvPicPr>
        <p:blipFill>
          <a:blip r:embed="rId9">
            <a:alphaModFix/>
          </a:blip>
          <a:stretch>
            <a:fillRect/>
          </a:stretch>
        </p:blipFill>
        <p:spPr>
          <a:xfrm>
            <a:off x="1528600" y="3621425"/>
            <a:ext cx="1609920" cy="557280"/>
          </a:xfrm>
          <a:prstGeom prst="rect">
            <a:avLst/>
          </a:prstGeom>
          <a:noFill/>
          <a:ln>
            <a:noFill/>
          </a:ln>
        </p:spPr>
      </p:pic>
      <p:pic>
        <p:nvPicPr>
          <p:cNvPr id="196" name="Shape 196"/>
          <p:cNvPicPr preferRelativeResize="0"/>
          <p:nvPr/>
        </p:nvPicPr>
        <p:blipFill>
          <a:blip r:embed="rId10">
            <a:alphaModFix/>
          </a:blip>
          <a:stretch>
            <a:fillRect/>
          </a:stretch>
        </p:blipFill>
        <p:spPr>
          <a:xfrm>
            <a:off x="8282647" y="2436125"/>
            <a:ext cx="346948" cy="531495"/>
          </a:xfrm>
          <a:prstGeom prst="rect">
            <a:avLst/>
          </a:prstGeom>
          <a:noFill/>
          <a:ln w="19050" cap="flat" cmpd="sng">
            <a:solidFill>
              <a:srgbClr val="FF00FF"/>
            </a:solidFill>
            <a:prstDash val="solid"/>
            <a:round/>
            <a:headEnd type="none" w="sm" len="sm"/>
            <a:tailEnd type="none" w="sm" len="sm"/>
          </a:ln>
        </p:spPr>
      </p:pic>
      <p:cxnSp>
        <p:nvCxnSpPr>
          <p:cNvPr id="197" name="Shape 197"/>
          <p:cNvCxnSpPr>
            <a:stCxn id="196" idx="0"/>
            <a:endCxn id="187" idx="2"/>
          </p:cNvCxnSpPr>
          <p:nvPr/>
        </p:nvCxnSpPr>
        <p:spPr>
          <a:xfrm rot="10800000" flipH="1">
            <a:off x="8456121" y="1663385"/>
            <a:ext cx="201900" cy="772740"/>
          </a:xfrm>
          <a:prstGeom prst="straightConnector1">
            <a:avLst/>
          </a:prstGeom>
          <a:noFill/>
          <a:ln w="19050" cap="flat" cmpd="sng">
            <a:solidFill>
              <a:srgbClr val="FF00FF"/>
            </a:solidFill>
            <a:prstDash val="solid"/>
            <a:round/>
            <a:headEnd type="none" w="med" len="med"/>
            <a:tailEnd type="triangle" w="med" len="med"/>
          </a:ln>
        </p:spPr>
      </p:cxnSp>
    </p:spTree>
    <p:extLst>
      <p:ext uri="{BB962C8B-B14F-4D97-AF65-F5344CB8AC3E}">
        <p14:creationId xmlns:p14="http://schemas.microsoft.com/office/powerpoint/2010/main" val="645801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p:nvPr/>
        </p:nvSpPr>
        <p:spPr>
          <a:xfrm>
            <a:off x="100600" y="2498150"/>
            <a:ext cx="4166100" cy="78543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90100" y="1590575"/>
            <a:ext cx="4166100" cy="78543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79</a:t>
            </a:fld>
            <a:endParaRPr/>
          </a:p>
        </p:txBody>
      </p:sp>
      <p:pic>
        <p:nvPicPr>
          <p:cNvPr id="205" name="Shape 205"/>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206" name="Shape 206"/>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207" name="Shape 207"/>
          <p:cNvSpPr/>
          <p:nvPr/>
        </p:nvSpPr>
        <p:spPr>
          <a:xfrm>
            <a:off x="4702050" y="45600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4774675" y="114622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6642550" y="78797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4702050" y="2011925"/>
            <a:ext cx="375000" cy="1582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pic>
        <p:nvPicPr>
          <p:cNvPr id="212" name="Shape 212"/>
          <p:cNvPicPr preferRelativeResize="0"/>
          <p:nvPr/>
        </p:nvPicPr>
        <p:blipFill>
          <a:blip r:embed="rId5">
            <a:alphaModFix/>
          </a:blip>
          <a:stretch>
            <a:fillRect/>
          </a:stretch>
        </p:blipFill>
        <p:spPr>
          <a:xfrm>
            <a:off x="207187" y="1769750"/>
            <a:ext cx="1409700" cy="351473"/>
          </a:xfrm>
          <a:prstGeom prst="rect">
            <a:avLst/>
          </a:prstGeom>
          <a:noFill/>
          <a:ln>
            <a:noFill/>
          </a:ln>
        </p:spPr>
      </p:pic>
      <p:pic>
        <p:nvPicPr>
          <p:cNvPr id="213" name="Shape 213"/>
          <p:cNvPicPr preferRelativeResize="0"/>
          <p:nvPr/>
        </p:nvPicPr>
        <p:blipFill>
          <a:blip r:embed="rId6">
            <a:alphaModFix/>
          </a:blip>
          <a:stretch>
            <a:fillRect/>
          </a:stretch>
        </p:blipFill>
        <p:spPr>
          <a:xfrm>
            <a:off x="253001" y="2663625"/>
            <a:ext cx="942975" cy="411480"/>
          </a:xfrm>
          <a:prstGeom prst="rect">
            <a:avLst/>
          </a:prstGeom>
          <a:noFill/>
          <a:ln>
            <a:noFill/>
          </a:ln>
        </p:spPr>
      </p:pic>
      <p:pic>
        <p:nvPicPr>
          <p:cNvPr id="214" name="Shape 214"/>
          <p:cNvPicPr preferRelativeResize="0"/>
          <p:nvPr/>
        </p:nvPicPr>
        <p:blipFill>
          <a:blip r:embed="rId7">
            <a:alphaModFix/>
          </a:blip>
          <a:stretch>
            <a:fillRect/>
          </a:stretch>
        </p:blipFill>
        <p:spPr>
          <a:xfrm>
            <a:off x="2000576" y="2596950"/>
            <a:ext cx="2047875" cy="531495"/>
          </a:xfrm>
          <a:prstGeom prst="rect">
            <a:avLst/>
          </a:prstGeom>
          <a:noFill/>
          <a:ln>
            <a:noFill/>
          </a:ln>
        </p:spPr>
      </p:pic>
      <p:pic>
        <p:nvPicPr>
          <p:cNvPr id="215" name="Shape 215"/>
          <p:cNvPicPr preferRelativeResize="0"/>
          <p:nvPr/>
        </p:nvPicPr>
        <p:blipFill>
          <a:blip r:embed="rId8">
            <a:alphaModFix/>
          </a:blip>
          <a:stretch>
            <a:fillRect/>
          </a:stretch>
        </p:blipFill>
        <p:spPr>
          <a:xfrm>
            <a:off x="1971038" y="1655450"/>
            <a:ext cx="2085975" cy="557213"/>
          </a:xfrm>
          <a:prstGeom prst="rect">
            <a:avLst/>
          </a:prstGeom>
          <a:noFill/>
          <a:ln>
            <a:noFill/>
          </a:ln>
        </p:spPr>
      </p:pic>
      <p:sp>
        <p:nvSpPr>
          <p:cNvPr id="216" name="Shape 216"/>
          <p:cNvSpPr txBox="1"/>
          <p:nvPr/>
        </p:nvSpPr>
        <p:spPr>
          <a:xfrm>
            <a:off x="350275" y="3678350"/>
            <a:ext cx="4117200" cy="5027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Want: </a:t>
            </a:r>
            <a:endParaRPr sz="2400"/>
          </a:p>
        </p:txBody>
      </p:sp>
      <p:pic>
        <p:nvPicPr>
          <p:cNvPr id="217" name="Shape 217"/>
          <p:cNvPicPr preferRelativeResize="0"/>
          <p:nvPr/>
        </p:nvPicPr>
        <p:blipFill>
          <a:blip r:embed="rId9">
            <a:alphaModFix/>
          </a:blip>
          <a:stretch>
            <a:fillRect/>
          </a:stretch>
        </p:blipFill>
        <p:spPr>
          <a:xfrm>
            <a:off x="1528600" y="3621425"/>
            <a:ext cx="1609920" cy="557280"/>
          </a:xfrm>
          <a:prstGeom prst="rect">
            <a:avLst/>
          </a:prstGeom>
          <a:noFill/>
          <a:ln>
            <a:noFill/>
          </a:ln>
        </p:spPr>
      </p:pic>
      <p:cxnSp>
        <p:nvCxnSpPr>
          <p:cNvPr id="218" name="Shape 218"/>
          <p:cNvCxnSpPr/>
          <p:nvPr/>
        </p:nvCxnSpPr>
        <p:spPr>
          <a:xfrm rot="10800000">
            <a:off x="5298021" y="2074595"/>
            <a:ext cx="3158100" cy="361530"/>
          </a:xfrm>
          <a:prstGeom prst="straightConnector1">
            <a:avLst/>
          </a:prstGeom>
          <a:noFill/>
          <a:ln w="19050" cap="flat" cmpd="sng">
            <a:solidFill>
              <a:srgbClr val="FF00FF"/>
            </a:solidFill>
            <a:prstDash val="solid"/>
            <a:round/>
            <a:headEnd type="none" w="med" len="med"/>
            <a:tailEnd type="triangle" w="med" len="med"/>
          </a:ln>
        </p:spPr>
      </p:cxnSp>
      <p:pic>
        <p:nvPicPr>
          <p:cNvPr id="220" name="Shape 220"/>
          <p:cNvPicPr preferRelativeResize="0"/>
          <p:nvPr/>
        </p:nvPicPr>
        <p:blipFill rotWithShape="1">
          <a:blip r:embed="rId9">
            <a:alphaModFix/>
          </a:blip>
          <a:srcRect l="71034"/>
          <a:stretch/>
        </p:blipFill>
        <p:spPr>
          <a:xfrm>
            <a:off x="8378014" y="2444230"/>
            <a:ext cx="466325" cy="619200"/>
          </a:xfrm>
          <a:prstGeom prst="rect">
            <a:avLst/>
          </a:prstGeom>
          <a:noFill/>
          <a:ln w="19050" cap="flat" cmpd="sng">
            <a:solidFill>
              <a:srgbClr val="FF00FF"/>
            </a:solidFill>
            <a:prstDash val="solid"/>
            <a:round/>
            <a:headEnd type="none" w="sm" len="sm"/>
            <a:tailEnd type="none" w="sm" len="sm"/>
          </a:ln>
        </p:spPr>
      </p:pic>
    </p:spTree>
    <p:extLst>
      <p:ext uri="{BB962C8B-B14F-4D97-AF65-F5344CB8AC3E}">
        <p14:creationId xmlns:p14="http://schemas.microsoft.com/office/powerpoint/2010/main" val="586701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158B-E83A-ED4F-BDFF-433A8FC1B887}"/>
              </a:ext>
            </a:extLst>
          </p:cNvPr>
          <p:cNvSpPr>
            <a:spLocks noGrp="1"/>
          </p:cNvSpPr>
          <p:nvPr>
            <p:ph type="title"/>
          </p:nvPr>
        </p:nvSpPr>
        <p:spPr/>
        <p:txBody>
          <a:bodyPr/>
          <a:lstStyle/>
          <a:p>
            <a:r>
              <a:rPr lang="en-US" sz="3200" dirty="0"/>
              <a:t>Recall: we can </a:t>
            </a:r>
            <a:r>
              <a:rPr lang="en-US" sz="3200" dirty="0" err="1"/>
              <a:t>featurize</a:t>
            </a:r>
            <a:r>
              <a:rPr lang="en-US" sz="3200" dirty="0"/>
              <a:t> images into a vector</a:t>
            </a:r>
          </a:p>
        </p:txBody>
      </p:sp>
      <p:pic>
        <p:nvPicPr>
          <p:cNvPr id="4" name="Picture 2" descr="mage result for dog">
            <a:extLst>
              <a:ext uri="{FF2B5EF4-FFF2-40B4-BE49-F238E27FC236}">
                <a16:creationId xmlns:a16="http://schemas.microsoft.com/office/drawing/2014/main" id="{78DDC92B-6A29-6C46-B949-AB089D0FB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17" r="16599"/>
          <a:stretch/>
        </p:blipFill>
        <p:spPr bwMode="auto">
          <a:xfrm>
            <a:off x="857251" y="2125674"/>
            <a:ext cx="1303280" cy="11318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B8F7E6-43A3-F344-9938-CC92DE311F73}"/>
              </a:ext>
            </a:extLst>
          </p:cNvPr>
          <p:cNvSpPr txBox="1"/>
          <p:nvPr/>
        </p:nvSpPr>
        <p:spPr>
          <a:xfrm>
            <a:off x="5196846" y="817171"/>
            <a:ext cx="1077187" cy="553998"/>
          </a:xfrm>
          <a:prstGeom prst="rect">
            <a:avLst/>
          </a:prstGeom>
          <a:noFill/>
        </p:spPr>
        <p:txBody>
          <a:bodyPr wrap="square" rtlCol="0">
            <a:spAutoFit/>
          </a:bodyPr>
          <a:lstStyle/>
          <a:p>
            <a:pPr algn="ctr"/>
            <a:r>
              <a:rPr lang="en-US" sz="1500" dirty="0"/>
              <a:t>Image </a:t>
            </a:r>
          </a:p>
          <a:p>
            <a:pPr algn="ctr"/>
            <a:r>
              <a:rPr lang="en-US" sz="1500" dirty="0"/>
              <a:t>Vector</a:t>
            </a:r>
          </a:p>
        </p:txBody>
      </p:sp>
      <p:cxnSp>
        <p:nvCxnSpPr>
          <p:cNvPr id="10" name="Straight Arrow Connector 9">
            <a:extLst>
              <a:ext uri="{FF2B5EF4-FFF2-40B4-BE49-F238E27FC236}">
                <a16:creationId xmlns:a16="http://schemas.microsoft.com/office/drawing/2014/main" id="{A92B22C1-D2A7-BD46-8D05-19106E48EA71}"/>
              </a:ext>
            </a:extLst>
          </p:cNvPr>
          <p:cNvCxnSpPr/>
          <p:nvPr/>
        </p:nvCxnSpPr>
        <p:spPr>
          <a:xfrm>
            <a:off x="2514600" y="2571750"/>
            <a:ext cx="2682246"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91196BC-D5C7-D54F-A080-152F49F22F05}"/>
              </a:ext>
            </a:extLst>
          </p:cNvPr>
          <p:cNvSpPr txBox="1"/>
          <p:nvPr/>
        </p:nvSpPr>
        <p:spPr>
          <a:xfrm>
            <a:off x="2795818" y="2691612"/>
            <a:ext cx="2432717" cy="1754326"/>
          </a:xfrm>
          <a:prstGeom prst="rect">
            <a:avLst/>
          </a:prstGeom>
          <a:noFill/>
        </p:spPr>
        <p:txBody>
          <a:bodyPr wrap="none" rtlCol="0">
            <a:spAutoFit/>
          </a:bodyPr>
          <a:lstStyle/>
          <a:p>
            <a:r>
              <a:rPr lang="en-US" dirty="0">
                <a:latin typeface="Lantinghei TC Extralight" panose="03000509000000000000" pitchFamily="66" charset="-120"/>
                <a:ea typeface="Lantinghei TC Extralight" panose="03000509000000000000" pitchFamily="66" charset="-120"/>
              </a:rPr>
              <a:t>Raw pixels</a:t>
            </a:r>
          </a:p>
          <a:p>
            <a:r>
              <a:rPr lang="en-US" dirty="0">
                <a:latin typeface="Lantinghei TC Extralight" panose="03000509000000000000" pitchFamily="66" charset="-120"/>
                <a:ea typeface="Lantinghei TC Extralight" panose="03000509000000000000" pitchFamily="66" charset="-120"/>
              </a:rPr>
              <a:t>Raw pixels + (</a:t>
            </a:r>
            <a:r>
              <a:rPr lang="en-US" dirty="0" err="1">
                <a:latin typeface="Lantinghei TC Extralight" panose="03000509000000000000" pitchFamily="66" charset="-120"/>
                <a:ea typeface="Lantinghei TC Extralight" panose="03000509000000000000" pitchFamily="66" charset="-120"/>
              </a:rPr>
              <a:t>x,y</a:t>
            </a:r>
            <a:r>
              <a:rPr lang="en-US" dirty="0">
                <a:latin typeface="Lantinghei TC Extralight" panose="03000509000000000000" pitchFamily="66" charset="-120"/>
                <a:ea typeface="Lantinghei TC Extralight" panose="03000509000000000000" pitchFamily="66" charset="-120"/>
              </a:rPr>
              <a:t>)</a:t>
            </a:r>
          </a:p>
          <a:p>
            <a:r>
              <a:rPr lang="en-US" dirty="0">
                <a:latin typeface="Lantinghei TC Extralight" panose="03000509000000000000" pitchFamily="66" charset="-120"/>
                <a:ea typeface="Lantinghei TC Extralight" panose="03000509000000000000" pitchFamily="66" charset="-120"/>
              </a:rPr>
              <a:t>PCA</a:t>
            </a:r>
          </a:p>
          <a:p>
            <a:r>
              <a:rPr lang="en-US" dirty="0">
                <a:latin typeface="Lantinghei TC Extralight" panose="03000509000000000000" pitchFamily="66" charset="-120"/>
                <a:ea typeface="Lantinghei TC Extralight" panose="03000509000000000000" pitchFamily="66" charset="-120"/>
              </a:rPr>
              <a:t>LDA</a:t>
            </a:r>
          </a:p>
          <a:p>
            <a:r>
              <a:rPr lang="en-US" dirty="0" err="1">
                <a:latin typeface="Lantinghei TC Extralight" panose="03000509000000000000" pitchFamily="66" charset="-120"/>
                <a:ea typeface="Lantinghei TC Extralight" panose="03000509000000000000" pitchFamily="66" charset="-120"/>
              </a:rPr>
              <a:t>BoW</a:t>
            </a:r>
            <a:endParaRPr lang="en-US" dirty="0">
              <a:latin typeface="Lantinghei TC Extralight" panose="03000509000000000000" pitchFamily="66" charset="-120"/>
              <a:ea typeface="Lantinghei TC Extralight" panose="03000509000000000000" pitchFamily="66" charset="-120"/>
            </a:endParaRPr>
          </a:p>
          <a:p>
            <a:r>
              <a:rPr lang="en-US" dirty="0" err="1">
                <a:latin typeface="Lantinghei TC Extralight" panose="03000509000000000000" pitchFamily="66" charset="-120"/>
                <a:ea typeface="Lantinghei TC Extralight" panose="03000509000000000000" pitchFamily="66" charset="-120"/>
              </a:rPr>
              <a:t>BoW</a:t>
            </a:r>
            <a:r>
              <a:rPr lang="en-US" dirty="0">
                <a:latin typeface="Lantinghei TC Extralight" panose="03000509000000000000" pitchFamily="66" charset="-120"/>
                <a:ea typeface="Lantinghei TC Extralight" panose="03000509000000000000" pitchFamily="66" charset="-120"/>
              </a:rPr>
              <a:t> + spatial pyramids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A9D399-BC4C-5245-8AA3-A9D49680918E}"/>
                  </a:ext>
                </a:extLst>
              </p:cNvPr>
              <p:cNvSpPr txBox="1"/>
              <p:nvPr/>
            </p:nvSpPr>
            <p:spPr>
              <a:xfrm>
                <a:off x="5484006" y="1777717"/>
                <a:ext cx="645793" cy="3460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e/>
                                  </m:eqAr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mr>
                            </m:m>
                          </m:e>
                        </m:mr>
                      </m:m>
                    </m:oMath>
                  </m:oMathPara>
                </a14:m>
                <a:endParaRPr lang="en-US" dirty="0"/>
              </a:p>
            </p:txBody>
          </p:sp>
        </mc:Choice>
        <mc:Fallback xmlns="">
          <p:sp>
            <p:nvSpPr>
              <p:cNvPr id="5" name="TextBox 4">
                <a:extLst>
                  <a:ext uri="{FF2B5EF4-FFF2-40B4-BE49-F238E27FC236}">
                    <a16:creationId xmlns:a16="http://schemas.microsoft.com/office/drawing/2014/main" id="{75A9D399-BC4C-5245-8AA3-A9D49680918E}"/>
                  </a:ext>
                </a:extLst>
              </p:cNvPr>
              <p:cNvSpPr txBox="1">
                <a:spLocks noRot="1" noChangeAspect="1" noMove="1" noResize="1" noEditPoints="1" noAdjustHandles="1" noChangeArrowheads="1" noChangeShapeType="1" noTextEdit="1"/>
              </p:cNvSpPr>
              <p:nvPr/>
            </p:nvSpPr>
            <p:spPr>
              <a:xfrm>
                <a:off x="7312008" y="2370288"/>
                <a:ext cx="861057" cy="346049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9604102"/>
      </p:ext>
    </p:extLst>
  </p:cSld>
  <p:clrMapOvr>
    <a:masterClrMapping/>
  </p:clrMapOvr>
  <mc:AlternateContent xmlns:mc="http://schemas.openxmlformats.org/markup-compatibility/2006" xmlns:p14="http://schemas.microsoft.com/office/powerpoint/2010/main">
    <mc:Choice Requires="p14">
      <p:transition spd="slow" p14:dur="2000" advTm="11586"/>
    </mc:Choice>
    <mc:Fallback xmlns="">
      <p:transition spd="slow" advTm="1158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p:nvPr/>
        </p:nvSpPr>
        <p:spPr>
          <a:xfrm>
            <a:off x="100600" y="2498150"/>
            <a:ext cx="4166100" cy="78543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90100" y="1590575"/>
            <a:ext cx="4166100" cy="78543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80</a:t>
            </a:fld>
            <a:endParaRPr/>
          </a:p>
        </p:txBody>
      </p:sp>
      <p:pic>
        <p:nvPicPr>
          <p:cNvPr id="228" name="Shape 228"/>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229" name="Shape 229"/>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230" name="Shape 230"/>
          <p:cNvSpPr/>
          <p:nvPr/>
        </p:nvSpPr>
        <p:spPr>
          <a:xfrm>
            <a:off x="4702050" y="45600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4774675" y="114622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a:off x="6642550" y="78797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pic>
        <p:nvPicPr>
          <p:cNvPr id="234" name="Shape 234"/>
          <p:cNvPicPr preferRelativeResize="0"/>
          <p:nvPr/>
        </p:nvPicPr>
        <p:blipFill>
          <a:blip r:embed="rId5">
            <a:alphaModFix/>
          </a:blip>
          <a:stretch>
            <a:fillRect/>
          </a:stretch>
        </p:blipFill>
        <p:spPr>
          <a:xfrm>
            <a:off x="207187" y="1769750"/>
            <a:ext cx="1409700" cy="351473"/>
          </a:xfrm>
          <a:prstGeom prst="rect">
            <a:avLst/>
          </a:prstGeom>
          <a:noFill/>
          <a:ln>
            <a:noFill/>
          </a:ln>
        </p:spPr>
      </p:pic>
      <p:pic>
        <p:nvPicPr>
          <p:cNvPr id="235" name="Shape 235"/>
          <p:cNvPicPr preferRelativeResize="0"/>
          <p:nvPr/>
        </p:nvPicPr>
        <p:blipFill>
          <a:blip r:embed="rId6">
            <a:alphaModFix/>
          </a:blip>
          <a:stretch>
            <a:fillRect/>
          </a:stretch>
        </p:blipFill>
        <p:spPr>
          <a:xfrm>
            <a:off x="253001" y="2663625"/>
            <a:ext cx="942975" cy="411480"/>
          </a:xfrm>
          <a:prstGeom prst="rect">
            <a:avLst/>
          </a:prstGeom>
          <a:noFill/>
          <a:ln>
            <a:noFill/>
          </a:ln>
        </p:spPr>
      </p:pic>
      <p:pic>
        <p:nvPicPr>
          <p:cNvPr id="236" name="Shape 236"/>
          <p:cNvPicPr preferRelativeResize="0"/>
          <p:nvPr/>
        </p:nvPicPr>
        <p:blipFill>
          <a:blip r:embed="rId7">
            <a:alphaModFix/>
          </a:blip>
          <a:stretch>
            <a:fillRect/>
          </a:stretch>
        </p:blipFill>
        <p:spPr>
          <a:xfrm>
            <a:off x="2000576" y="2596950"/>
            <a:ext cx="2047875" cy="531495"/>
          </a:xfrm>
          <a:prstGeom prst="rect">
            <a:avLst/>
          </a:prstGeom>
          <a:noFill/>
          <a:ln>
            <a:noFill/>
          </a:ln>
        </p:spPr>
      </p:pic>
      <p:pic>
        <p:nvPicPr>
          <p:cNvPr id="237" name="Shape 237"/>
          <p:cNvPicPr preferRelativeResize="0"/>
          <p:nvPr/>
        </p:nvPicPr>
        <p:blipFill>
          <a:blip r:embed="rId8">
            <a:alphaModFix/>
          </a:blip>
          <a:stretch>
            <a:fillRect/>
          </a:stretch>
        </p:blipFill>
        <p:spPr>
          <a:xfrm>
            <a:off x="1971038" y="1655450"/>
            <a:ext cx="2085975" cy="557213"/>
          </a:xfrm>
          <a:prstGeom prst="rect">
            <a:avLst/>
          </a:prstGeom>
          <a:noFill/>
          <a:ln>
            <a:noFill/>
          </a:ln>
        </p:spPr>
      </p:pic>
      <p:sp>
        <p:nvSpPr>
          <p:cNvPr id="238" name="Shape 238"/>
          <p:cNvSpPr txBox="1"/>
          <p:nvPr/>
        </p:nvSpPr>
        <p:spPr>
          <a:xfrm>
            <a:off x="350275" y="3678350"/>
            <a:ext cx="4117200" cy="5027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Want: </a:t>
            </a:r>
            <a:endParaRPr sz="2400"/>
          </a:p>
        </p:txBody>
      </p:sp>
      <p:pic>
        <p:nvPicPr>
          <p:cNvPr id="239" name="Shape 239"/>
          <p:cNvPicPr preferRelativeResize="0"/>
          <p:nvPr/>
        </p:nvPicPr>
        <p:blipFill>
          <a:blip r:embed="rId9">
            <a:alphaModFix/>
          </a:blip>
          <a:stretch>
            <a:fillRect/>
          </a:stretch>
        </p:blipFill>
        <p:spPr>
          <a:xfrm>
            <a:off x="1528600" y="3621425"/>
            <a:ext cx="1609920" cy="557280"/>
          </a:xfrm>
          <a:prstGeom prst="rect">
            <a:avLst/>
          </a:prstGeom>
          <a:noFill/>
          <a:ln>
            <a:noFill/>
          </a:ln>
        </p:spPr>
      </p:pic>
      <p:pic>
        <p:nvPicPr>
          <p:cNvPr id="240" name="Shape 240"/>
          <p:cNvPicPr preferRelativeResize="0"/>
          <p:nvPr/>
        </p:nvPicPr>
        <p:blipFill>
          <a:blip r:embed="rId10">
            <a:alphaModFix/>
          </a:blip>
          <a:stretch>
            <a:fillRect/>
          </a:stretch>
        </p:blipFill>
        <p:spPr>
          <a:xfrm>
            <a:off x="8261125" y="2436125"/>
            <a:ext cx="457200" cy="668655"/>
          </a:xfrm>
          <a:prstGeom prst="rect">
            <a:avLst/>
          </a:prstGeom>
          <a:noFill/>
          <a:ln w="19050" cap="flat" cmpd="sng">
            <a:solidFill>
              <a:srgbClr val="FF00FF"/>
            </a:solidFill>
            <a:prstDash val="solid"/>
            <a:round/>
            <a:headEnd type="none" w="sm" len="sm"/>
            <a:tailEnd type="none" w="sm" len="sm"/>
          </a:ln>
        </p:spPr>
      </p:pic>
      <p:cxnSp>
        <p:nvCxnSpPr>
          <p:cNvPr id="241" name="Shape 241"/>
          <p:cNvCxnSpPr/>
          <p:nvPr/>
        </p:nvCxnSpPr>
        <p:spPr>
          <a:xfrm rot="10800000">
            <a:off x="6949821" y="1101245"/>
            <a:ext cx="1506300" cy="1334880"/>
          </a:xfrm>
          <a:prstGeom prst="straightConnector1">
            <a:avLst/>
          </a:prstGeom>
          <a:noFill/>
          <a:ln w="19050" cap="flat" cmpd="sng">
            <a:solidFill>
              <a:srgbClr val="FF00FF"/>
            </a:solidFill>
            <a:prstDash val="solid"/>
            <a:round/>
            <a:headEnd type="none" w="med" len="med"/>
            <a:tailEnd type="triangle" w="med" len="med"/>
          </a:ln>
        </p:spPr>
      </p:cxnSp>
    </p:spTree>
    <p:extLst>
      <p:ext uri="{BB962C8B-B14F-4D97-AF65-F5344CB8AC3E}">
        <p14:creationId xmlns:p14="http://schemas.microsoft.com/office/powerpoint/2010/main" val="1177351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p:nvPr/>
        </p:nvSpPr>
        <p:spPr>
          <a:xfrm>
            <a:off x="100600" y="2498150"/>
            <a:ext cx="4166100" cy="78543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a:off x="90100" y="1590575"/>
            <a:ext cx="4166100" cy="78543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81</a:t>
            </a:fld>
            <a:endParaRPr/>
          </a:p>
        </p:txBody>
      </p:sp>
      <p:pic>
        <p:nvPicPr>
          <p:cNvPr id="250" name="Shape 250"/>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251" name="Shape 251"/>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252" name="Shape 252"/>
          <p:cNvSpPr/>
          <p:nvPr/>
        </p:nvSpPr>
        <p:spPr>
          <a:xfrm>
            <a:off x="4702050" y="45600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4774675" y="114622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pic>
        <p:nvPicPr>
          <p:cNvPr id="255" name="Shape 255"/>
          <p:cNvPicPr preferRelativeResize="0"/>
          <p:nvPr/>
        </p:nvPicPr>
        <p:blipFill>
          <a:blip r:embed="rId5">
            <a:alphaModFix/>
          </a:blip>
          <a:stretch>
            <a:fillRect/>
          </a:stretch>
        </p:blipFill>
        <p:spPr>
          <a:xfrm>
            <a:off x="207187" y="1769750"/>
            <a:ext cx="1409700" cy="351473"/>
          </a:xfrm>
          <a:prstGeom prst="rect">
            <a:avLst/>
          </a:prstGeom>
          <a:noFill/>
          <a:ln>
            <a:noFill/>
          </a:ln>
        </p:spPr>
      </p:pic>
      <p:pic>
        <p:nvPicPr>
          <p:cNvPr id="256" name="Shape 256"/>
          <p:cNvPicPr preferRelativeResize="0"/>
          <p:nvPr/>
        </p:nvPicPr>
        <p:blipFill>
          <a:blip r:embed="rId6">
            <a:alphaModFix/>
          </a:blip>
          <a:stretch>
            <a:fillRect/>
          </a:stretch>
        </p:blipFill>
        <p:spPr>
          <a:xfrm>
            <a:off x="253001" y="2663625"/>
            <a:ext cx="942975" cy="411480"/>
          </a:xfrm>
          <a:prstGeom prst="rect">
            <a:avLst/>
          </a:prstGeom>
          <a:noFill/>
          <a:ln>
            <a:noFill/>
          </a:ln>
        </p:spPr>
      </p:pic>
      <p:pic>
        <p:nvPicPr>
          <p:cNvPr id="257" name="Shape 257"/>
          <p:cNvPicPr preferRelativeResize="0"/>
          <p:nvPr/>
        </p:nvPicPr>
        <p:blipFill>
          <a:blip r:embed="rId7">
            <a:alphaModFix/>
          </a:blip>
          <a:stretch>
            <a:fillRect/>
          </a:stretch>
        </p:blipFill>
        <p:spPr>
          <a:xfrm>
            <a:off x="2000576" y="2596950"/>
            <a:ext cx="2047875" cy="531495"/>
          </a:xfrm>
          <a:prstGeom prst="rect">
            <a:avLst/>
          </a:prstGeom>
          <a:noFill/>
          <a:ln>
            <a:noFill/>
          </a:ln>
        </p:spPr>
      </p:pic>
      <p:pic>
        <p:nvPicPr>
          <p:cNvPr id="258" name="Shape 258"/>
          <p:cNvPicPr preferRelativeResize="0"/>
          <p:nvPr/>
        </p:nvPicPr>
        <p:blipFill>
          <a:blip r:embed="rId8">
            <a:alphaModFix/>
          </a:blip>
          <a:stretch>
            <a:fillRect/>
          </a:stretch>
        </p:blipFill>
        <p:spPr>
          <a:xfrm>
            <a:off x="1971038" y="1655450"/>
            <a:ext cx="2085975" cy="557213"/>
          </a:xfrm>
          <a:prstGeom prst="rect">
            <a:avLst/>
          </a:prstGeom>
          <a:noFill/>
          <a:ln>
            <a:noFill/>
          </a:ln>
        </p:spPr>
      </p:pic>
      <p:sp>
        <p:nvSpPr>
          <p:cNvPr id="259" name="Shape 259"/>
          <p:cNvSpPr txBox="1"/>
          <p:nvPr/>
        </p:nvSpPr>
        <p:spPr>
          <a:xfrm>
            <a:off x="350275" y="3678350"/>
            <a:ext cx="4117200" cy="5027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Want: </a:t>
            </a:r>
            <a:endParaRPr sz="2400"/>
          </a:p>
        </p:txBody>
      </p:sp>
      <p:pic>
        <p:nvPicPr>
          <p:cNvPr id="260" name="Shape 260"/>
          <p:cNvPicPr preferRelativeResize="0"/>
          <p:nvPr/>
        </p:nvPicPr>
        <p:blipFill>
          <a:blip r:embed="rId9">
            <a:alphaModFix/>
          </a:blip>
          <a:stretch>
            <a:fillRect/>
          </a:stretch>
        </p:blipFill>
        <p:spPr>
          <a:xfrm>
            <a:off x="1528600" y="3621425"/>
            <a:ext cx="1609920" cy="557280"/>
          </a:xfrm>
          <a:prstGeom prst="rect">
            <a:avLst/>
          </a:prstGeom>
          <a:noFill/>
          <a:ln>
            <a:noFill/>
          </a:ln>
        </p:spPr>
      </p:pic>
      <p:pic>
        <p:nvPicPr>
          <p:cNvPr id="261" name="Shape 261"/>
          <p:cNvPicPr preferRelativeResize="0"/>
          <p:nvPr/>
        </p:nvPicPr>
        <p:blipFill rotWithShape="1">
          <a:blip r:embed="rId9">
            <a:alphaModFix/>
          </a:blip>
          <a:srcRect l="35262" r="36338"/>
          <a:stretch/>
        </p:blipFill>
        <p:spPr>
          <a:xfrm>
            <a:off x="8271873" y="2436125"/>
            <a:ext cx="457200" cy="619200"/>
          </a:xfrm>
          <a:prstGeom prst="rect">
            <a:avLst/>
          </a:prstGeom>
          <a:noFill/>
          <a:ln w="19050" cap="flat" cmpd="sng">
            <a:solidFill>
              <a:srgbClr val="FF00FF"/>
            </a:solidFill>
            <a:prstDash val="solid"/>
            <a:round/>
            <a:headEnd type="none" w="sm" len="sm"/>
            <a:tailEnd type="none" w="sm" len="sm"/>
          </a:ln>
        </p:spPr>
      </p:pic>
      <p:cxnSp>
        <p:nvCxnSpPr>
          <p:cNvPr id="262" name="Shape 262"/>
          <p:cNvCxnSpPr/>
          <p:nvPr/>
        </p:nvCxnSpPr>
        <p:spPr>
          <a:xfrm rot="10800000">
            <a:off x="6949821" y="1101245"/>
            <a:ext cx="1506300" cy="1334880"/>
          </a:xfrm>
          <a:prstGeom prst="straightConnector1">
            <a:avLst/>
          </a:prstGeom>
          <a:noFill/>
          <a:ln w="19050" cap="flat" cmpd="sng">
            <a:solidFill>
              <a:srgbClr val="FF00FF"/>
            </a:solidFill>
            <a:prstDash val="solid"/>
            <a:round/>
            <a:headEnd type="none" w="med" len="med"/>
            <a:tailEnd type="triangle" w="med" len="med"/>
          </a:ln>
        </p:spPr>
      </p:cxnSp>
    </p:spTree>
    <p:extLst>
      <p:ext uri="{BB962C8B-B14F-4D97-AF65-F5344CB8AC3E}">
        <p14:creationId xmlns:p14="http://schemas.microsoft.com/office/powerpoint/2010/main" val="18671970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p:nvPr/>
        </p:nvSpPr>
        <p:spPr>
          <a:xfrm>
            <a:off x="100600" y="2498150"/>
            <a:ext cx="4166100" cy="78543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90100" y="1590575"/>
            <a:ext cx="4166100" cy="78543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82</a:t>
            </a:fld>
            <a:endParaRPr/>
          </a:p>
        </p:txBody>
      </p:sp>
      <p:pic>
        <p:nvPicPr>
          <p:cNvPr id="270" name="Shape 270"/>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271" name="Shape 271"/>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272" name="Shape 272"/>
          <p:cNvSpPr/>
          <p:nvPr/>
        </p:nvSpPr>
        <p:spPr>
          <a:xfrm>
            <a:off x="4702050" y="45600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Shape 273"/>
          <p:cNvSpPr/>
          <p:nvPr/>
        </p:nvSpPr>
        <p:spPr>
          <a:xfrm>
            <a:off x="4774675" y="114622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pic>
        <p:nvPicPr>
          <p:cNvPr id="275" name="Shape 275"/>
          <p:cNvPicPr preferRelativeResize="0"/>
          <p:nvPr/>
        </p:nvPicPr>
        <p:blipFill>
          <a:blip r:embed="rId5">
            <a:alphaModFix/>
          </a:blip>
          <a:stretch>
            <a:fillRect/>
          </a:stretch>
        </p:blipFill>
        <p:spPr>
          <a:xfrm>
            <a:off x="207187" y="1769750"/>
            <a:ext cx="1409700" cy="351473"/>
          </a:xfrm>
          <a:prstGeom prst="rect">
            <a:avLst/>
          </a:prstGeom>
          <a:noFill/>
          <a:ln>
            <a:noFill/>
          </a:ln>
        </p:spPr>
      </p:pic>
      <p:pic>
        <p:nvPicPr>
          <p:cNvPr id="276" name="Shape 276"/>
          <p:cNvPicPr preferRelativeResize="0"/>
          <p:nvPr/>
        </p:nvPicPr>
        <p:blipFill>
          <a:blip r:embed="rId6">
            <a:alphaModFix/>
          </a:blip>
          <a:stretch>
            <a:fillRect/>
          </a:stretch>
        </p:blipFill>
        <p:spPr>
          <a:xfrm>
            <a:off x="253001" y="2663625"/>
            <a:ext cx="942975" cy="411480"/>
          </a:xfrm>
          <a:prstGeom prst="rect">
            <a:avLst/>
          </a:prstGeom>
          <a:noFill/>
          <a:ln>
            <a:noFill/>
          </a:ln>
        </p:spPr>
      </p:pic>
      <p:pic>
        <p:nvPicPr>
          <p:cNvPr id="277" name="Shape 277"/>
          <p:cNvPicPr preferRelativeResize="0"/>
          <p:nvPr/>
        </p:nvPicPr>
        <p:blipFill>
          <a:blip r:embed="rId7">
            <a:alphaModFix/>
          </a:blip>
          <a:stretch>
            <a:fillRect/>
          </a:stretch>
        </p:blipFill>
        <p:spPr>
          <a:xfrm>
            <a:off x="2000576" y="2596950"/>
            <a:ext cx="2047875" cy="531495"/>
          </a:xfrm>
          <a:prstGeom prst="rect">
            <a:avLst/>
          </a:prstGeom>
          <a:noFill/>
          <a:ln>
            <a:noFill/>
          </a:ln>
        </p:spPr>
      </p:pic>
      <p:pic>
        <p:nvPicPr>
          <p:cNvPr id="278" name="Shape 278"/>
          <p:cNvPicPr preferRelativeResize="0"/>
          <p:nvPr/>
        </p:nvPicPr>
        <p:blipFill>
          <a:blip r:embed="rId8">
            <a:alphaModFix/>
          </a:blip>
          <a:stretch>
            <a:fillRect/>
          </a:stretch>
        </p:blipFill>
        <p:spPr>
          <a:xfrm>
            <a:off x="1971038" y="1655450"/>
            <a:ext cx="2085975" cy="557213"/>
          </a:xfrm>
          <a:prstGeom prst="rect">
            <a:avLst/>
          </a:prstGeom>
          <a:noFill/>
          <a:ln>
            <a:noFill/>
          </a:ln>
        </p:spPr>
      </p:pic>
      <p:sp>
        <p:nvSpPr>
          <p:cNvPr id="279" name="Shape 279"/>
          <p:cNvSpPr txBox="1"/>
          <p:nvPr/>
        </p:nvSpPr>
        <p:spPr>
          <a:xfrm>
            <a:off x="350275" y="3678350"/>
            <a:ext cx="4117200" cy="5027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Want: </a:t>
            </a:r>
            <a:endParaRPr sz="2400"/>
          </a:p>
        </p:txBody>
      </p:sp>
      <p:pic>
        <p:nvPicPr>
          <p:cNvPr id="280" name="Shape 280"/>
          <p:cNvPicPr preferRelativeResize="0"/>
          <p:nvPr/>
        </p:nvPicPr>
        <p:blipFill>
          <a:blip r:embed="rId9">
            <a:alphaModFix/>
          </a:blip>
          <a:stretch>
            <a:fillRect/>
          </a:stretch>
        </p:blipFill>
        <p:spPr>
          <a:xfrm>
            <a:off x="1528600" y="3621425"/>
            <a:ext cx="1609920" cy="557280"/>
          </a:xfrm>
          <a:prstGeom prst="rect">
            <a:avLst/>
          </a:prstGeom>
          <a:noFill/>
          <a:ln>
            <a:noFill/>
          </a:ln>
        </p:spPr>
      </p:pic>
      <p:pic>
        <p:nvPicPr>
          <p:cNvPr id="281" name="Shape 281"/>
          <p:cNvPicPr preferRelativeResize="0"/>
          <p:nvPr/>
        </p:nvPicPr>
        <p:blipFill rotWithShape="1">
          <a:blip r:embed="rId9">
            <a:alphaModFix/>
          </a:blip>
          <a:srcRect l="35262" r="36338"/>
          <a:stretch/>
        </p:blipFill>
        <p:spPr>
          <a:xfrm>
            <a:off x="8271873" y="2436125"/>
            <a:ext cx="457200" cy="619200"/>
          </a:xfrm>
          <a:prstGeom prst="rect">
            <a:avLst/>
          </a:prstGeom>
          <a:noFill/>
          <a:ln w="19050" cap="flat" cmpd="sng">
            <a:solidFill>
              <a:srgbClr val="FF00FF"/>
            </a:solidFill>
            <a:prstDash val="solid"/>
            <a:round/>
            <a:headEnd type="none" w="sm" len="sm"/>
            <a:tailEnd type="none" w="sm" len="sm"/>
          </a:ln>
        </p:spPr>
      </p:pic>
      <p:cxnSp>
        <p:nvCxnSpPr>
          <p:cNvPr id="282" name="Shape 282"/>
          <p:cNvCxnSpPr/>
          <p:nvPr/>
        </p:nvCxnSpPr>
        <p:spPr>
          <a:xfrm rot="10800000">
            <a:off x="5149675" y="1346380"/>
            <a:ext cx="3306300" cy="1089720"/>
          </a:xfrm>
          <a:prstGeom prst="straightConnector1">
            <a:avLst/>
          </a:prstGeom>
          <a:noFill/>
          <a:ln w="19050" cap="flat" cmpd="sng">
            <a:solidFill>
              <a:srgbClr val="FF00FF"/>
            </a:solidFill>
            <a:prstDash val="solid"/>
            <a:round/>
            <a:headEnd type="none" w="med" len="med"/>
            <a:tailEnd type="triangle" w="med" len="med"/>
          </a:ln>
        </p:spPr>
      </p:cxnSp>
    </p:spTree>
    <p:extLst>
      <p:ext uri="{BB962C8B-B14F-4D97-AF65-F5344CB8AC3E}">
        <p14:creationId xmlns:p14="http://schemas.microsoft.com/office/powerpoint/2010/main" val="1401115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p:nvPr/>
        </p:nvSpPr>
        <p:spPr>
          <a:xfrm>
            <a:off x="100600" y="2498150"/>
            <a:ext cx="4166100" cy="78543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p:nvPr/>
        </p:nvSpPr>
        <p:spPr>
          <a:xfrm>
            <a:off x="90100" y="1590575"/>
            <a:ext cx="4166100" cy="78543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83</a:t>
            </a:fld>
            <a:endParaRPr/>
          </a:p>
        </p:txBody>
      </p:sp>
      <p:pic>
        <p:nvPicPr>
          <p:cNvPr id="290" name="Shape 290"/>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291" name="Shape 291"/>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292" name="Shape 292"/>
          <p:cNvSpPr/>
          <p:nvPr/>
        </p:nvSpPr>
        <p:spPr>
          <a:xfrm>
            <a:off x="4702050" y="45600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pic>
        <p:nvPicPr>
          <p:cNvPr id="294" name="Shape 294"/>
          <p:cNvPicPr preferRelativeResize="0"/>
          <p:nvPr/>
        </p:nvPicPr>
        <p:blipFill>
          <a:blip r:embed="rId5">
            <a:alphaModFix/>
          </a:blip>
          <a:stretch>
            <a:fillRect/>
          </a:stretch>
        </p:blipFill>
        <p:spPr>
          <a:xfrm>
            <a:off x="207187" y="1769750"/>
            <a:ext cx="1409700" cy="351473"/>
          </a:xfrm>
          <a:prstGeom prst="rect">
            <a:avLst/>
          </a:prstGeom>
          <a:noFill/>
          <a:ln>
            <a:noFill/>
          </a:ln>
        </p:spPr>
      </p:pic>
      <p:pic>
        <p:nvPicPr>
          <p:cNvPr id="295" name="Shape 295"/>
          <p:cNvPicPr preferRelativeResize="0"/>
          <p:nvPr/>
        </p:nvPicPr>
        <p:blipFill>
          <a:blip r:embed="rId6">
            <a:alphaModFix/>
          </a:blip>
          <a:stretch>
            <a:fillRect/>
          </a:stretch>
        </p:blipFill>
        <p:spPr>
          <a:xfrm>
            <a:off x="253001" y="2663625"/>
            <a:ext cx="942975" cy="411480"/>
          </a:xfrm>
          <a:prstGeom prst="rect">
            <a:avLst/>
          </a:prstGeom>
          <a:noFill/>
          <a:ln>
            <a:noFill/>
          </a:ln>
        </p:spPr>
      </p:pic>
      <p:pic>
        <p:nvPicPr>
          <p:cNvPr id="296" name="Shape 296"/>
          <p:cNvPicPr preferRelativeResize="0"/>
          <p:nvPr/>
        </p:nvPicPr>
        <p:blipFill>
          <a:blip r:embed="rId7">
            <a:alphaModFix/>
          </a:blip>
          <a:stretch>
            <a:fillRect/>
          </a:stretch>
        </p:blipFill>
        <p:spPr>
          <a:xfrm>
            <a:off x="2000576" y="2596950"/>
            <a:ext cx="2047875" cy="531495"/>
          </a:xfrm>
          <a:prstGeom prst="rect">
            <a:avLst/>
          </a:prstGeom>
          <a:noFill/>
          <a:ln>
            <a:noFill/>
          </a:ln>
        </p:spPr>
      </p:pic>
      <p:pic>
        <p:nvPicPr>
          <p:cNvPr id="297" name="Shape 297"/>
          <p:cNvPicPr preferRelativeResize="0"/>
          <p:nvPr/>
        </p:nvPicPr>
        <p:blipFill>
          <a:blip r:embed="rId8">
            <a:alphaModFix/>
          </a:blip>
          <a:stretch>
            <a:fillRect/>
          </a:stretch>
        </p:blipFill>
        <p:spPr>
          <a:xfrm>
            <a:off x="1971038" y="1655450"/>
            <a:ext cx="2085975" cy="557213"/>
          </a:xfrm>
          <a:prstGeom prst="rect">
            <a:avLst/>
          </a:prstGeom>
          <a:noFill/>
          <a:ln>
            <a:noFill/>
          </a:ln>
        </p:spPr>
      </p:pic>
      <p:sp>
        <p:nvSpPr>
          <p:cNvPr id="298" name="Shape 298"/>
          <p:cNvSpPr txBox="1"/>
          <p:nvPr/>
        </p:nvSpPr>
        <p:spPr>
          <a:xfrm>
            <a:off x="350275" y="3678350"/>
            <a:ext cx="4117200" cy="5027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Want: </a:t>
            </a:r>
            <a:endParaRPr sz="2400"/>
          </a:p>
        </p:txBody>
      </p:sp>
      <p:pic>
        <p:nvPicPr>
          <p:cNvPr id="299" name="Shape 299"/>
          <p:cNvPicPr preferRelativeResize="0"/>
          <p:nvPr/>
        </p:nvPicPr>
        <p:blipFill>
          <a:blip r:embed="rId9">
            <a:alphaModFix/>
          </a:blip>
          <a:stretch>
            <a:fillRect/>
          </a:stretch>
        </p:blipFill>
        <p:spPr>
          <a:xfrm>
            <a:off x="1528600" y="3621425"/>
            <a:ext cx="1609920" cy="557280"/>
          </a:xfrm>
          <a:prstGeom prst="rect">
            <a:avLst/>
          </a:prstGeom>
          <a:noFill/>
          <a:ln>
            <a:noFill/>
          </a:ln>
        </p:spPr>
      </p:pic>
      <p:sp>
        <p:nvSpPr>
          <p:cNvPr id="300" name="Shape 300"/>
          <p:cNvSpPr txBox="1"/>
          <p:nvPr/>
        </p:nvSpPr>
        <p:spPr>
          <a:xfrm>
            <a:off x="5542550" y="2670525"/>
            <a:ext cx="2047800" cy="3906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Chain rule:</a:t>
            </a:r>
            <a:endParaRPr sz="2400">
              <a:solidFill>
                <a:srgbClr val="38761D"/>
              </a:solidFill>
            </a:endParaRPr>
          </a:p>
        </p:txBody>
      </p:sp>
      <p:cxnSp>
        <p:nvCxnSpPr>
          <p:cNvPr id="301" name="Shape 301"/>
          <p:cNvCxnSpPr/>
          <p:nvPr/>
        </p:nvCxnSpPr>
        <p:spPr>
          <a:xfrm rot="10800000">
            <a:off x="5149675" y="1346380"/>
            <a:ext cx="3306300" cy="1089720"/>
          </a:xfrm>
          <a:prstGeom prst="straightConnector1">
            <a:avLst/>
          </a:prstGeom>
          <a:noFill/>
          <a:ln w="19050" cap="flat" cmpd="sng">
            <a:solidFill>
              <a:srgbClr val="FF00FF"/>
            </a:solidFill>
            <a:prstDash val="solid"/>
            <a:round/>
            <a:headEnd type="none" w="med" len="med"/>
            <a:tailEnd type="triangle" w="med" len="med"/>
          </a:ln>
        </p:spPr>
      </p:cxnSp>
      <p:pic>
        <p:nvPicPr>
          <p:cNvPr id="304" name="Shape 304"/>
          <p:cNvPicPr preferRelativeResize="0"/>
          <p:nvPr/>
        </p:nvPicPr>
        <p:blipFill rotWithShape="1">
          <a:blip r:embed="rId9">
            <a:alphaModFix/>
          </a:blip>
          <a:srcRect l="35262" r="36338"/>
          <a:stretch/>
        </p:blipFill>
        <p:spPr>
          <a:xfrm>
            <a:off x="8271873" y="2436125"/>
            <a:ext cx="457200" cy="619200"/>
          </a:xfrm>
          <a:prstGeom prst="rect">
            <a:avLst/>
          </a:prstGeom>
          <a:noFill/>
          <a:ln w="19050" cap="flat" cmpd="sng">
            <a:solidFill>
              <a:srgbClr val="FF00FF"/>
            </a:solidFill>
            <a:prstDash val="solid"/>
            <a:round/>
            <a:headEnd type="none" w="sm" len="sm"/>
            <a:tailEnd type="none" w="sm" len="sm"/>
          </a:ln>
        </p:spPr>
      </p:pic>
      <p:pic>
        <p:nvPicPr>
          <p:cNvPr id="305" name="Shape 305"/>
          <p:cNvPicPr preferRelativeResize="0"/>
          <p:nvPr/>
        </p:nvPicPr>
        <p:blipFill rotWithShape="1">
          <a:blip r:embed="rId9">
            <a:alphaModFix/>
          </a:blip>
          <a:srcRect l="35262" r="36338"/>
          <a:stretch/>
        </p:blipFill>
        <p:spPr>
          <a:xfrm>
            <a:off x="5510313" y="3171387"/>
            <a:ext cx="504456" cy="683200"/>
          </a:xfrm>
          <a:prstGeom prst="rect">
            <a:avLst/>
          </a:prstGeom>
          <a:noFill/>
          <a:ln>
            <a:noFill/>
          </a:ln>
        </p:spPr>
      </p:pic>
      <p:pic>
        <p:nvPicPr>
          <p:cNvPr id="306" name="Shape 306"/>
          <p:cNvPicPr preferRelativeResize="0"/>
          <p:nvPr/>
        </p:nvPicPr>
        <p:blipFill rotWithShape="1">
          <a:blip r:embed="rId8">
            <a:alphaModFix/>
          </a:blip>
          <a:srcRect l="53855" r="26252"/>
          <a:stretch/>
        </p:blipFill>
        <p:spPr>
          <a:xfrm>
            <a:off x="6900100" y="3117346"/>
            <a:ext cx="504450" cy="683200"/>
          </a:xfrm>
          <a:prstGeom prst="rect">
            <a:avLst/>
          </a:prstGeom>
          <a:noFill/>
          <a:ln>
            <a:noFill/>
          </a:ln>
        </p:spPr>
      </p:pic>
      <p:pic>
        <p:nvPicPr>
          <p:cNvPr id="307" name="Shape 307"/>
          <p:cNvPicPr preferRelativeResize="0"/>
          <p:nvPr/>
        </p:nvPicPr>
        <p:blipFill>
          <a:blip r:embed="rId10">
            <a:alphaModFix/>
          </a:blip>
          <a:stretch>
            <a:fillRect/>
          </a:stretch>
        </p:blipFill>
        <p:spPr>
          <a:xfrm>
            <a:off x="5455625" y="3147450"/>
            <a:ext cx="1956900" cy="672462"/>
          </a:xfrm>
          <a:prstGeom prst="rect">
            <a:avLst/>
          </a:prstGeom>
          <a:noFill/>
          <a:ln w="19050" cap="flat" cmpd="sng">
            <a:solidFill>
              <a:srgbClr val="38761D"/>
            </a:solidFill>
            <a:prstDash val="solid"/>
            <a:round/>
            <a:headEnd type="none" w="sm" len="sm"/>
            <a:tailEnd type="none" w="sm" len="sm"/>
          </a:ln>
        </p:spPr>
      </p:pic>
    </p:spTree>
    <p:extLst>
      <p:ext uri="{BB962C8B-B14F-4D97-AF65-F5344CB8AC3E}">
        <p14:creationId xmlns:p14="http://schemas.microsoft.com/office/powerpoint/2010/main" val="1439499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p:nvPr/>
        </p:nvSpPr>
        <p:spPr>
          <a:xfrm>
            <a:off x="100600" y="2498150"/>
            <a:ext cx="4166100" cy="78543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Shape 313"/>
          <p:cNvSpPr/>
          <p:nvPr/>
        </p:nvSpPr>
        <p:spPr>
          <a:xfrm>
            <a:off x="90100" y="1590575"/>
            <a:ext cx="4166100" cy="78543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84</a:t>
            </a:fld>
            <a:endParaRPr/>
          </a:p>
        </p:txBody>
      </p:sp>
      <p:pic>
        <p:nvPicPr>
          <p:cNvPr id="315" name="Shape 315"/>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316" name="Shape 316"/>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317" name="Shape 317"/>
          <p:cNvSpPr/>
          <p:nvPr/>
        </p:nvSpPr>
        <p:spPr>
          <a:xfrm>
            <a:off x="4702050" y="456000"/>
            <a:ext cx="375000" cy="26352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pic>
        <p:nvPicPr>
          <p:cNvPr id="319" name="Shape 319"/>
          <p:cNvPicPr preferRelativeResize="0"/>
          <p:nvPr/>
        </p:nvPicPr>
        <p:blipFill>
          <a:blip r:embed="rId5">
            <a:alphaModFix/>
          </a:blip>
          <a:stretch>
            <a:fillRect/>
          </a:stretch>
        </p:blipFill>
        <p:spPr>
          <a:xfrm>
            <a:off x="207187" y="1769750"/>
            <a:ext cx="1409700" cy="351473"/>
          </a:xfrm>
          <a:prstGeom prst="rect">
            <a:avLst/>
          </a:prstGeom>
          <a:noFill/>
          <a:ln>
            <a:noFill/>
          </a:ln>
        </p:spPr>
      </p:pic>
      <p:pic>
        <p:nvPicPr>
          <p:cNvPr id="320" name="Shape 320"/>
          <p:cNvPicPr preferRelativeResize="0"/>
          <p:nvPr/>
        </p:nvPicPr>
        <p:blipFill>
          <a:blip r:embed="rId6">
            <a:alphaModFix/>
          </a:blip>
          <a:stretch>
            <a:fillRect/>
          </a:stretch>
        </p:blipFill>
        <p:spPr>
          <a:xfrm>
            <a:off x="253001" y="2663625"/>
            <a:ext cx="942975" cy="411480"/>
          </a:xfrm>
          <a:prstGeom prst="rect">
            <a:avLst/>
          </a:prstGeom>
          <a:noFill/>
          <a:ln>
            <a:noFill/>
          </a:ln>
        </p:spPr>
      </p:pic>
      <p:pic>
        <p:nvPicPr>
          <p:cNvPr id="321" name="Shape 321"/>
          <p:cNvPicPr preferRelativeResize="0"/>
          <p:nvPr/>
        </p:nvPicPr>
        <p:blipFill>
          <a:blip r:embed="rId7">
            <a:alphaModFix/>
          </a:blip>
          <a:stretch>
            <a:fillRect/>
          </a:stretch>
        </p:blipFill>
        <p:spPr>
          <a:xfrm>
            <a:off x="2000576" y="2596950"/>
            <a:ext cx="2047875" cy="531495"/>
          </a:xfrm>
          <a:prstGeom prst="rect">
            <a:avLst/>
          </a:prstGeom>
          <a:noFill/>
          <a:ln>
            <a:noFill/>
          </a:ln>
        </p:spPr>
      </p:pic>
      <p:pic>
        <p:nvPicPr>
          <p:cNvPr id="322" name="Shape 322"/>
          <p:cNvPicPr preferRelativeResize="0"/>
          <p:nvPr/>
        </p:nvPicPr>
        <p:blipFill>
          <a:blip r:embed="rId8">
            <a:alphaModFix/>
          </a:blip>
          <a:stretch>
            <a:fillRect/>
          </a:stretch>
        </p:blipFill>
        <p:spPr>
          <a:xfrm>
            <a:off x="1971038" y="1655450"/>
            <a:ext cx="2085975" cy="557213"/>
          </a:xfrm>
          <a:prstGeom prst="rect">
            <a:avLst/>
          </a:prstGeom>
          <a:noFill/>
          <a:ln>
            <a:noFill/>
          </a:ln>
        </p:spPr>
      </p:pic>
      <p:sp>
        <p:nvSpPr>
          <p:cNvPr id="323" name="Shape 323"/>
          <p:cNvSpPr txBox="1"/>
          <p:nvPr/>
        </p:nvSpPr>
        <p:spPr>
          <a:xfrm>
            <a:off x="350275" y="3678350"/>
            <a:ext cx="4117200" cy="5027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Want: </a:t>
            </a:r>
            <a:endParaRPr sz="2400"/>
          </a:p>
        </p:txBody>
      </p:sp>
      <p:pic>
        <p:nvPicPr>
          <p:cNvPr id="324" name="Shape 324"/>
          <p:cNvPicPr preferRelativeResize="0"/>
          <p:nvPr/>
        </p:nvPicPr>
        <p:blipFill>
          <a:blip r:embed="rId9">
            <a:alphaModFix/>
          </a:blip>
          <a:stretch>
            <a:fillRect/>
          </a:stretch>
        </p:blipFill>
        <p:spPr>
          <a:xfrm>
            <a:off x="1528600" y="3621425"/>
            <a:ext cx="1609920" cy="557280"/>
          </a:xfrm>
          <a:prstGeom prst="rect">
            <a:avLst/>
          </a:prstGeom>
          <a:noFill/>
          <a:ln>
            <a:noFill/>
          </a:ln>
        </p:spPr>
      </p:pic>
      <p:cxnSp>
        <p:nvCxnSpPr>
          <p:cNvPr id="325" name="Shape 325"/>
          <p:cNvCxnSpPr>
            <a:endCxn id="317" idx="3"/>
          </p:cNvCxnSpPr>
          <p:nvPr/>
        </p:nvCxnSpPr>
        <p:spPr>
          <a:xfrm rot="10800000">
            <a:off x="5077050" y="587760"/>
            <a:ext cx="3378900" cy="1848420"/>
          </a:xfrm>
          <a:prstGeom prst="straightConnector1">
            <a:avLst/>
          </a:prstGeom>
          <a:noFill/>
          <a:ln w="19050" cap="flat" cmpd="sng">
            <a:solidFill>
              <a:srgbClr val="FF00FF"/>
            </a:solidFill>
            <a:prstDash val="solid"/>
            <a:round/>
            <a:headEnd type="none" w="med" len="med"/>
            <a:tailEnd type="triangle" w="med" len="med"/>
          </a:ln>
        </p:spPr>
      </p:cxnSp>
      <p:pic>
        <p:nvPicPr>
          <p:cNvPr id="327" name="Shape 327"/>
          <p:cNvPicPr preferRelativeResize="0"/>
          <p:nvPr/>
        </p:nvPicPr>
        <p:blipFill rotWithShape="1">
          <a:blip r:embed="rId9">
            <a:alphaModFix/>
          </a:blip>
          <a:srcRect r="73509"/>
          <a:stretch/>
        </p:blipFill>
        <p:spPr>
          <a:xfrm>
            <a:off x="8262703" y="2436000"/>
            <a:ext cx="426475" cy="619200"/>
          </a:xfrm>
          <a:prstGeom prst="rect">
            <a:avLst/>
          </a:prstGeom>
          <a:noFill/>
          <a:ln w="19050" cap="flat" cmpd="sng">
            <a:solidFill>
              <a:srgbClr val="FF00FF"/>
            </a:solidFill>
            <a:prstDash val="solid"/>
            <a:round/>
            <a:headEnd type="none" w="sm" len="sm"/>
            <a:tailEnd type="none" w="sm" len="sm"/>
          </a:ln>
        </p:spPr>
      </p:pic>
    </p:spTree>
    <p:extLst>
      <p:ext uri="{BB962C8B-B14F-4D97-AF65-F5344CB8AC3E}">
        <p14:creationId xmlns:p14="http://schemas.microsoft.com/office/powerpoint/2010/main" val="1995113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p:nvPr/>
        </p:nvSpPr>
        <p:spPr>
          <a:xfrm>
            <a:off x="100600" y="2498150"/>
            <a:ext cx="4166100" cy="78543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p:nvPr/>
        </p:nvSpPr>
        <p:spPr>
          <a:xfrm>
            <a:off x="90100" y="1590575"/>
            <a:ext cx="4166100" cy="78543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Shape 334"/>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85</a:t>
            </a:fld>
            <a:endParaRPr/>
          </a:p>
        </p:txBody>
      </p:sp>
      <p:pic>
        <p:nvPicPr>
          <p:cNvPr id="335" name="Shape 335"/>
          <p:cNvPicPr preferRelativeResize="0"/>
          <p:nvPr/>
        </p:nvPicPr>
        <p:blipFill>
          <a:blip r:embed="rId3">
            <a:alphaModFix/>
          </a:blip>
          <a:stretch>
            <a:fillRect/>
          </a:stretch>
        </p:blipFill>
        <p:spPr>
          <a:xfrm>
            <a:off x="290551" y="308625"/>
            <a:ext cx="2847975" cy="394335"/>
          </a:xfrm>
          <a:prstGeom prst="rect">
            <a:avLst/>
          </a:prstGeom>
          <a:noFill/>
          <a:ln>
            <a:noFill/>
          </a:ln>
        </p:spPr>
      </p:pic>
      <p:pic>
        <p:nvPicPr>
          <p:cNvPr id="336" name="Shape 336"/>
          <p:cNvPicPr preferRelativeResize="0"/>
          <p:nvPr/>
        </p:nvPicPr>
        <p:blipFill>
          <a:blip r:embed="rId4">
            <a:alphaModFix/>
          </a:blip>
          <a:stretch>
            <a:fillRect/>
          </a:stretch>
        </p:blipFill>
        <p:spPr>
          <a:xfrm>
            <a:off x="4505950" y="154675"/>
            <a:ext cx="4510700" cy="1851053"/>
          </a:xfrm>
          <a:prstGeom prst="rect">
            <a:avLst/>
          </a:prstGeom>
          <a:noFill/>
          <a:ln w="9525" cap="flat" cmpd="sng">
            <a:solidFill>
              <a:srgbClr val="000000"/>
            </a:solidFill>
            <a:prstDash val="solid"/>
            <a:round/>
            <a:headEnd type="none" w="sm" len="sm"/>
            <a:tailEnd type="none" w="sm" len="sm"/>
          </a:ln>
        </p:spPr>
      </p:pic>
      <p:sp>
        <p:nvSpPr>
          <p:cNvPr id="337" name="Shape 337"/>
          <p:cNvSpPr txBox="1"/>
          <p:nvPr/>
        </p:nvSpPr>
        <p:spPr>
          <a:xfrm>
            <a:off x="258925" y="781150"/>
            <a:ext cx="3622500" cy="598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e.g. x = -2, y = 5, z = -4</a:t>
            </a:r>
            <a:endParaRPr sz="2400">
              <a:solidFill>
                <a:srgbClr val="38761D"/>
              </a:solidFill>
            </a:endParaRPr>
          </a:p>
        </p:txBody>
      </p:sp>
      <p:pic>
        <p:nvPicPr>
          <p:cNvPr id="338" name="Shape 338"/>
          <p:cNvPicPr preferRelativeResize="0"/>
          <p:nvPr/>
        </p:nvPicPr>
        <p:blipFill>
          <a:blip r:embed="rId5">
            <a:alphaModFix/>
          </a:blip>
          <a:stretch>
            <a:fillRect/>
          </a:stretch>
        </p:blipFill>
        <p:spPr>
          <a:xfrm>
            <a:off x="207187" y="1769750"/>
            <a:ext cx="1409700" cy="351473"/>
          </a:xfrm>
          <a:prstGeom prst="rect">
            <a:avLst/>
          </a:prstGeom>
          <a:noFill/>
          <a:ln>
            <a:noFill/>
          </a:ln>
        </p:spPr>
      </p:pic>
      <p:pic>
        <p:nvPicPr>
          <p:cNvPr id="339" name="Shape 339"/>
          <p:cNvPicPr preferRelativeResize="0"/>
          <p:nvPr/>
        </p:nvPicPr>
        <p:blipFill>
          <a:blip r:embed="rId6">
            <a:alphaModFix/>
          </a:blip>
          <a:stretch>
            <a:fillRect/>
          </a:stretch>
        </p:blipFill>
        <p:spPr>
          <a:xfrm>
            <a:off x="253001" y="2663625"/>
            <a:ext cx="942975" cy="411480"/>
          </a:xfrm>
          <a:prstGeom prst="rect">
            <a:avLst/>
          </a:prstGeom>
          <a:noFill/>
          <a:ln>
            <a:noFill/>
          </a:ln>
        </p:spPr>
      </p:pic>
      <p:pic>
        <p:nvPicPr>
          <p:cNvPr id="340" name="Shape 340"/>
          <p:cNvPicPr preferRelativeResize="0"/>
          <p:nvPr/>
        </p:nvPicPr>
        <p:blipFill>
          <a:blip r:embed="rId7">
            <a:alphaModFix/>
          </a:blip>
          <a:stretch>
            <a:fillRect/>
          </a:stretch>
        </p:blipFill>
        <p:spPr>
          <a:xfrm>
            <a:off x="2000576" y="2596950"/>
            <a:ext cx="2047875" cy="531495"/>
          </a:xfrm>
          <a:prstGeom prst="rect">
            <a:avLst/>
          </a:prstGeom>
          <a:noFill/>
          <a:ln>
            <a:noFill/>
          </a:ln>
        </p:spPr>
      </p:pic>
      <p:pic>
        <p:nvPicPr>
          <p:cNvPr id="341" name="Shape 341"/>
          <p:cNvPicPr preferRelativeResize="0"/>
          <p:nvPr/>
        </p:nvPicPr>
        <p:blipFill>
          <a:blip r:embed="rId8">
            <a:alphaModFix/>
          </a:blip>
          <a:stretch>
            <a:fillRect/>
          </a:stretch>
        </p:blipFill>
        <p:spPr>
          <a:xfrm>
            <a:off x="1971038" y="1655450"/>
            <a:ext cx="2085975" cy="557213"/>
          </a:xfrm>
          <a:prstGeom prst="rect">
            <a:avLst/>
          </a:prstGeom>
          <a:noFill/>
          <a:ln>
            <a:noFill/>
          </a:ln>
        </p:spPr>
      </p:pic>
      <p:sp>
        <p:nvSpPr>
          <p:cNvPr id="342" name="Shape 342"/>
          <p:cNvSpPr txBox="1"/>
          <p:nvPr/>
        </p:nvSpPr>
        <p:spPr>
          <a:xfrm>
            <a:off x="350275" y="3678350"/>
            <a:ext cx="4117200" cy="50274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Want: </a:t>
            </a:r>
            <a:endParaRPr sz="2400"/>
          </a:p>
        </p:txBody>
      </p:sp>
      <p:pic>
        <p:nvPicPr>
          <p:cNvPr id="343" name="Shape 343"/>
          <p:cNvPicPr preferRelativeResize="0"/>
          <p:nvPr/>
        </p:nvPicPr>
        <p:blipFill>
          <a:blip r:embed="rId9">
            <a:alphaModFix/>
          </a:blip>
          <a:stretch>
            <a:fillRect/>
          </a:stretch>
        </p:blipFill>
        <p:spPr>
          <a:xfrm>
            <a:off x="1528600" y="3621425"/>
            <a:ext cx="1609920" cy="557280"/>
          </a:xfrm>
          <a:prstGeom prst="rect">
            <a:avLst/>
          </a:prstGeom>
          <a:noFill/>
          <a:ln>
            <a:noFill/>
          </a:ln>
        </p:spPr>
      </p:pic>
      <p:cxnSp>
        <p:nvCxnSpPr>
          <p:cNvPr id="344" name="Shape 344"/>
          <p:cNvCxnSpPr/>
          <p:nvPr/>
        </p:nvCxnSpPr>
        <p:spPr>
          <a:xfrm rot="10800000">
            <a:off x="5077050" y="587580"/>
            <a:ext cx="3378900" cy="1848420"/>
          </a:xfrm>
          <a:prstGeom prst="straightConnector1">
            <a:avLst/>
          </a:prstGeom>
          <a:noFill/>
          <a:ln w="19050" cap="flat" cmpd="sng">
            <a:solidFill>
              <a:srgbClr val="FF00FF"/>
            </a:solidFill>
            <a:prstDash val="solid"/>
            <a:round/>
            <a:headEnd type="none" w="med" len="med"/>
            <a:tailEnd type="triangle" w="med" len="med"/>
          </a:ln>
        </p:spPr>
      </p:cxnSp>
      <p:pic>
        <p:nvPicPr>
          <p:cNvPr id="347" name="Shape 347"/>
          <p:cNvPicPr preferRelativeResize="0"/>
          <p:nvPr/>
        </p:nvPicPr>
        <p:blipFill rotWithShape="1">
          <a:blip r:embed="rId9">
            <a:alphaModFix/>
          </a:blip>
          <a:srcRect r="73509"/>
          <a:stretch/>
        </p:blipFill>
        <p:spPr>
          <a:xfrm>
            <a:off x="8262703" y="2436000"/>
            <a:ext cx="426475" cy="619200"/>
          </a:xfrm>
          <a:prstGeom prst="rect">
            <a:avLst/>
          </a:prstGeom>
          <a:noFill/>
          <a:ln w="19050" cap="flat" cmpd="sng">
            <a:solidFill>
              <a:srgbClr val="FF00FF"/>
            </a:solidFill>
            <a:prstDash val="solid"/>
            <a:round/>
            <a:headEnd type="none" w="sm" len="sm"/>
            <a:tailEnd type="none" w="sm" len="sm"/>
          </a:ln>
        </p:spPr>
      </p:pic>
      <p:pic>
        <p:nvPicPr>
          <p:cNvPr id="348" name="Shape 348"/>
          <p:cNvPicPr preferRelativeResize="0"/>
          <p:nvPr/>
        </p:nvPicPr>
        <p:blipFill>
          <a:blip r:embed="rId10">
            <a:alphaModFix/>
          </a:blip>
          <a:stretch>
            <a:fillRect/>
          </a:stretch>
        </p:blipFill>
        <p:spPr>
          <a:xfrm>
            <a:off x="5455625" y="3155429"/>
            <a:ext cx="1956900" cy="672462"/>
          </a:xfrm>
          <a:prstGeom prst="rect">
            <a:avLst/>
          </a:prstGeom>
          <a:noFill/>
          <a:ln w="19050" cap="flat" cmpd="sng">
            <a:solidFill>
              <a:srgbClr val="38761D"/>
            </a:solidFill>
            <a:prstDash val="solid"/>
            <a:round/>
            <a:headEnd type="none" w="sm" len="sm"/>
            <a:tailEnd type="none" w="sm" len="sm"/>
          </a:ln>
        </p:spPr>
      </p:pic>
      <p:sp>
        <p:nvSpPr>
          <p:cNvPr id="349" name="Shape 349"/>
          <p:cNvSpPr txBox="1"/>
          <p:nvPr/>
        </p:nvSpPr>
        <p:spPr>
          <a:xfrm>
            <a:off x="5542550" y="2670525"/>
            <a:ext cx="2047800" cy="3906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rPr>
              <a:t>Chain rule:</a:t>
            </a:r>
            <a:endParaRPr sz="2400">
              <a:solidFill>
                <a:srgbClr val="38761D"/>
              </a:solidFill>
            </a:endParaRPr>
          </a:p>
        </p:txBody>
      </p:sp>
    </p:spTree>
    <p:extLst>
      <p:ext uri="{BB962C8B-B14F-4D97-AF65-F5344CB8AC3E}">
        <p14:creationId xmlns:p14="http://schemas.microsoft.com/office/powerpoint/2010/main" val="2935569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86</a:t>
            </a:fld>
            <a:endParaRPr/>
          </a:p>
        </p:txBody>
      </p:sp>
      <p:sp>
        <p:nvSpPr>
          <p:cNvPr id="355" name="Shape 355"/>
          <p:cNvSpPr/>
          <p:nvPr/>
        </p:nvSpPr>
        <p:spPr>
          <a:xfrm>
            <a:off x="2976200" y="494750"/>
            <a:ext cx="3494700" cy="349461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f</a:t>
            </a:r>
            <a:endParaRPr sz="4800"/>
          </a:p>
        </p:txBody>
      </p:sp>
      <p:cxnSp>
        <p:nvCxnSpPr>
          <p:cNvPr id="356" name="Shape 356"/>
          <p:cNvCxnSpPr/>
          <p:nvPr/>
        </p:nvCxnSpPr>
        <p:spPr>
          <a:xfrm rot="10800000" flipH="1">
            <a:off x="702175" y="2976295"/>
            <a:ext cx="2409900" cy="813780"/>
          </a:xfrm>
          <a:prstGeom prst="straightConnector1">
            <a:avLst/>
          </a:prstGeom>
          <a:noFill/>
          <a:ln w="19050" cap="flat" cmpd="sng">
            <a:solidFill>
              <a:srgbClr val="38761D"/>
            </a:solidFill>
            <a:prstDash val="solid"/>
            <a:round/>
            <a:headEnd type="none" w="med" len="med"/>
            <a:tailEnd type="triangle" w="med" len="med"/>
          </a:ln>
        </p:spPr>
      </p:cxnSp>
      <p:cxnSp>
        <p:nvCxnSpPr>
          <p:cNvPr id="357" name="Shape 357"/>
          <p:cNvCxnSpPr/>
          <p:nvPr/>
        </p:nvCxnSpPr>
        <p:spPr>
          <a:xfrm>
            <a:off x="989425" y="470775"/>
            <a:ext cx="2194200" cy="933660"/>
          </a:xfrm>
          <a:prstGeom prst="straightConnector1">
            <a:avLst/>
          </a:prstGeom>
          <a:noFill/>
          <a:ln w="19050" cap="flat" cmpd="sng">
            <a:solidFill>
              <a:srgbClr val="38761D"/>
            </a:solidFill>
            <a:prstDash val="solid"/>
            <a:round/>
            <a:headEnd type="none" w="med" len="med"/>
            <a:tailEnd type="triangle" w="med" len="med"/>
          </a:ln>
        </p:spPr>
      </p:cxnSp>
      <p:cxnSp>
        <p:nvCxnSpPr>
          <p:cNvPr id="358" name="Shape 358"/>
          <p:cNvCxnSpPr>
            <a:stCxn id="355" idx="6"/>
          </p:cNvCxnSpPr>
          <p:nvPr/>
        </p:nvCxnSpPr>
        <p:spPr>
          <a:xfrm>
            <a:off x="6470900" y="2242055"/>
            <a:ext cx="2274300" cy="0"/>
          </a:xfrm>
          <a:prstGeom prst="straightConnector1">
            <a:avLst/>
          </a:prstGeom>
          <a:noFill/>
          <a:ln w="19050" cap="flat" cmpd="sng">
            <a:solidFill>
              <a:srgbClr val="38761D"/>
            </a:solidFill>
            <a:prstDash val="solid"/>
            <a:round/>
            <a:headEnd type="none" w="med" len="med"/>
            <a:tailEnd type="triangle" w="med" len="med"/>
          </a:ln>
        </p:spPr>
      </p:cxnSp>
      <p:pic>
        <p:nvPicPr>
          <p:cNvPr id="359" name="Shape 359"/>
          <p:cNvPicPr preferRelativeResize="0"/>
          <p:nvPr/>
        </p:nvPicPr>
        <p:blipFill>
          <a:blip r:embed="rId3">
            <a:alphaModFix/>
          </a:blip>
          <a:stretch>
            <a:fillRect/>
          </a:stretch>
        </p:blipFill>
        <p:spPr>
          <a:xfrm>
            <a:off x="1380514" y="233100"/>
            <a:ext cx="352425" cy="274320"/>
          </a:xfrm>
          <a:prstGeom prst="rect">
            <a:avLst/>
          </a:prstGeom>
          <a:noFill/>
          <a:ln w="19050" cap="flat" cmpd="sng">
            <a:solidFill>
              <a:srgbClr val="38761D"/>
            </a:solidFill>
            <a:prstDash val="solid"/>
            <a:round/>
            <a:headEnd type="none" w="sm" len="sm"/>
            <a:tailEnd type="none" w="sm" len="sm"/>
          </a:ln>
        </p:spPr>
      </p:pic>
      <p:pic>
        <p:nvPicPr>
          <p:cNvPr id="360" name="Shape 360"/>
          <p:cNvPicPr preferRelativeResize="0"/>
          <p:nvPr/>
        </p:nvPicPr>
        <p:blipFill>
          <a:blip r:embed="rId4">
            <a:alphaModFix/>
          </a:blip>
          <a:stretch>
            <a:fillRect/>
          </a:stretch>
        </p:blipFill>
        <p:spPr>
          <a:xfrm>
            <a:off x="1300364" y="3061025"/>
            <a:ext cx="295275" cy="325755"/>
          </a:xfrm>
          <a:prstGeom prst="rect">
            <a:avLst/>
          </a:prstGeom>
          <a:noFill/>
          <a:ln w="19050" cap="flat" cmpd="sng">
            <a:solidFill>
              <a:srgbClr val="38761D"/>
            </a:solidFill>
            <a:prstDash val="solid"/>
            <a:round/>
            <a:headEnd type="none" w="sm" len="sm"/>
            <a:tailEnd type="none" w="sm" len="sm"/>
          </a:ln>
        </p:spPr>
      </p:pic>
      <p:pic>
        <p:nvPicPr>
          <p:cNvPr id="361" name="Shape 361"/>
          <p:cNvPicPr preferRelativeResize="0"/>
          <p:nvPr/>
        </p:nvPicPr>
        <p:blipFill>
          <a:blip r:embed="rId5">
            <a:alphaModFix/>
          </a:blip>
          <a:stretch>
            <a:fillRect/>
          </a:stretch>
        </p:blipFill>
        <p:spPr>
          <a:xfrm>
            <a:off x="7245939" y="1758700"/>
            <a:ext cx="352425" cy="274320"/>
          </a:xfrm>
          <a:prstGeom prst="rect">
            <a:avLst/>
          </a:prstGeom>
          <a:noFill/>
          <a:ln w="19050" cap="flat" cmpd="sng">
            <a:solidFill>
              <a:srgbClr val="38761D"/>
            </a:solidFill>
            <a:prstDash val="solid"/>
            <a:round/>
            <a:headEnd type="none" w="sm" len="sm"/>
            <a:tailEnd type="none" w="sm" len="sm"/>
          </a:ln>
        </p:spPr>
      </p:pic>
      <p:sp>
        <p:nvSpPr>
          <p:cNvPr id="362" name="Shape 362"/>
          <p:cNvSpPr txBox="1"/>
          <p:nvPr/>
        </p:nvSpPr>
        <p:spPr>
          <a:xfrm>
            <a:off x="2122250" y="-87750"/>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38761D"/>
                </a:solidFill>
              </a:rPr>
              <a:t>activations</a:t>
            </a:r>
            <a:endParaRPr sz="3000">
              <a:solidFill>
                <a:srgbClr val="38761D"/>
              </a:solidFill>
            </a:endParaRPr>
          </a:p>
        </p:txBody>
      </p:sp>
    </p:spTree>
    <p:extLst>
      <p:ext uri="{BB962C8B-B14F-4D97-AF65-F5344CB8AC3E}">
        <p14:creationId xmlns:p14="http://schemas.microsoft.com/office/powerpoint/2010/main" val="1923050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87</a:t>
            </a:fld>
            <a:endParaRPr/>
          </a:p>
        </p:txBody>
      </p:sp>
      <p:sp>
        <p:nvSpPr>
          <p:cNvPr id="368" name="Shape 368"/>
          <p:cNvSpPr/>
          <p:nvPr/>
        </p:nvSpPr>
        <p:spPr>
          <a:xfrm>
            <a:off x="2976200" y="494750"/>
            <a:ext cx="3494700" cy="349461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f</a:t>
            </a:r>
            <a:endParaRPr sz="4800"/>
          </a:p>
        </p:txBody>
      </p:sp>
      <p:cxnSp>
        <p:nvCxnSpPr>
          <p:cNvPr id="369" name="Shape 369"/>
          <p:cNvCxnSpPr/>
          <p:nvPr/>
        </p:nvCxnSpPr>
        <p:spPr>
          <a:xfrm rot="10800000" flipH="1">
            <a:off x="702175" y="2976295"/>
            <a:ext cx="2409900" cy="813780"/>
          </a:xfrm>
          <a:prstGeom prst="straightConnector1">
            <a:avLst/>
          </a:prstGeom>
          <a:noFill/>
          <a:ln w="19050" cap="flat" cmpd="sng">
            <a:solidFill>
              <a:srgbClr val="38761D"/>
            </a:solidFill>
            <a:prstDash val="solid"/>
            <a:round/>
            <a:headEnd type="none" w="med" len="med"/>
            <a:tailEnd type="triangle" w="med" len="med"/>
          </a:ln>
        </p:spPr>
      </p:cxnSp>
      <p:cxnSp>
        <p:nvCxnSpPr>
          <p:cNvPr id="370" name="Shape 370"/>
          <p:cNvCxnSpPr/>
          <p:nvPr/>
        </p:nvCxnSpPr>
        <p:spPr>
          <a:xfrm>
            <a:off x="989425" y="470775"/>
            <a:ext cx="2194200" cy="933660"/>
          </a:xfrm>
          <a:prstGeom prst="straightConnector1">
            <a:avLst/>
          </a:prstGeom>
          <a:noFill/>
          <a:ln w="19050" cap="flat" cmpd="sng">
            <a:solidFill>
              <a:srgbClr val="38761D"/>
            </a:solidFill>
            <a:prstDash val="solid"/>
            <a:round/>
            <a:headEnd type="none" w="med" len="med"/>
            <a:tailEnd type="triangle" w="med" len="med"/>
          </a:ln>
        </p:spPr>
      </p:cxnSp>
      <p:cxnSp>
        <p:nvCxnSpPr>
          <p:cNvPr id="371" name="Shape 371"/>
          <p:cNvCxnSpPr>
            <a:stCxn id="368" idx="6"/>
          </p:cNvCxnSpPr>
          <p:nvPr/>
        </p:nvCxnSpPr>
        <p:spPr>
          <a:xfrm>
            <a:off x="6470900" y="2242055"/>
            <a:ext cx="2274300" cy="0"/>
          </a:xfrm>
          <a:prstGeom prst="straightConnector1">
            <a:avLst/>
          </a:prstGeom>
          <a:noFill/>
          <a:ln w="19050" cap="flat" cmpd="sng">
            <a:solidFill>
              <a:srgbClr val="38761D"/>
            </a:solidFill>
            <a:prstDash val="solid"/>
            <a:round/>
            <a:headEnd type="none" w="med" len="med"/>
            <a:tailEnd type="triangle" w="med" len="med"/>
          </a:ln>
        </p:spPr>
      </p:cxnSp>
      <p:pic>
        <p:nvPicPr>
          <p:cNvPr id="372" name="Shape 372"/>
          <p:cNvPicPr preferRelativeResize="0"/>
          <p:nvPr/>
        </p:nvPicPr>
        <p:blipFill>
          <a:blip r:embed="rId3">
            <a:alphaModFix/>
          </a:blip>
          <a:stretch>
            <a:fillRect/>
          </a:stretch>
        </p:blipFill>
        <p:spPr>
          <a:xfrm>
            <a:off x="1380514" y="233100"/>
            <a:ext cx="352425" cy="274320"/>
          </a:xfrm>
          <a:prstGeom prst="rect">
            <a:avLst/>
          </a:prstGeom>
          <a:noFill/>
          <a:ln w="19050" cap="flat" cmpd="sng">
            <a:solidFill>
              <a:srgbClr val="38761D"/>
            </a:solidFill>
            <a:prstDash val="solid"/>
            <a:round/>
            <a:headEnd type="none" w="sm" len="sm"/>
            <a:tailEnd type="none" w="sm" len="sm"/>
          </a:ln>
        </p:spPr>
      </p:pic>
      <p:pic>
        <p:nvPicPr>
          <p:cNvPr id="373" name="Shape 373"/>
          <p:cNvPicPr preferRelativeResize="0"/>
          <p:nvPr/>
        </p:nvPicPr>
        <p:blipFill>
          <a:blip r:embed="rId4">
            <a:alphaModFix/>
          </a:blip>
          <a:stretch>
            <a:fillRect/>
          </a:stretch>
        </p:blipFill>
        <p:spPr>
          <a:xfrm>
            <a:off x="1300364" y="3061025"/>
            <a:ext cx="295275" cy="325755"/>
          </a:xfrm>
          <a:prstGeom prst="rect">
            <a:avLst/>
          </a:prstGeom>
          <a:noFill/>
          <a:ln w="19050" cap="flat" cmpd="sng">
            <a:solidFill>
              <a:srgbClr val="38761D"/>
            </a:solidFill>
            <a:prstDash val="solid"/>
            <a:round/>
            <a:headEnd type="none" w="sm" len="sm"/>
            <a:tailEnd type="none" w="sm" len="sm"/>
          </a:ln>
        </p:spPr>
      </p:pic>
      <p:pic>
        <p:nvPicPr>
          <p:cNvPr id="374" name="Shape 374"/>
          <p:cNvPicPr preferRelativeResize="0"/>
          <p:nvPr/>
        </p:nvPicPr>
        <p:blipFill>
          <a:blip r:embed="rId5">
            <a:alphaModFix/>
          </a:blip>
          <a:stretch>
            <a:fillRect/>
          </a:stretch>
        </p:blipFill>
        <p:spPr>
          <a:xfrm>
            <a:off x="7245939" y="1758700"/>
            <a:ext cx="352425" cy="274320"/>
          </a:xfrm>
          <a:prstGeom prst="rect">
            <a:avLst/>
          </a:prstGeom>
          <a:noFill/>
          <a:ln w="19050" cap="flat" cmpd="sng">
            <a:solidFill>
              <a:srgbClr val="38761D"/>
            </a:solidFill>
            <a:prstDash val="solid"/>
            <a:round/>
            <a:headEnd type="none" w="sm" len="sm"/>
            <a:tailEnd type="none" w="sm" len="sm"/>
          </a:ln>
        </p:spPr>
      </p:pic>
      <p:sp>
        <p:nvSpPr>
          <p:cNvPr id="375" name="Shape 375"/>
          <p:cNvSpPr txBox="1"/>
          <p:nvPr/>
        </p:nvSpPr>
        <p:spPr>
          <a:xfrm>
            <a:off x="2122250" y="-87750"/>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38761D"/>
                </a:solidFill>
              </a:rPr>
              <a:t>activations</a:t>
            </a:r>
            <a:endParaRPr sz="3000">
              <a:solidFill>
                <a:srgbClr val="38761D"/>
              </a:solidFill>
            </a:endParaRPr>
          </a:p>
        </p:txBody>
      </p:sp>
      <p:pic>
        <p:nvPicPr>
          <p:cNvPr id="376" name="Shape 376"/>
          <p:cNvPicPr preferRelativeResize="0"/>
          <p:nvPr/>
        </p:nvPicPr>
        <p:blipFill>
          <a:blip r:embed="rId6">
            <a:alphaModFix/>
          </a:blip>
          <a:stretch>
            <a:fillRect/>
          </a:stretch>
        </p:blipFill>
        <p:spPr>
          <a:xfrm>
            <a:off x="3398764" y="1290437"/>
            <a:ext cx="485775" cy="574358"/>
          </a:xfrm>
          <a:prstGeom prst="rect">
            <a:avLst/>
          </a:prstGeom>
          <a:noFill/>
          <a:ln w="19050" cap="flat" cmpd="sng">
            <a:solidFill>
              <a:srgbClr val="FF0000"/>
            </a:solidFill>
            <a:prstDash val="solid"/>
            <a:round/>
            <a:headEnd type="none" w="sm" len="sm"/>
            <a:tailEnd type="none" w="sm" len="sm"/>
          </a:ln>
        </p:spPr>
      </p:pic>
      <p:pic>
        <p:nvPicPr>
          <p:cNvPr id="377" name="Shape 377"/>
          <p:cNvPicPr preferRelativeResize="0"/>
          <p:nvPr/>
        </p:nvPicPr>
        <p:blipFill>
          <a:blip r:embed="rId7">
            <a:alphaModFix/>
          </a:blip>
          <a:stretch>
            <a:fillRect/>
          </a:stretch>
        </p:blipFill>
        <p:spPr>
          <a:xfrm>
            <a:off x="3398764" y="2493038"/>
            <a:ext cx="409575" cy="634365"/>
          </a:xfrm>
          <a:prstGeom prst="rect">
            <a:avLst/>
          </a:prstGeom>
          <a:noFill/>
          <a:ln w="19050" cap="flat" cmpd="sng">
            <a:solidFill>
              <a:srgbClr val="FF0000"/>
            </a:solidFill>
            <a:prstDash val="solid"/>
            <a:round/>
            <a:headEnd type="none" w="sm" len="sm"/>
            <a:tailEnd type="none" w="sm" len="sm"/>
          </a:ln>
        </p:spPr>
      </p:pic>
      <p:sp>
        <p:nvSpPr>
          <p:cNvPr id="378" name="Shape 378"/>
          <p:cNvSpPr txBox="1"/>
          <p:nvPr/>
        </p:nvSpPr>
        <p:spPr>
          <a:xfrm>
            <a:off x="3945275" y="893675"/>
            <a:ext cx="2114400" cy="5745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0000"/>
                </a:solidFill>
              </a:rPr>
              <a:t>“local gradient”</a:t>
            </a:r>
            <a:endParaRPr sz="1800">
              <a:solidFill>
                <a:srgbClr val="FF0000"/>
              </a:solidFill>
            </a:endParaRPr>
          </a:p>
        </p:txBody>
      </p:sp>
    </p:spTree>
    <p:extLst>
      <p:ext uri="{BB962C8B-B14F-4D97-AF65-F5344CB8AC3E}">
        <p14:creationId xmlns:p14="http://schemas.microsoft.com/office/powerpoint/2010/main" val="5868008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88</a:t>
            </a:fld>
            <a:endParaRPr/>
          </a:p>
        </p:txBody>
      </p:sp>
      <p:sp>
        <p:nvSpPr>
          <p:cNvPr id="384" name="Shape 384"/>
          <p:cNvSpPr/>
          <p:nvPr/>
        </p:nvSpPr>
        <p:spPr>
          <a:xfrm>
            <a:off x="2976200" y="494750"/>
            <a:ext cx="3494700" cy="349461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f</a:t>
            </a:r>
            <a:endParaRPr sz="4800"/>
          </a:p>
        </p:txBody>
      </p:sp>
      <p:cxnSp>
        <p:nvCxnSpPr>
          <p:cNvPr id="385" name="Shape 385"/>
          <p:cNvCxnSpPr/>
          <p:nvPr/>
        </p:nvCxnSpPr>
        <p:spPr>
          <a:xfrm rot="10800000" flipH="1">
            <a:off x="702175" y="2976295"/>
            <a:ext cx="2409900" cy="813780"/>
          </a:xfrm>
          <a:prstGeom prst="straightConnector1">
            <a:avLst/>
          </a:prstGeom>
          <a:noFill/>
          <a:ln w="19050" cap="flat" cmpd="sng">
            <a:solidFill>
              <a:srgbClr val="38761D"/>
            </a:solidFill>
            <a:prstDash val="solid"/>
            <a:round/>
            <a:headEnd type="none" w="med" len="med"/>
            <a:tailEnd type="triangle" w="med" len="med"/>
          </a:ln>
        </p:spPr>
      </p:cxnSp>
      <p:cxnSp>
        <p:nvCxnSpPr>
          <p:cNvPr id="386" name="Shape 386"/>
          <p:cNvCxnSpPr/>
          <p:nvPr/>
        </p:nvCxnSpPr>
        <p:spPr>
          <a:xfrm>
            <a:off x="989425" y="470775"/>
            <a:ext cx="2194200" cy="933660"/>
          </a:xfrm>
          <a:prstGeom prst="straightConnector1">
            <a:avLst/>
          </a:prstGeom>
          <a:noFill/>
          <a:ln w="19050" cap="flat" cmpd="sng">
            <a:solidFill>
              <a:srgbClr val="38761D"/>
            </a:solidFill>
            <a:prstDash val="solid"/>
            <a:round/>
            <a:headEnd type="none" w="med" len="med"/>
            <a:tailEnd type="triangle" w="med" len="med"/>
          </a:ln>
        </p:spPr>
      </p:cxnSp>
      <p:cxnSp>
        <p:nvCxnSpPr>
          <p:cNvPr id="387" name="Shape 387"/>
          <p:cNvCxnSpPr>
            <a:stCxn id="384" idx="6"/>
          </p:cNvCxnSpPr>
          <p:nvPr/>
        </p:nvCxnSpPr>
        <p:spPr>
          <a:xfrm>
            <a:off x="6470900" y="2242055"/>
            <a:ext cx="2274300" cy="0"/>
          </a:xfrm>
          <a:prstGeom prst="straightConnector1">
            <a:avLst/>
          </a:prstGeom>
          <a:noFill/>
          <a:ln w="19050" cap="flat" cmpd="sng">
            <a:solidFill>
              <a:srgbClr val="38761D"/>
            </a:solidFill>
            <a:prstDash val="solid"/>
            <a:round/>
            <a:headEnd type="none" w="med" len="med"/>
            <a:tailEnd type="triangle" w="med" len="med"/>
          </a:ln>
        </p:spPr>
      </p:cxnSp>
      <p:pic>
        <p:nvPicPr>
          <p:cNvPr id="388" name="Shape 388"/>
          <p:cNvPicPr preferRelativeResize="0"/>
          <p:nvPr/>
        </p:nvPicPr>
        <p:blipFill>
          <a:blip r:embed="rId3">
            <a:alphaModFix/>
          </a:blip>
          <a:stretch>
            <a:fillRect/>
          </a:stretch>
        </p:blipFill>
        <p:spPr>
          <a:xfrm>
            <a:off x="1380514" y="233100"/>
            <a:ext cx="352425" cy="274320"/>
          </a:xfrm>
          <a:prstGeom prst="rect">
            <a:avLst/>
          </a:prstGeom>
          <a:noFill/>
          <a:ln w="19050" cap="flat" cmpd="sng">
            <a:solidFill>
              <a:srgbClr val="38761D"/>
            </a:solidFill>
            <a:prstDash val="solid"/>
            <a:round/>
            <a:headEnd type="none" w="sm" len="sm"/>
            <a:tailEnd type="none" w="sm" len="sm"/>
          </a:ln>
        </p:spPr>
      </p:pic>
      <p:pic>
        <p:nvPicPr>
          <p:cNvPr id="389" name="Shape 389"/>
          <p:cNvPicPr preferRelativeResize="0"/>
          <p:nvPr/>
        </p:nvPicPr>
        <p:blipFill>
          <a:blip r:embed="rId4">
            <a:alphaModFix/>
          </a:blip>
          <a:stretch>
            <a:fillRect/>
          </a:stretch>
        </p:blipFill>
        <p:spPr>
          <a:xfrm>
            <a:off x="1300364" y="3061025"/>
            <a:ext cx="295275" cy="325755"/>
          </a:xfrm>
          <a:prstGeom prst="rect">
            <a:avLst/>
          </a:prstGeom>
          <a:noFill/>
          <a:ln w="19050" cap="flat" cmpd="sng">
            <a:solidFill>
              <a:srgbClr val="38761D"/>
            </a:solidFill>
            <a:prstDash val="solid"/>
            <a:round/>
            <a:headEnd type="none" w="sm" len="sm"/>
            <a:tailEnd type="none" w="sm" len="sm"/>
          </a:ln>
        </p:spPr>
      </p:pic>
      <p:pic>
        <p:nvPicPr>
          <p:cNvPr id="390" name="Shape 390"/>
          <p:cNvPicPr preferRelativeResize="0"/>
          <p:nvPr/>
        </p:nvPicPr>
        <p:blipFill>
          <a:blip r:embed="rId5">
            <a:alphaModFix/>
          </a:blip>
          <a:stretch>
            <a:fillRect/>
          </a:stretch>
        </p:blipFill>
        <p:spPr>
          <a:xfrm>
            <a:off x="7245939" y="1758700"/>
            <a:ext cx="352425" cy="274320"/>
          </a:xfrm>
          <a:prstGeom prst="rect">
            <a:avLst/>
          </a:prstGeom>
          <a:noFill/>
          <a:ln w="19050" cap="flat" cmpd="sng">
            <a:solidFill>
              <a:srgbClr val="38761D"/>
            </a:solidFill>
            <a:prstDash val="solid"/>
            <a:round/>
            <a:headEnd type="none" w="sm" len="sm"/>
            <a:tailEnd type="none" w="sm" len="sm"/>
          </a:ln>
        </p:spPr>
      </p:pic>
      <p:sp>
        <p:nvSpPr>
          <p:cNvPr id="391" name="Shape 391"/>
          <p:cNvSpPr txBox="1"/>
          <p:nvPr/>
        </p:nvSpPr>
        <p:spPr>
          <a:xfrm>
            <a:off x="2122250" y="-87750"/>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38761D"/>
                </a:solidFill>
              </a:rPr>
              <a:t>activations</a:t>
            </a:r>
            <a:endParaRPr sz="3000">
              <a:solidFill>
                <a:srgbClr val="38761D"/>
              </a:solidFill>
            </a:endParaRPr>
          </a:p>
        </p:txBody>
      </p:sp>
      <p:pic>
        <p:nvPicPr>
          <p:cNvPr id="392" name="Shape 392"/>
          <p:cNvPicPr preferRelativeResize="0"/>
          <p:nvPr/>
        </p:nvPicPr>
        <p:blipFill>
          <a:blip r:embed="rId6">
            <a:alphaModFix/>
          </a:blip>
          <a:stretch>
            <a:fillRect/>
          </a:stretch>
        </p:blipFill>
        <p:spPr>
          <a:xfrm>
            <a:off x="3398764" y="1290437"/>
            <a:ext cx="485775" cy="574358"/>
          </a:xfrm>
          <a:prstGeom prst="rect">
            <a:avLst/>
          </a:prstGeom>
          <a:noFill/>
          <a:ln w="19050" cap="flat" cmpd="sng">
            <a:solidFill>
              <a:srgbClr val="FF0000"/>
            </a:solidFill>
            <a:prstDash val="solid"/>
            <a:round/>
            <a:headEnd type="none" w="sm" len="sm"/>
            <a:tailEnd type="none" w="sm" len="sm"/>
          </a:ln>
        </p:spPr>
      </p:pic>
      <p:pic>
        <p:nvPicPr>
          <p:cNvPr id="393" name="Shape 393"/>
          <p:cNvPicPr preferRelativeResize="0"/>
          <p:nvPr/>
        </p:nvPicPr>
        <p:blipFill>
          <a:blip r:embed="rId7">
            <a:alphaModFix/>
          </a:blip>
          <a:stretch>
            <a:fillRect/>
          </a:stretch>
        </p:blipFill>
        <p:spPr>
          <a:xfrm>
            <a:off x="3398764" y="2493038"/>
            <a:ext cx="409575" cy="634365"/>
          </a:xfrm>
          <a:prstGeom prst="rect">
            <a:avLst/>
          </a:prstGeom>
          <a:noFill/>
          <a:ln w="19050" cap="flat" cmpd="sng">
            <a:solidFill>
              <a:srgbClr val="FF0000"/>
            </a:solidFill>
            <a:prstDash val="solid"/>
            <a:round/>
            <a:headEnd type="none" w="sm" len="sm"/>
            <a:tailEnd type="none" w="sm" len="sm"/>
          </a:ln>
        </p:spPr>
      </p:pic>
      <p:sp>
        <p:nvSpPr>
          <p:cNvPr id="394" name="Shape 394"/>
          <p:cNvSpPr txBox="1"/>
          <p:nvPr/>
        </p:nvSpPr>
        <p:spPr>
          <a:xfrm>
            <a:off x="3945275" y="893675"/>
            <a:ext cx="2114400" cy="5745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0000"/>
                </a:solidFill>
              </a:rPr>
              <a:t>“local gradient”</a:t>
            </a:r>
            <a:endParaRPr sz="1800">
              <a:solidFill>
                <a:srgbClr val="FF0000"/>
              </a:solidFill>
            </a:endParaRPr>
          </a:p>
        </p:txBody>
      </p:sp>
      <p:cxnSp>
        <p:nvCxnSpPr>
          <p:cNvPr id="395" name="Shape 395"/>
          <p:cNvCxnSpPr/>
          <p:nvPr/>
        </p:nvCxnSpPr>
        <p:spPr>
          <a:xfrm rot="10800000">
            <a:off x="6471113" y="2433625"/>
            <a:ext cx="2226000" cy="0"/>
          </a:xfrm>
          <a:prstGeom prst="straightConnector1">
            <a:avLst/>
          </a:prstGeom>
          <a:noFill/>
          <a:ln w="19050" cap="flat" cmpd="sng">
            <a:solidFill>
              <a:srgbClr val="FF0000"/>
            </a:solidFill>
            <a:prstDash val="solid"/>
            <a:round/>
            <a:headEnd type="none" w="med" len="med"/>
            <a:tailEnd type="triangle" w="med" len="med"/>
          </a:ln>
        </p:spPr>
      </p:cxnSp>
      <p:pic>
        <p:nvPicPr>
          <p:cNvPr id="396" name="Shape 396"/>
          <p:cNvPicPr preferRelativeResize="0"/>
          <p:nvPr/>
        </p:nvPicPr>
        <p:blipFill>
          <a:blip r:embed="rId8">
            <a:alphaModFix/>
          </a:blip>
          <a:stretch>
            <a:fillRect/>
          </a:stretch>
        </p:blipFill>
        <p:spPr>
          <a:xfrm>
            <a:off x="7164988" y="2555188"/>
            <a:ext cx="514350" cy="608648"/>
          </a:xfrm>
          <a:prstGeom prst="rect">
            <a:avLst/>
          </a:prstGeom>
          <a:noFill/>
          <a:ln w="19050" cap="flat" cmpd="sng">
            <a:solidFill>
              <a:srgbClr val="FF0000"/>
            </a:solidFill>
            <a:prstDash val="solid"/>
            <a:round/>
            <a:headEnd type="none" w="sm" len="sm"/>
            <a:tailEnd type="none" w="sm" len="sm"/>
          </a:ln>
        </p:spPr>
      </p:pic>
      <p:sp>
        <p:nvSpPr>
          <p:cNvPr id="397" name="Shape 397"/>
          <p:cNvSpPr txBox="1"/>
          <p:nvPr/>
        </p:nvSpPr>
        <p:spPr>
          <a:xfrm>
            <a:off x="6712600" y="3544575"/>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FF0000"/>
                </a:solidFill>
              </a:rPr>
              <a:t>gradients</a:t>
            </a:r>
            <a:endParaRPr sz="3000">
              <a:solidFill>
                <a:srgbClr val="FF0000"/>
              </a:solidFill>
            </a:endParaRPr>
          </a:p>
        </p:txBody>
      </p:sp>
    </p:spTree>
    <p:extLst>
      <p:ext uri="{BB962C8B-B14F-4D97-AF65-F5344CB8AC3E}">
        <p14:creationId xmlns:p14="http://schemas.microsoft.com/office/powerpoint/2010/main" val="5012333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89</a:t>
            </a:fld>
            <a:endParaRPr/>
          </a:p>
        </p:txBody>
      </p:sp>
      <p:sp>
        <p:nvSpPr>
          <p:cNvPr id="403" name="Shape 403"/>
          <p:cNvSpPr/>
          <p:nvPr/>
        </p:nvSpPr>
        <p:spPr>
          <a:xfrm>
            <a:off x="2976200" y="494750"/>
            <a:ext cx="3494700" cy="349461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f</a:t>
            </a:r>
            <a:endParaRPr sz="4800"/>
          </a:p>
        </p:txBody>
      </p:sp>
      <p:cxnSp>
        <p:nvCxnSpPr>
          <p:cNvPr id="404" name="Shape 404"/>
          <p:cNvCxnSpPr/>
          <p:nvPr/>
        </p:nvCxnSpPr>
        <p:spPr>
          <a:xfrm rot="10800000" flipH="1">
            <a:off x="702175" y="2976295"/>
            <a:ext cx="2409900" cy="813780"/>
          </a:xfrm>
          <a:prstGeom prst="straightConnector1">
            <a:avLst/>
          </a:prstGeom>
          <a:noFill/>
          <a:ln w="19050" cap="flat" cmpd="sng">
            <a:solidFill>
              <a:srgbClr val="38761D"/>
            </a:solidFill>
            <a:prstDash val="solid"/>
            <a:round/>
            <a:headEnd type="none" w="med" len="med"/>
            <a:tailEnd type="triangle" w="med" len="med"/>
          </a:ln>
        </p:spPr>
      </p:cxnSp>
      <p:cxnSp>
        <p:nvCxnSpPr>
          <p:cNvPr id="405" name="Shape 405"/>
          <p:cNvCxnSpPr/>
          <p:nvPr/>
        </p:nvCxnSpPr>
        <p:spPr>
          <a:xfrm>
            <a:off x="989425" y="470775"/>
            <a:ext cx="2194200" cy="933660"/>
          </a:xfrm>
          <a:prstGeom prst="straightConnector1">
            <a:avLst/>
          </a:prstGeom>
          <a:noFill/>
          <a:ln w="19050" cap="flat" cmpd="sng">
            <a:solidFill>
              <a:srgbClr val="38761D"/>
            </a:solidFill>
            <a:prstDash val="solid"/>
            <a:round/>
            <a:headEnd type="none" w="med" len="med"/>
            <a:tailEnd type="triangle" w="med" len="med"/>
          </a:ln>
        </p:spPr>
      </p:cxnSp>
      <p:cxnSp>
        <p:nvCxnSpPr>
          <p:cNvPr id="406" name="Shape 406"/>
          <p:cNvCxnSpPr>
            <a:stCxn id="403" idx="6"/>
          </p:cNvCxnSpPr>
          <p:nvPr/>
        </p:nvCxnSpPr>
        <p:spPr>
          <a:xfrm>
            <a:off x="6470900" y="2242055"/>
            <a:ext cx="2274300" cy="0"/>
          </a:xfrm>
          <a:prstGeom prst="straightConnector1">
            <a:avLst/>
          </a:prstGeom>
          <a:noFill/>
          <a:ln w="19050" cap="flat" cmpd="sng">
            <a:solidFill>
              <a:srgbClr val="38761D"/>
            </a:solidFill>
            <a:prstDash val="solid"/>
            <a:round/>
            <a:headEnd type="none" w="med" len="med"/>
            <a:tailEnd type="triangle" w="med" len="med"/>
          </a:ln>
        </p:spPr>
      </p:cxnSp>
      <p:pic>
        <p:nvPicPr>
          <p:cNvPr id="407" name="Shape 407"/>
          <p:cNvPicPr preferRelativeResize="0"/>
          <p:nvPr/>
        </p:nvPicPr>
        <p:blipFill>
          <a:blip r:embed="rId3">
            <a:alphaModFix/>
          </a:blip>
          <a:stretch>
            <a:fillRect/>
          </a:stretch>
        </p:blipFill>
        <p:spPr>
          <a:xfrm>
            <a:off x="1380514" y="233100"/>
            <a:ext cx="352425" cy="274320"/>
          </a:xfrm>
          <a:prstGeom prst="rect">
            <a:avLst/>
          </a:prstGeom>
          <a:noFill/>
          <a:ln w="19050" cap="flat" cmpd="sng">
            <a:solidFill>
              <a:srgbClr val="38761D"/>
            </a:solidFill>
            <a:prstDash val="solid"/>
            <a:round/>
            <a:headEnd type="none" w="sm" len="sm"/>
            <a:tailEnd type="none" w="sm" len="sm"/>
          </a:ln>
        </p:spPr>
      </p:pic>
      <p:pic>
        <p:nvPicPr>
          <p:cNvPr id="408" name="Shape 408"/>
          <p:cNvPicPr preferRelativeResize="0"/>
          <p:nvPr/>
        </p:nvPicPr>
        <p:blipFill>
          <a:blip r:embed="rId4">
            <a:alphaModFix/>
          </a:blip>
          <a:stretch>
            <a:fillRect/>
          </a:stretch>
        </p:blipFill>
        <p:spPr>
          <a:xfrm>
            <a:off x="1300364" y="3061025"/>
            <a:ext cx="295275" cy="325755"/>
          </a:xfrm>
          <a:prstGeom prst="rect">
            <a:avLst/>
          </a:prstGeom>
          <a:noFill/>
          <a:ln w="19050" cap="flat" cmpd="sng">
            <a:solidFill>
              <a:srgbClr val="38761D"/>
            </a:solidFill>
            <a:prstDash val="solid"/>
            <a:round/>
            <a:headEnd type="none" w="sm" len="sm"/>
            <a:tailEnd type="none" w="sm" len="sm"/>
          </a:ln>
        </p:spPr>
      </p:pic>
      <p:pic>
        <p:nvPicPr>
          <p:cNvPr id="409" name="Shape 409"/>
          <p:cNvPicPr preferRelativeResize="0"/>
          <p:nvPr/>
        </p:nvPicPr>
        <p:blipFill>
          <a:blip r:embed="rId5">
            <a:alphaModFix/>
          </a:blip>
          <a:stretch>
            <a:fillRect/>
          </a:stretch>
        </p:blipFill>
        <p:spPr>
          <a:xfrm>
            <a:off x="7245939" y="1758700"/>
            <a:ext cx="352425" cy="274320"/>
          </a:xfrm>
          <a:prstGeom prst="rect">
            <a:avLst/>
          </a:prstGeom>
          <a:noFill/>
          <a:ln w="19050" cap="flat" cmpd="sng">
            <a:solidFill>
              <a:srgbClr val="38761D"/>
            </a:solidFill>
            <a:prstDash val="solid"/>
            <a:round/>
            <a:headEnd type="none" w="sm" len="sm"/>
            <a:tailEnd type="none" w="sm" len="sm"/>
          </a:ln>
        </p:spPr>
      </p:pic>
      <p:cxnSp>
        <p:nvCxnSpPr>
          <p:cNvPr id="410" name="Shape 410"/>
          <p:cNvCxnSpPr/>
          <p:nvPr/>
        </p:nvCxnSpPr>
        <p:spPr>
          <a:xfrm rot="10800000">
            <a:off x="6471113" y="2433625"/>
            <a:ext cx="2226000" cy="0"/>
          </a:xfrm>
          <a:prstGeom prst="straightConnector1">
            <a:avLst/>
          </a:prstGeom>
          <a:noFill/>
          <a:ln w="19050" cap="flat" cmpd="sng">
            <a:solidFill>
              <a:srgbClr val="FF0000"/>
            </a:solidFill>
            <a:prstDash val="solid"/>
            <a:round/>
            <a:headEnd type="none" w="med" len="med"/>
            <a:tailEnd type="triangle" w="med" len="med"/>
          </a:ln>
        </p:spPr>
      </p:cxnSp>
      <p:sp>
        <p:nvSpPr>
          <p:cNvPr id="411" name="Shape 411"/>
          <p:cNvSpPr txBox="1"/>
          <p:nvPr/>
        </p:nvSpPr>
        <p:spPr>
          <a:xfrm>
            <a:off x="2122250" y="-87750"/>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38761D"/>
                </a:solidFill>
              </a:rPr>
              <a:t>activations</a:t>
            </a:r>
            <a:endParaRPr sz="3000">
              <a:solidFill>
                <a:srgbClr val="38761D"/>
              </a:solidFill>
            </a:endParaRPr>
          </a:p>
        </p:txBody>
      </p:sp>
      <p:pic>
        <p:nvPicPr>
          <p:cNvPr id="412" name="Shape 412"/>
          <p:cNvPicPr preferRelativeResize="0"/>
          <p:nvPr/>
        </p:nvPicPr>
        <p:blipFill>
          <a:blip r:embed="rId6">
            <a:alphaModFix/>
          </a:blip>
          <a:stretch>
            <a:fillRect/>
          </a:stretch>
        </p:blipFill>
        <p:spPr>
          <a:xfrm>
            <a:off x="7164988" y="2555188"/>
            <a:ext cx="514350" cy="608648"/>
          </a:xfrm>
          <a:prstGeom prst="rect">
            <a:avLst/>
          </a:prstGeom>
          <a:noFill/>
          <a:ln w="19050" cap="flat" cmpd="sng">
            <a:solidFill>
              <a:srgbClr val="FF0000"/>
            </a:solidFill>
            <a:prstDash val="solid"/>
            <a:round/>
            <a:headEnd type="none" w="sm" len="sm"/>
            <a:tailEnd type="none" w="sm" len="sm"/>
          </a:ln>
        </p:spPr>
      </p:pic>
      <p:pic>
        <p:nvPicPr>
          <p:cNvPr id="413" name="Shape 413"/>
          <p:cNvPicPr preferRelativeResize="0"/>
          <p:nvPr/>
        </p:nvPicPr>
        <p:blipFill>
          <a:blip r:embed="rId7">
            <a:alphaModFix/>
          </a:blip>
          <a:stretch>
            <a:fillRect/>
          </a:stretch>
        </p:blipFill>
        <p:spPr>
          <a:xfrm>
            <a:off x="3398764" y="1290437"/>
            <a:ext cx="485775" cy="574358"/>
          </a:xfrm>
          <a:prstGeom prst="rect">
            <a:avLst/>
          </a:prstGeom>
          <a:noFill/>
          <a:ln w="19050" cap="flat" cmpd="sng">
            <a:solidFill>
              <a:srgbClr val="FF0000"/>
            </a:solidFill>
            <a:prstDash val="solid"/>
            <a:round/>
            <a:headEnd type="none" w="sm" len="sm"/>
            <a:tailEnd type="none" w="sm" len="sm"/>
          </a:ln>
        </p:spPr>
      </p:pic>
      <p:pic>
        <p:nvPicPr>
          <p:cNvPr id="414" name="Shape 414"/>
          <p:cNvPicPr preferRelativeResize="0"/>
          <p:nvPr/>
        </p:nvPicPr>
        <p:blipFill>
          <a:blip r:embed="rId8">
            <a:alphaModFix/>
          </a:blip>
          <a:stretch>
            <a:fillRect/>
          </a:stretch>
        </p:blipFill>
        <p:spPr>
          <a:xfrm>
            <a:off x="3398764" y="2493038"/>
            <a:ext cx="409575" cy="634365"/>
          </a:xfrm>
          <a:prstGeom prst="rect">
            <a:avLst/>
          </a:prstGeom>
          <a:noFill/>
          <a:ln w="19050" cap="flat" cmpd="sng">
            <a:solidFill>
              <a:srgbClr val="FF0000"/>
            </a:solidFill>
            <a:prstDash val="solid"/>
            <a:round/>
            <a:headEnd type="none" w="sm" len="sm"/>
            <a:tailEnd type="none" w="sm" len="sm"/>
          </a:ln>
        </p:spPr>
      </p:pic>
      <p:sp>
        <p:nvSpPr>
          <p:cNvPr id="415" name="Shape 415"/>
          <p:cNvSpPr txBox="1"/>
          <p:nvPr/>
        </p:nvSpPr>
        <p:spPr>
          <a:xfrm>
            <a:off x="6712600" y="3544575"/>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FF0000"/>
                </a:solidFill>
              </a:rPr>
              <a:t>gradients</a:t>
            </a:r>
            <a:endParaRPr sz="3000">
              <a:solidFill>
                <a:srgbClr val="FF0000"/>
              </a:solidFill>
            </a:endParaRPr>
          </a:p>
        </p:txBody>
      </p:sp>
      <p:sp>
        <p:nvSpPr>
          <p:cNvPr id="416" name="Shape 416"/>
          <p:cNvSpPr txBox="1"/>
          <p:nvPr/>
        </p:nvSpPr>
        <p:spPr>
          <a:xfrm>
            <a:off x="3945275" y="893675"/>
            <a:ext cx="2114400" cy="5745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0000"/>
                </a:solidFill>
              </a:rPr>
              <a:t>“local gradient”</a:t>
            </a:r>
            <a:endParaRPr sz="1800">
              <a:solidFill>
                <a:srgbClr val="FF0000"/>
              </a:solidFill>
            </a:endParaRPr>
          </a:p>
        </p:txBody>
      </p:sp>
      <p:pic>
        <p:nvPicPr>
          <p:cNvPr id="417" name="Shape 417"/>
          <p:cNvPicPr preferRelativeResize="0"/>
          <p:nvPr/>
        </p:nvPicPr>
        <p:blipFill>
          <a:blip r:embed="rId9">
            <a:alphaModFix/>
          </a:blip>
          <a:stretch>
            <a:fillRect/>
          </a:stretch>
        </p:blipFill>
        <p:spPr>
          <a:xfrm rot="1599977">
            <a:off x="854575" y="1085200"/>
            <a:ext cx="2019300" cy="651510"/>
          </a:xfrm>
          <a:prstGeom prst="rect">
            <a:avLst/>
          </a:prstGeom>
          <a:noFill/>
          <a:ln>
            <a:noFill/>
          </a:ln>
        </p:spPr>
      </p:pic>
      <p:sp>
        <p:nvSpPr>
          <p:cNvPr id="418" name="Shape 418"/>
          <p:cNvSpPr/>
          <p:nvPr/>
        </p:nvSpPr>
        <p:spPr>
          <a:xfrm rot="1717718">
            <a:off x="888544" y="844931"/>
            <a:ext cx="603593" cy="626172"/>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9" name="Shape 419"/>
          <p:cNvCxnSpPr/>
          <p:nvPr/>
        </p:nvCxnSpPr>
        <p:spPr>
          <a:xfrm rot="10800000">
            <a:off x="948800" y="608495"/>
            <a:ext cx="2147100" cy="947430"/>
          </a:xfrm>
          <a:prstGeom prst="straightConnector1">
            <a:avLst/>
          </a:prstGeom>
          <a:noFill/>
          <a:ln w="1905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166806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3B84-6F5E-DB4F-9CF7-95C326113E64}"/>
              </a:ext>
            </a:extLst>
          </p:cNvPr>
          <p:cNvSpPr>
            <a:spLocks noGrp="1"/>
          </p:cNvSpPr>
          <p:nvPr>
            <p:ph type="title"/>
          </p:nvPr>
        </p:nvSpPr>
        <p:spPr/>
        <p:txBody>
          <a:bodyPr/>
          <a:lstStyle/>
          <a:p>
            <a:r>
              <a:rPr lang="en-US" dirty="0"/>
              <a:t>Perceptron: for image classification</a:t>
            </a:r>
          </a:p>
        </p:txBody>
      </p:sp>
      <p:sp>
        <p:nvSpPr>
          <p:cNvPr id="4" name="Line">
            <a:extLst>
              <a:ext uri="{FF2B5EF4-FFF2-40B4-BE49-F238E27FC236}">
                <a16:creationId xmlns:a16="http://schemas.microsoft.com/office/drawing/2014/main" id="{316B4BA9-4CDB-C849-ADBE-A1DDD845CE91}"/>
              </a:ext>
            </a:extLst>
          </p:cNvPr>
          <p:cNvSpPr/>
          <p:nvPr/>
        </p:nvSpPr>
        <p:spPr>
          <a:xfrm>
            <a:off x="4148691" y="3156584"/>
            <a:ext cx="2922728"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5" name="Circle">
            <a:extLst>
              <a:ext uri="{FF2B5EF4-FFF2-40B4-BE49-F238E27FC236}">
                <a16:creationId xmlns:a16="http://schemas.microsoft.com/office/drawing/2014/main" id="{053099EB-B45E-0D4C-9649-4D1670DCC515}"/>
              </a:ext>
            </a:extLst>
          </p:cNvPr>
          <p:cNvSpPr/>
          <p:nvPr/>
        </p:nvSpPr>
        <p:spPr>
          <a:xfrm>
            <a:off x="5924721"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6" name="Line">
            <a:extLst>
              <a:ext uri="{FF2B5EF4-FFF2-40B4-BE49-F238E27FC236}">
                <a16:creationId xmlns:a16="http://schemas.microsoft.com/office/drawing/2014/main" id="{A0832BCA-F2B4-A74A-AC52-1F450BD4F17F}"/>
              </a:ext>
            </a:extLst>
          </p:cNvPr>
          <p:cNvSpPr/>
          <p:nvPr/>
        </p:nvSpPr>
        <p:spPr>
          <a:xfrm>
            <a:off x="1834115" y="1321082"/>
            <a:ext cx="2327003" cy="1811537"/>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7" name="Line">
            <a:extLst>
              <a:ext uri="{FF2B5EF4-FFF2-40B4-BE49-F238E27FC236}">
                <a16:creationId xmlns:a16="http://schemas.microsoft.com/office/drawing/2014/main" id="{152CB132-917D-B842-AF9C-C0DB0A7EB7A8}"/>
              </a:ext>
            </a:extLst>
          </p:cNvPr>
          <p:cNvSpPr/>
          <p:nvPr/>
        </p:nvSpPr>
        <p:spPr>
          <a:xfrm>
            <a:off x="1576939" y="2251370"/>
            <a:ext cx="2590727" cy="878845"/>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8" name="Line">
            <a:extLst>
              <a:ext uri="{FF2B5EF4-FFF2-40B4-BE49-F238E27FC236}">
                <a16:creationId xmlns:a16="http://schemas.microsoft.com/office/drawing/2014/main" id="{069450F1-2195-2C49-A26F-4621C5A71556}"/>
              </a:ext>
            </a:extLst>
          </p:cNvPr>
          <p:cNvSpPr/>
          <p:nvPr/>
        </p:nvSpPr>
        <p:spPr>
          <a:xfrm>
            <a:off x="1576941" y="3182558"/>
            <a:ext cx="2590726" cy="1"/>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9" name="Line">
            <a:extLst>
              <a:ext uri="{FF2B5EF4-FFF2-40B4-BE49-F238E27FC236}">
                <a16:creationId xmlns:a16="http://schemas.microsoft.com/office/drawing/2014/main" id="{F2B13232-ECD0-EE4E-A895-5BE87431B2D3}"/>
              </a:ext>
            </a:extLst>
          </p:cNvPr>
          <p:cNvSpPr/>
          <p:nvPr/>
        </p:nvSpPr>
        <p:spPr>
          <a:xfrm flipV="1">
            <a:off x="1576941" y="3092593"/>
            <a:ext cx="2590726" cy="1631808"/>
          </a:xfrm>
          <a:prstGeom prst="line">
            <a:avLst/>
          </a:prstGeom>
          <a:ln w="25400">
            <a:solidFill>
              <a:srgbClr val="000000"/>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0" name="Circle">
            <a:extLst>
              <a:ext uri="{FF2B5EF4-FFF2-40B4-BE49-F238E27FC236}">
                <a16:creationId xmlns:a16="http://schemas.microsoft.com/office/drawing/2014/main" id="{719CCC81-5970-7A41-8B43-630C10709ED2}"/>
              </a:ext>
            </a:extLst>
          </p:cNvPr>
          <p:cNvSpPr/>
          <p:nvPr/>
        </p:nvSpPr>
        <p:spPr>
          <a:xfrm>
            <a:off x="3872084"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1" name="Circle">
            <a:extLst>
              <a:ext uri="{FF2B5EF4-FFF2-40B4-BE49-F238E27FC236}">
                <a16:creationId xmlns:a16="http://schemas.microsoft.com/office/drawing/2014/main" id="{4AD6384A-A708-5C46-9C4A-E921DB4591F8}"/>
              </a:ext>
            </a:extLst>
          </p:cNvPr>
          <p:cNvSpPr/>
          <p:nvPr/>
        </p:nvSpPr>
        <p:spPr>
          <a:xfrm>
            <a:off x="1305096" y="102870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2" name="Circle">
            <a:extLst>
              <a:ext uri="{FF2B5EF4-FFF2-40B4-BE49-F238E27FC236}">
                <a16:creationId xmlns:a16="http://schemas.microsoft.com/office/drawing/2014/main" id="{1A515203-67B7-1341-AFD4-8BD0A25A3154}"/>
              </a:ext>
            </a:extLst>
          </p:cNvPr>
          <p:cNvSpPr/>
          <p:nvPr/>
        </p:nvSpPr>
        <p:spPr>
          <a:xfrm>
            <a:off x="1305096" y="19526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3" name="Circle">
            <a:extLst>
              <a:ext uri="{FF2B5EF4-FFF2-40B4-BE49-F238E27FC236}">
                <a16:creationId xmlns:a16="http://schemas.microsoft.com/office/drawing/2014/main" id="{3AC0F790-94A2-0842-81F3-16579F5ECD36}"/>
              </a:ext>
            </a:extLst>
          </p:cNvPr>
          <p:cNvSpPr/>
          <p:nvPr/>
        </p:nvSpPr>
        <p:spPr>
          <a:xfrm>
            <a:off x="1305096" y="2876550"/>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sp>
        <p:nvSpPr>
          <p:cNvPr id="14" name="Circle">
            <a:extLst>
              <a:ext uri="{FF2B5EF4-FFF2-40B4-BE49-F238E27FC236}">
                <a16:creationId xmlns:a16="http://schemas.microsoft.com/office/drawing/2014/main" id="{D1072D92-C237-AE4D-8CA1-C051F0FE703C}"/>
              </a:ext>
            </a:extLst>
          </p:cNvPr>
          <p:cNvSpPr/>
          <p:nvPr/>
        </p:nvSpPr>
        <p:spPr>
          <a:xfrm>
            <a:off x="1305096" y="4429125"/>
            <a:ext cx="548451" cy="548451"/>
          </a:xfrm>
          <a:prstGeom prst="ellipse">
            <a:avLst/>
          </a:prstGeom>
          <a:solidFill>
            <a:srgbClr val="FFFFFF"/>
          </a:solidFill>
          <a:ln w="25400">
            <a:solidFill>
              <a:srgbClr val="85888D"/>
            </a:solidFill>
            <a:miter lim="400000"/>
          </a:ln>
        </p:spPr>
        <p:txBody>
          <a:bodyPr lIns="38100" tIns="38100" rIns="38100" bIns="38100" anchor="ctr"/>
          <a:lstStyle/>
          <a:p>
            <a:pPr algn="ctr" defTabSz="438150" fontAlgn="auto" hangingPunct="0">
              <a:spcBef>
                <a:spcPts val="0"/>
              </a:spcBef>
              <a:spcAft>
                <a:spcPts val="0"/>
              </a:spcAft>
              <a:defRPr sz="2400"/>
            </a:pPr>
            <a:endParaRPr kern="0">
              <a:solidFill>
                <a:srgbClr val="000000"/>
              </a:solidFill>
              <a:latin typeface="Helvetica Light"/>
              <a:sym typeface="Helvetica Light"/>
            </a:endParaRPr>
          </a:p>
        </p:txBody>
      </p:sp>
      <p:pic>
        <p:nvPicPr>
          <p:cNvPr id="15" name="Image" descr="Image">
            <a:extLst>
              <a:ext uri="{FF2B5EF4-FFF2-40B4-BE49-F238E27FC236}">
                <a16:creationId xmlns:a16="http://schemas.microsoft.com/office/drawing/2014/main" id="{40EB70EF-3EF2-EB4E-BF8F-873C3F612231}"/>
              </a:ext>
            </a:extLst>
          </p:cNvPr>
          <p:cNvPicPr>
            <a:picLocks noChangeAspect="1"/>
          </p:cNvPicPr>
          <p:nvPr/>
        </p:nvPicPr>
        <p:blipFill>
          <a:blip r:embed="rId2"/>
          <a:stretch>
            <a:fillRect/>
          </a:stretch>
        </p:blipFill>
        <p:spPr>
          <a:xfrm>
            <a:off x="1460556" y="1222521"/>
            <a:ext cx="314326" cy="209551"/>
          </a:xfrm>
          <a:prstGeom prst="rect">
            <a:avLst/>
          </a:prstGeom>
          <a:ln w="12700">
            <a:miter lim="400000"/>
          </a:ln>
        </p:spPr>
      </p:pic>
      <p:pic>
        <p:nvPicPr>
          <p:cNvPr id="16" name="Image" descr="Image">
            <a:extLst>
              <a:ext uri="{FF2B5EF4-FFF2-40B4-BE49-F238E27FC236}">
                <a16:creationId xmlns:a16="http://schemas.microsoft.com/office/drawing/2014/main" id="{340E7C91-A56B-F740-B4EA-2890624A724B}"/>
              </a:ext>
            </a:extLst>
          </p:cNvPr>
          <p:cNvPicPr>
            <a:picLocks noChangeAspect="1"/>
          </p:cNvPicPr>
          <p:nvPr/>
        </p:nvPicPr>
        <p:blipFill>
          <a:blip r:embed="rId3"/>
          <a:stretch>
            <a:fillRect/>
          </a:stretch>
        </p:blipFill>
        <p:spPr>
          <a:xfrm>
            <a:off x="1453636" y="2138037"/>
            <a:ext cx="323851" cy="209551"/>
          </a:xfrm>
          <a:prstGeom prst="rect">
            <a:avLst/>
          </a:prstGeom>
          <a:ln w="12700">
            <a:miter lim="400000"/>
          </a:ln>
        </p:spPr>
      </p:pic>
      <p:pic>
        <p:nvPicPr>
          <p:cNvPr id="17" name="Image" descr="Image">
            <a:extLst>
              <a:ext uri="{FF2B5EF4-FFF2-40B4-BE49-F238E27FC236}">
                <a16:creationId xmlns:a16="http://schemas.microsoft.com/office/drawing/2014/main" id="{F14FFF1E-0F75-1A40-AA3C-4785FB0F45E5}"/>
              </a:ext>
            </a:extLst>
          </p:cNvPr>
          <p:cNvPicPr>
            <a:picLocks noChangeAspect="1"/>
          </p:cNvPicPr>
          <p:nvPr/>
        </p:nvPicPr>
        <p:blipFill>
          <a:blip r:embed="rId4"/>
          <a:stretch>
            <a:fillRect/>
          </a:stretch>
        </p:blipFill>
        <p:spPr>
          <a:xfrm>
            <a:off x="1457915" y="3049796"/>
            <a:ext cx="323851" cy="219076"/>
          </a:xfrm>
          <a:prstGeom prst="rect">
            <a:avLst/>
          </a:prstGeom>
          <a:ln w="12700">
            <a:miter lim="400000"/>
          </a:ln>
        </p:spPr>
      </p:pic>
      <p:pic>
        <p:nvPicPr>
          <p:cNvPr id="18" name="Image" descr="Image">
            <a:extLst>
              <a:ext uri="{FF2B5EF4-FFF2-40B4-BE49-F238E27FC236}">
                <a16:creationId xmlns:a16="http://schemas.microsoft.com/office/drawing/2014/main" id="{F7D7BB62-5563-7D41-91DD-B6A2C48EE3E3}"/>
              </a:ext>
            </a:extLst>
          </p:cNvPr>
          <p:cNvPicPr>
            <a:picLocks noChangeAspect="1"/>
          </p:cNvPicPr>
          <p:nvPr/>
        </p:nvPicPr>
        <p:blipFill>
          <a:blip r:embed="rId5"/>
          <a:stretch>
            <a:fillRect/>
          </a:stretch>
        </p:blipFill>
        <p:spPr>
          <a:xfrm>
            <a:off x="1407351" y="4594594"/>
            <a:ext cx="428626" cy="209551"/>
          </a:xfrm>
          <a:prstGeom prst="rect">
            <a:avLst/>
          </a:prstGeom>
          <a:ln w="12700">
            <a:miter lim="400000"/>
          </a:ln>
        </p:spPr>
      </p:pic>
      <p:pic>
        <p:nvPicPr>
          <p:cNvPr id="19" name="Image" descr="Image">
            <a:extLst>
              <a:ext uri="{FF2B5EF4-FFF2-40B4-BE49-F238E27FC236}">
                <a16:creationId xmlns:a16="http://schemas.microsoft.com/office/drawing/2014/main" id="{3E914E90-D308-8A40-945E-F59E746E3626}"/>
              </a:ext>
            </a:extLst>
          </p:cNvPr>
          <p:cNvPicPr>
            <a:picLocks noChangeAspect="1"/>
          </p:cNvPicPr>
          <p:nvPr/>
        </p:nvPicPr>
        <p:blipFill>
          <a:blip r:embed="rId6"/>
          <a:stretch>
            <a:fillRect/>
          </a:stretch>
        </p:blipFill>
        <p:spPr>
          <a:xfrm>
            <a:off x="1569610" y="3746571"/>
            <a:ext cx="47626" cy="323851"/>
          </a:xfrm>
          <a:prstGeom prst="rect">
            <a:avLst/>
          </a:prstGeom>
          <a:ln w="12700">
            <a:miter lim="400000"/>
          </a:ln>
        </p:spPr>
      </p:pic>
      <p:pic>
        <p:nvPicPr>
          <p:cNvPr id="20" name="Image" descr="Image">
            <a:extLst>
              <a:ext uri="{FF2B5EF4-FFF2-40B4-BE49-F238E27FC236}">
                <a16:creationId xmlns:a16="http://schemas.microsoft.com/office/drawing/2014/main" id="{3A1A576B-2EDA-5046-B54A-505CFEE035C3}"/>
              </a:ext>
            </a:extLst>
          </p:cNvPr>
          <p:cNvPicPr>
            <a:picLocks noChangeAspect="1"/>
          </p:cNvPicPr>
          <p:nvPr/>
        </p:nvPicPr>
        <p:blipFill>
          <a:blip r:embed="rId7"/>
          <a:stretch>
            <a:fillRect/>
          </a:stretch>
        </p:blipFill>
        <p:spPr>
          <a:xfrm>
            <a:off x="2626811" y="1726305"/>
            <a:ext cx="352426" cy="209551"/>
          </a:xfrm>
          <a:prstGeom prst="rect">
            <a:avLst/>
          </a:prstGeom>
          <a:ln w="12700">
            <a:miter lim="400000"/>
          </a:ln>
        </p:spPr>
      </p:pic>
      <p:pic>
        <p:nvPicPr>
          <p:cNvPr id="21" name="Image" descr="Image">
            <a:extLst>
              <a:ext uri="{FF2B5EF4-FFF2-40B4-BE49-F238E27FC236}">
                <a16:creationId xmlns:a16="http://schemas.microsoft.com/office/drawing/2014/main" id="{03B6C1E6-2F7F-9245-9FF5-1091E4CD765F}"/>
              </a:ext>
            </a:extLst>
          </p:cNvPr>
          <p:cNvPicPr>
            <a:picLocks noChangeAspect="1"/>
          </p:cNvPicPr>
          <p:nvPr/>
        </p:nvPicPr>
        <p:blipFill>
          <a:blip r:embed="rId8"/>
          <a:stretch>
            <a:fillRect/>
          </a:stretch>
        </p:blipFill>
        <p:spPr>
          <a:xfrm>
            <a:off x="2437316" y="2326230"/>
            <a:ext cx="361951" cy="209551"/>
          </a:xfrm>
          <a:prstGeom prst="rect">
            <a:avLst/>
          </a:prstGeom>
          <a:ln w="12700">
            <a:miter lim="400000"/>
          </a:ln>
        </p:spPr>
      </p:pic>
      <p:pic>
        <p:nvPicPr>
          <p:cNvPr id="22" name="Image" descr="Image">
            <a:extLst>
              <a:ext uri="{FF2B5EF4-FFF2-40B4-BE49-F238E27FC236}">
                <a16:creationId xmlns:a16="http://schemas.microsoft.com/office/drawing/2014/main" id="{CF38FD31-09F0-A848-8565-C5FFB5040036}"/>
              </a:ext>
            </a:extLst>
          </p:cNvPr>
          <p:cNvPicPr>
            <a:picLocks noChangeAspect="1"/>
          </p:cNvPicPr>
          <p:nvPr/>
        </p:nvPicPr>
        <p:blipFill>
          <a:blip r:embed="rId9"/>
          <a:stretch>
            <a:fillRect/>
          </a:stretch>
        </p:blipFill>
        <p:spPr>
          <a:xfrm>
            <a:off x="2435827" y="2926938"/>
            <a:ext cx="361951" cy="219075"/>
          </a:xfrm>
          <a:prstGeom prst="rect">
            <a:avLst/>
          </a:prstGeom>
          <a:ln w="12700">
            <a:miter lim="400000"/>
          </a:ln>
        </p:spPr>
      </p:pic>
      <p:pic>
        <p:nvPicPr>
          <p:cNvPr id="23" name="Image" descr="Image">
            <a:extLst>
              <a:ext uri="{FF2B5EF4-FFF2-40B4-BE49-F238E27FC236}">
                <a16:creationId xmlns:a16="http://schemas.microsoft.com/office/drawing/2014/main" id="{DDDB529B-9D76-5741-B031-EC3C8319841B}"/>
              </a:ext>
            </a:extLst>
          </p:cNvPr>
          <p:cNvPicPr>
            <a:picLocks noChangeAspect="1"/>
          </p:cNvPicPr>
          <p:nvPr/>
        </p:nvPicPr>
        <p:blipFill>
          <a:blip r:embed="rId10"/>
          <a:stretch>
            <a:fillRect/>
          </a:stretch>
        </p:blipFill>
        <p:spPr>
          <a:xfrm>
            <a:off x="2404313" y="3672828"/>
            <a:ext cx="476251" cy="209551"/>
          </a:xfrm>
          <a:prstGeom prst="rect">
            <a:avLst/>
          </a:prstGeom>
          <a:ln w="12700">
            <a:miter lim="400000"/>
          </a:ln>
        </p:spPr>
      </p:pic>
      <p:pic>
        <p:nvPicPr>
          <p:cNvPr id="24" name="Image" descr="Image">
            <a:extLst>
              <a:ext uri="{FF2B5EF4-FFF2-40B4-BE49-F238E27FC236}">
                <a16:creationId xmlns:a16="http://schemas.microsoft.com/office/drawing/2014/main" id="{30475636-A109-D140-B86E-7CAB65EE2801}"/>
              </a:ext>
            </a:extLst>
          </p:cNvPr>
          <p:cNvPicPr>
            <a:picLocks noChangeAspect="1"/>
          </p:cNvPicPr>
          <p:nvPr/>
        </p:nvPicPr>
        <p:blipFill>
          <a:blip r:embed="rId11"/>
          <a:stretch>
            <a:fillRect/>
          </a:stretch>
        </p:blipFill>
        <p:spPr>
          <a:xfrm>
            <a:off x="4058649" y="3027955"/>
            <a:ext cx="209551" cy="238126"/>
          </a:xfrm>
          <a:prstGeom prst="rect">
            <a:avLst/>
          </a:prstGeom>
          <a:ln w="12700">
            <a:miter lim="400000"/>
          </a:ln>
        </p:spPr>
      </p:pic>
      <p:pic>
        <p:nvPicPr>
          <p:cNvPr id="25" name="Image" descr="Image">
            <a:extLst>
              <a:ext uri="{FF2B5EF4-FFF2-40B4-BE49-F238E27FC236}">
                <a16:creationId xmlns:a16="http://schemas.microsoft.com/office/drawing/2014/main" id="{6264E8AB-32ED-3F44-9323-571297FD26AC}"/>
              </a:ext>
            </a:extLst>
          </p:cNvPr>
          <p:cNvPicPr>
            <a:picLocks noChangeAspect="1"/>
          </p:cNvPicPr>
          <p:nvPr/>
        </p:nvPicPr>
        <p:blipFill>
          <a:blip r:embed="rId12"/>
          <a:stretch>
            <a:fillRect/>
          </a:stretch>
        </p:blipFill>
        <p:spPr>
          <a:xfrm>
            <a:off x="6108459" y="2986730"/>
            <a:ext cx="180975" cy="323851"/>
          </a:xfrm>
          <a:prstGeom prst="rect">
            <a:avLst/>
          </a:prstGeom>
          <a:ln w="12700">
            <a:miter lim="400000"/>
          </a:ln>
        </p:spPr>
      </p:pic>
      <p:pic>
        <p:nvPicPr>
          <p:cNvPr id="26" name="Image" descr="Image">
            <a:extLst>
              <a:ext uri="{FF2B5EF4-FFF2-40B4-BE49-F238E27FC236}">
                <a16:creationId xmlns:a16="http://schemas.microsoft.com/office/drawing/2014/main" id="{6FE2C350-3422-A64D-B299-1B12A64A09C6}"/>
              </a:ext>
            </a:extLst>
          </p:cNvPr>
          <p:cNvPicPr>
            <a:picLocks noChangeAspect="1"/>
          </p:cNvPicPr>
          <p:nvPr/>
        </p:nvPicPr>
        <p:blipFill>
          <a:blip r:embed="rId13"/>
          <a:stretch>
            <a:fillRect/>
          </a:stretch>
        </p:blipFill>
        <p:spPr>
          <a:xfrm>
            <a:off x="7253096" y="3070074"/>
            <a:ext cx="171451" cy="228601"/>
          </a:xfrm>
          <a:prstGeom prst="rect">
            <a:avLst/>
          </a:prstGeom>
          <a:ln w="12700">
            <a:miter lim="400000"/>
          </a:ln>
        </p:spPr>
      </p:pic>
      <p:sp>
        <p:nvSpPr>
          <p:cNvPr id="29" name="weights">
            <a:extLst>
              <a:ext uri="{FF2B5EF4-FFF2-40B4-BE49-F238E27FC236}">
                <a16:creationId xmlns:a16="http://schemas.microsoft.com/office/drawing/2014/main" id="{CA1CFBE4-34A9-EB41-8D75-9809A6634C2A}"/>
              </a:ext>
            </a:extLst>
          </p:cNvPr>
          <p:cNvSpPr txBox="1"/>
          <p:nvPr/>
        </p:nvSpPr>
        <p:spPr>
          <a:xfrm>
            <a:off x="3008353" y="1328724"/>
            <a:ext cx="791883"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sz="1500" kern="0">
                <a:solidFill>
                  <a:srgbClr val="000000"/>
                </a:solidFill>
              </a:rPr>
              <a:t>weights</a:t>
            </a:r>
          </a:p>
        </p:txBody>
      </p:sp>
      <p:sp>
        <p:nvSpPr>
          <p:cNvPr id="30" name="output">
            <a:extLst>
              <a:ext uri="{FF2B5EF4-FFF2-40B4-BE49-F238E27FC236}">
                <a16:creationId xmlns:a16="http://schemas.microsoft.com/office/drawing/2014/main" id="{021CA2AB-7FE4-CA46-99AA-D5DA4B724320}"/>
              </a:ext>
            </a:extLst>
          </p:cNvPr>
          <p:cNvSpPr txBox="1"/>
          <p:nvPr/>
        </p:nvSpPr>
        <p:spPr>
          <a:xfrm>
            <a:off x="7848019" y="2994767"/>
            <a:ext cx="428002"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lang="en-US" sz="1500" kern="0" dirty="0">
                <a:solidFill>
                  <a:srgbClr val="000000"/>
                </a:solidFill>
              </a:rPr>
              <a:t>dog</a:t>
            </a:r>
            <a:endParaRPr sz="1500" kern="0" dirty="0">
              <a:solidFill>
                <a:srgbClr val="000000"/>
              </a:solidFill>
            </a:endParaRPr>
          </a:p>
        </p:txBody>
      </p:sp>
      <p:sp>
        <p:nvSpPr>
          <p:cNvPr id="31" name="sum">
            <a:extLst>
              <a:ext uri="{FF2B5EF4-FFF2-40B4-BE49-F238E27FC236}">
                <a16:creationId xmlns:a16="http://schemas.microsoft.com/office/drawing/2014/main" id="{62998471-42B7-C940-A644-661B7827D2EA}"/>
              </a:ext>
            </a:extLst>
          </p:cNvPr>
          <p:cNvSpPr txBox="1"/>
          <p:nvPr/>
        </p:nvSpPr>
        <p:spPr>
          <a:xfrm>
            <a:off x="3909501" y="2382525"/>
            <a:ext cx="472886"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defRPr sz="2000" b="1">
                <a:latin typeface="Helvetica"/>
                <a:ea typeface="Helvetica"/>
                <a:cs typeface="Helvetica"/>
                <a:sym typeface="Helvetica"/>
              </a:defRPr>
            </a:lvl1pPr>
          </a:lstStyle>
          <a:p>
            <a:pPr algn="ctr" defTabSz="438150" fontAlgn="auto" hangingPunct="0">
              <a:spcBef>
                <a:spcPts val="0"/>
              </a:spcBef>
              <a:spcAft>
                <a:spcPts val="0"/>
              </a:spcAft>
              <a:defRPr/>
            </a:pPr>
            <a:r>
              <a:rPr sz="1500" kern="0">
                <a:solidFill>
                  <a:srgbClr val="000000"/>
                </a:solidFill>
              </a:rPr>
              <a:t>sum</a:t>
            </a:r>
          </a:p>
        </p:txBody>
      </p:sp>
      <p:sp>
        <p:nvSpPr>
          <p:cNvPr id="32" name="sign function…">
            <a:extLst>
              <a:ext uri="{FF2B5EF4-FFF2-40B4-BE49-F238E27FC236}">
                <a16:creationId xmlns:a16="http://schemas.microsoft.com/office/drawing/2014/main" id="{5A2F1291-4C66-8240-987F-F4098D4210D3}"/>
              </a:ext>
            </a:extLst>
          </p:cNvPr>
          <p:cNvSpPr txBox="1"/>
          <p:nvPr/>
        </p:nvSpPr>
        <p:spPr>
          <a:xfrm>
            <a:off x="5590946" y="2381892"/>
            <a:ext cx="1280800" cy="307777"/>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algn="ctr" defTabSz="438150" fontAlgn="auto" hangingPunct="0">
              <a:spcBef>
                <a:spcPts val="0"/>
              </a:spcBef>
              <a:spcAft>
                <a:spcPts val="0"/>
              </a:spcAft>
              <a:defRPr sz="2000" b="1">
                <a:latin typeface="Helvetica"/>
                <a:ea typeface="Helvetica"/>
                <a:cs typeface="Helvetica"/>
                <a:sym typeface="Helvetica"/>
              </a:defRPr>
            </a:pPr>
            <a:r>
              <a:rPr sz="1500" b="1" kern="0" dirty="0">
                <a:solidFill>
                  <a:srgbClr val="000000"/>
                </a:solidFill>
                <a:latin typeface="Helvetica"/>
                <a:cs typeface="Helvetica"/>
                <a:sym typeface="Helvetica"/>
              </a:rPr>
              <a:t>sign function</a:t>
            </a:r>
            <a:endParaRPr sz="1500" kern="0" dirty="0">
              <a:solidFill>
                <a:srgbClr val="000000"/>
              </a:solidFill>
              <a:latin typeface="Helvetica Light"/>
              <a:cs typeface="+mn-cs"/>
              <a:sym typeface="Helvetica Light"/>
            </a:endParaRPr>
          </a:p>
        </p:txBody>
      </p:sp>
      <p:pic>
        <p:nvPicPr>
          <p:cNvPr id="33" name="Picture 2" descr="mage result for dog">
            <a:extLst>
              <a:ext uri="{FF2B5EF4-FFF2-40B4-BE49-F238E27FC236}">
                <a16:creationId xmlns:a16="http://schemas.microsoft.com/office/drawing/2014/main" id="{997098FB-23EA-504E-816A-E21E12D1D20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3117" r="16599"/>
          <a:stretch/>
        </p:blipFill>
        <p:spPr bwMode="auto">
          <a:xfrm>
            <a:off x="139522" y="2264433"/>
            <a:ext cx="1027253" cy="89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84010"/>
      </p:ext>
    </p:extLst>
  </p:cSld>
  <p:clrMapOvr>
    <a:masterClrMapping/>
  </p:clrMapOvr>
  <mc:AlternateContent xmlns:mc="http://schemas.openxmlformats.org/markup-compatibility/2006" xmlns:p14="http://schemas.microsoft.com/office/powerpoint/2010/main">
    <mc:Choice Requires="p14">
      <p:transition spd="slow" p14:dur="2000" advTm="56855"/>
    </mc:Choice>
    <mc:Fallback xmlns="">
      <p:transition spd="slow" advTm="56855"/>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90</a:t>
            </a:fld>
            <a:endParaRPr/>
          </a:p>
        </p:txBody>
      </p:sp>
      <p:sp>
        <p:nvSpPr>
          <p:cNvPr id="425" name="Shape 425"/>
          <p:cNvSpPr/>
          <p:nvPr/>
        </p:nvSpPr>
        <p:spPr>
          <a:xfrm>
            <a:off x="2976200" y="494750"/>
            <a:ext cx="3494700" cy="349461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f</a:t>
            </a:r>
            <a:endParaRPr sz="4800"/>
          </a:p>
        </p:txBody>
      </p:sp>
      <p:cxnSp>
        <p:nvCxnSpPr>
          <p:cNvPr id="426" name="Shape 426"/>
          <p:cNvCxnSpPr/>
          <p:nvPr/>
        </p:nvCxnSpPr>
        <p:spPr>
          <a:xfrm rot="10800000" flipH="1">
            <a:off x="702175" y="2976295"/>
            <a:ext cx="2409900" cy="813780"/>
          </a:xfrm>
          <a:prstGeom prst="straightConnector1">
            <a:avLst/>
          </a:prstGeom>
          <a:noFill/>
          <a:ln w="19050" cap="flat" cmpd="sng">
            <a:solidFill>
              <a:srgbClr val="38761D"/>
            </a:solidFill>
            <a:prstDash val="solid"/>
            <a:round/>
            <a:headEnd type="none" w="med" len="med"/>
            <a:tailEnd type="triangle" w="med" len="med"/>
          </a:ln>
        </p:spPr>
      </p:cxnSp>
      <p:cxnSp>
        <p:nvCxnSpPr>
          <p:cNvPr id="427" name="Shape 427"/>
          <p:cNvCxnSpPr/>
          <p:nvPr/>
        </p:nvCxnSpPr>
        <p:spPr>
          <a:xfrm>
            <a:off x="989425" y="470775"/>
            <a:ext cx="2194200" cy="933660"/>
          </a:xfrm>
          <a:prstGeom prst="straightConnector1">
            <a:avLst/>
          </a:prstGeom>
          <a:noFill/>
          <a:ln w="19050" cap="flat" cmpd="sng">
            <a:solidFill>
              <a:srgbClr val="38761D"/>
            </a:solidFill>
            <a:prstDash val="solid"/>
            <a:round/>
            <a:headEnd type="none" w="med" len="med"/>
            <a:tailEnd type="triangle" w="med" len="med"/>
          </a:ln>
        </p:spPr>
      </p:cxnSp>
      <p:cxnSp>
        <p:nvCxnSpPr>
          <p:cNvPr id="428" name="Shape 428"/>
          <p:cNvCxnSpPr>
            <a:stCxn id="425" idx="6"/>
          </p:cNvCxnSpPr>
          <p:nvPr/>
        </p:nvCxnSpPr>
        <p:spPr>
          <a:xfrm>
            <a:off x="6470900" y="2242055"/>
            <a:ext cx="2274300" cy="0"/>
          </a:xfrm>
          <a:prstGeom prst="straightConnector1">
            <a:avLst/>
          </a:prstGeom>
          <a:noFill/>
          <a:ln w="19050" cap="flat" cmpd="sng">
            <a:solidFill>
              <a:srgbClr val="38761D"/>
            </a:solidFill>
            <a:prstDash val="solid"/>
            <a:round/>
            <a:headEnd type="none" w="med" len="med"/>
            <a:tailEnd type="triangle" w="med" len="med"/>
          </a:ln>
        </p:spPr>
      </p:cxnSp>
      <p:pic>
        <p:nvPicPr>
          <p:cNvPr id="429" name="Shape 429"/>
          <p:cNvPicPr preferRelativeResize="0"/>
          <p:nvPr/>
        </p:nvPicPr>
        <p:blipFill>
          <a:blip r:embed="rId3">
            <a:alphaModFix/>
          </a:blip>
          <a:stretch>
            <a:fillRect/>
          </a:stretch>
        </p:blipFill>
        <p:spPr>
          <a:xfrm>
            <a:off x="1380514" y="233100"/>
            <a:ext cx="352425" cy="274320"/>
          </a:xfrm>
          <a:prstGeom prst="rect">
            <a:avLst/>
          </a:prstGeom>
          <a:noFill/>
          <a:ln w="19050" cap="flat" cmpd="sng">
            <a:solidFill>
              <a:srgbClr val="38761D"/>
            </a:solidFill>
            <a:prstDash val="solid"/>
            <a:round/>
            <a:headEnd type="none" w="sm" len="sm"/>
            <a:tailEnd type="none" w="sm" len="sm"/>
          </a:ln>
        </p:spPr>
      </p:pic>
      <p:pic>
        <p:nvPicPr>
          <p:cNvPr id="430" name="Shape 430"/>
          <p:cNvPicPr preferRelativeResize="0"/>
          <p:nvPr/>
        </p:nvPicPr>
        <p:blipFill>
          <a:blip r:embed="rId4">
            <a:alphaModFix/>
          </a:blip>
          <a:stretch>
            <a:fillRect/>
          </a:stretch>
        </p:blipFill>
        <p:spPr>
          <a:xfrm>
            <a:off x="1300364" y="3061025"/>
            <a:ext cx="295275" cy="325755"/>
          </a:xfrm>
          <a:prstGeom prst="rect">
            <a:avLst/>
          </a:prstGeom>
          <a:noFill/>
          <a:ln w="19050" cap="flat" cmpd="sng">
            <a:solidFill>
              <a:srgbClr val="38761D"/>
            </a:solidFill>
            <a:prstDash val="solid"/>
            <a:round/>
            <a:headEnd type="none" w="sm" len="sm"/>
            <a:tailEnd type="none" w="sm" len="sm"/>
          </a:ln>
        </p:spPr>
      </p:pic>
      <p:pic>
        <p:nvPicPr>
          <p:cNvPr id="431" name="Shape 431"/>
          <p:cNvPicPr preferRelativeResize="0"/>
          <p:nvPr/>
        </p:nvPicPr>
        <p:blipFill>
          <a:blip r:embed="rId5">
            <a:alphaModFix/>
          </a:blip>
          <a:stretch>
            <a:fillRect/>
          </a:stretch>
        </p:blipFill>
        <p:spPr>
          <a:xfrm>
            <a:off x="7245939" y="1758700"/>
            <a:ext cx="352425" cy="274320"/>
          </a:xfrm>
          <a:prstGeom prst="rect">
            <a:avLst/>
          </a:prstGeom>
          <a:noFill/>
          <a:ln w="19050" cap="flat" cmpd="sng">
            <a:solidFill>
              <a:srgbClr val="38761D"/>
            </a:solidFill>
            <a:prstDash val="solid"/>
            <a:round/>
            <a:headEnd type="none" w="sm" len="sm"/>
            <a:tailEnd type="none" w="sm" len="sm"/>
          </a:ln>
        </p:spPr>
      </p:pic>
      <p:cxnSp>
        <p:nvCxnSpPr>
          <p:cNvPr id="432" name="Shape 432"/>
          <p:cNvCxnSpPr/>
          <p:nvPr/>
        </p:nvCxnSpPr>
        <p:spPr>
          <a:xfrm rot="10800000">
            <a:off x="6471113" y="2433625"/>
            <a:ext cx="2226000" cy="0"/>
          </a:xfrm>
          <a:prstGeom prst="straightConnector1">
            <a:avLst/>
          </a:prstGeom>
          <a:noFill/>
          <a:ln w="19050" cap="flat" cmpd="sng">
            <a:solidFill>
              <a:srgbClr val="FF0000"/>
            </a:solidFill>
            <a:prstDash val="solid"/>
            <a:round/>
            <a:headEnd type="none" w="med" len="med"/>
            <a:tailEnd type="triangle" w="med" len="med"/>
          </a:ln>
        </p:spPr>
      </p:cxnSp>
      <p:sp>
        <p:nvSpPr>
          <p:cNvPr id="433" name="Shape 433"/>
          <p:cNvSpPr txBox="1"/>
          <p:nvPr/>
        </p:nvSpPr>
        <p:spPr>
          <a:xfrm>
            <a:off x="2122250" y="-87750"/>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38761D"/>
                </a:solidFill>
              </a:rPr>
              <a:t>activations</a:t>
            </a:r>
            <a:endParaRPr sz="3000">
              <a:solidFill>
                <a:srgbClr val="38761D"/>
              </a:solidFill>
            </a:endParaRPr>
          </a:p>
        </p:txBody>
      </p:sp>
      <p:pic>
        <p:nvPicPr>
          <p:cNvPr id="434" name="Shape 434"/>
          <p:cNvPicPr preferRelativeResize="0"/>
          <p:nvPr/>
        </p:nvPicPr>
        <p:blipFill>
          <a:blip r:embed="rId6">
            <a:alphaModFix/>
          </a:blip>
          <a:stretch>
            <a:fillRect/>
          </a:stretch>
        </p:blipFill>
        <p:spPr>
          <a:xfrm>
            <a:off x="7164988" y="2555188"/>
            <a:ext cx="514350" cy="608648"/>
          </a:xfrm>
          <a:prstGeom prst="rect">
            <a:avLst/>
          </a:prstGeom>
          <a:noFill/>
          <a:ln w="19050" cap="flat" cmpd="sng">
            <a:solidFill>
              <a:srgbClr val="FF0000"/>
            </a:solidFill>
            <a:prstDash val="solid"/>
            <a:round/>
            <a:headEnd type="none" w="sm" len="sm"/>
            <a:tailEnd type="none" w="sm" len="sm"/>
          </a:ln>
        </p:spPr>
      </p:pic>
      <p:pic>
        <p:nvPicPr>
          <p:cNvPr id="435" name="Shape 435"/>
          <p:cNvPicPr preferRelativeResize="0"/>
          <p:nvPr/>
        </p:nvPicPr>
        <p:blipFill>
          <a:blip r:embed="rId7">
            <a:alphaModFix/>
          </a:blip>
          <a:stretch>
            <a:fillRect/>
          </a:stretch>
        </p:blipFill>
        <p:spPr>
          <a:xfrm>
            <a:off x="3398764" y="1290437"/>
            <a:ext cx="485775" cy="574358"/>
          </a:xfrm>
          <a:prstGeom prst="rect">
            <a:avLst/>
          </a:prstGeom>
          <a:noFill/>
          <a:ln w="19050" cap="flat" cmpd="sng">
            <a:solidFill>
              <a:srgbClr val="FF0000"/>
            </a:solidFill>
            <a:prstDash val="solid"/>
            <a:round/>
            <a:headEnd type="none" w="sm" len="sm"/>
            <a:tailEnd type="none" w="sm" len="sm"/>
          </a:ln>
        </p:spPr>
      </p:pic>
      <p:pic>
        <p:nvPicPr>
          <p:cNvPr id="436" name="Shape 436"/>
          <p:cNvPicPr preferRelativeResize="0"/>
          <p:nvPr/>
        </p:nvPicPr>
        <p:blipFill>
          <a:blip r:embed="rId8">
            <a:alphaModFix/>
          </a:blip>
          <a:stretch>
            <a:fillRect/>
          </a:stretch>
        </p:blipFill>
        <p:spPr>
          <a:xfrm>
            <a:off x="3398764" y="2493038"/>
            <a:ext cx="409575" cy="634365"/>
          </a:xfrm>
          <a:prstGeom prst="rect">
            <a:avLst/>
          </a:prstGeom>
          <a:noFill/>
          <a:ln w="19050" cap="flat" cmpd="sng">
            <a:solidFill>
              <a:srgbClr val="FF0000"/>
            </a:solidFill>
            <a:prstDash val="solid"/>
            <a:round/>
            <a:headEnd type="none" w="sm" len="sm"/>
            <a:tailEnd type="none" w="sm" len="sm"/>
          </a:ln>
        </p:spPr>
      </p:pic>
      <p:sp>
        <p:nvSpPr>
          <p:cNvPr id="437" name="Shape 437"/>
          <p:cNvSpPr txBox="1"/>
          <p:nvPr/>
        </p:nvSpPr>
        <p:spPr>
          <a:xfrm>
            <a:off x="6712600" y="3544575"/>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FF0000"/>
                </a:solidFill>
              </a:rPr>
              <a:t>gradients</a:t>
            </a:r>
            <a:endParaRPr sz="3000">
              <a:solidFill>
                <a:srgbClr val="FF0000"/>
              </a:solidFill>
            </a:endParaRPr>
          </a:p>
        </p:txBody>
      </p:sp>
      <p:sp>
        <p:nvSpPr>
          <p:cNvPr id="438" name="Shape 438"/>
          <p:cNvSpPr txBox="1"/>
          <p:nvPr/>
        </p:nvSpPr>
        <p:spPr>
          <a:xfrm>
            <a:off x="3945275" y="893675"/>
            <a:ext cx="2114400" cy="5745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0000"/>
                </a:solidFill>
              </a:rPr>
              <a:t>“local gradient”</a:t>
            </a:r>
            <a:endParaRPr sz="1800">
              <a:solidFill>
                <a:srgbClr val="FF0000"/>
              </a:solidFill>
            </a:endParaRPr>
          </a:p>
        </p:txBody>
      </p:sp>
      <p:pic>
        <p:nvPicPr>
          <p:cNvPr id="439" name="Shape 439"/>
          <p:cNvPicPr preferRelativeResize="0"/>
          <p:nvPr/>
        </p:nvPicPr>
        <p:blipFill>
          <a:blip r:embed="rId9">
            <a:alphaModFix/>
          </a:blip>
          <a:stretch>
            <a:fillRect/>
          </a:stretch>
        </p:blipFill>
        <p:spPr>
          <a:xfrm rot="1599977">
            <a:off x="854575" y="1085200"/>
            <a:ext cx="2019300" cy="651510"/>
          </a:xfrm>
          <a:prstGeom prst="rect">
            <a:avLst/>
          </a:prstGeom>
          <a:noFill/>
          <a:ln>
            <a:noFill/>
          </a:ln>
        </p:spPr>
      </p:pic>
      <p:sp>
        <p:nvSpPr>
          <p:cNvPr id="440" name="Shape 440"/>
          <p:cNvSpPr/>
          <p:nvPr/>
        </p:nvSpPr>
        <p:spPr>
          <a:xfrm rot="1717718">
            <a:off x="888544" y="844931"/>
            <a:ext cx="603593" cy="626172"/>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41" name="Shape 441"/>
          <p:cNvPicPr preferRelativeResize="0"/>
          <p:nvPr/>
        </p:nvPicPr>
        <p:blipFill>
          <a:blip r:embed="rId10">
            <a:alphaModFix/>
          </a:blip>
          <a:stretch>
            <a:fillRect/>
          </a:stretch>
        </p:blipFill>
        <p:spPr>
          <a:xfrm rot="-1120751">
            <a:off x="1263976" y="3526364"/>
            <a:ext cx="2009775" cy="642938"/>
          </a:xfrm>
          <a:prstGeom prst="rect">
            <a:avLst/>
          </a:prstGeom>
          <a:noFill/>
          <a:ln>
            <a:noFill/>
          </a:ln>
        </p:spPr>
      </p:pic>
      <p:sp>
        <p:nvSpPr>
          <p:cNvPr id="442" name="Shape 442"/>
          <p:cNvSpPr/>
          <p:nvPr/>
        </p:nvSpPr>
        <p:spPr>
          <a:xfrm rot="-1263861">
            <a:off x="1280507" y="3753422"/>
            <a:ext cx="597636" cy="631598"/>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43" name="Shape 443"/>
          <p:cNvCxnSpPr/>
          <p:nvPr/>
        </p:nvCxnSpPr>
        <p:spPr>
          <a:xfrm rot="10800000">
            <a:off x="948800" y="608495"/>
            <a:ext cx="2147100" cy="947430"/>
          </a:xfrm>
          <a:prstGeom prst="straightConnector1">
            <a:avLst/>
          </a:prstGeom>
          <a:noFill/>
          <a:ln w="19050" cap="flat" cmpd="sng">
            <a:solidFill>
              <a:srgbClr val="FF0000"/>
            </a:solidFill>
            <a:prstDash val="solid"/>
            <a:round/>
            <a:headEnd type="none" w="med" len="med"/>
            <a:tailEnd type="triangle" w="med" len="med"/>
          </a:ln>
        </p:spPr>
      </p:cxnSp>
      <p:cxnSp>
        <p:nvCxnSpPr>
          <p:cNvPr id="444" name="Shape 444"/>
          <p:cNvCxnSpPr/>
          <p:nvPr/>
        </p:nvCxnSpPr>
        <p:spPr>
          <a:xfrm flipH="1">
            <a:off x="773875" y="3105100"/>
            <a:ext cx="2386200" cy="780570"/>
          </a:xfrm>
          <a:prstGeom prst="straightConnector1">
            <a:avLst/>
          </a:prstGeom>
          <a:noFill/>
          <a:ln w="1905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5097842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91</a:t>
            </a:fld>
            <a:endParaRPr/>
          </a:p>
        </p:txBody>
      </p:sp>
      <p:sp>
        <p:nvSpPr>
          <p:cNvPr id="450" name="Shape 450"/>
          <p:cNvSpPr/>
          <p:nvPr/>
        </p:nvSpPr>
        <p:spPr>
          <a:xfrm>
            <a:off x="2976200" y="494750"/>
            <a:ext cx="3494700" cy="349461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f</a:t>
            </a:r>
            <a:endParaRPr sz="4800"/>
          </a:p>
        </p:txBody>
      </p:sp>
      <p:cxnSp>
        <p:nvCxnSpPr>
          <p:cNvPr id="451" name="Shape 451"/>
          <p:cNvCxnSpPr/>
          <p:nvPr/>
        </p:nvCxnSpPr>
        <p:spPr>
          <a:xfrm rot="10800000" flipH="1">
            <a:off x="702175" y="2976295"/>
            <a:ext cx="2409900" cy="813780"/>
          </a:xfrm>
          <a:prstGeom prst="straightConnector1">
            <a:avLst/>
          </a:prstGeom>
          <a:noFill/>
          <a:ln w="19050" cap="flat" cmpd="sng">
            <a:solidFill>
              <a:srgbClr val="38761D"/>
            </a:solidFill>
            <a:prstDash val="solid"/>
            <a:round/>
            <a:headEnd type="none" w="med" len="med"/>
            <a:tailEnd type="triangle" w="med" len="med"/>
          </a:ln>
        </p:spPr>
      </p:cxnSp>
      <p:cxnSp>
        <p:nvCxnSpPr>
          <p:cNvPr id="452" name="Shape 452"/>
          <p:cNvCxnSpPr/>
          <p:nvPr/>
        </p:nvCxnSpPr>
        <p:spPr>
          <a:xfrm>
            <a:off x="989425" y="470775"/>
            <a:ext cx="2194200" cy="933660"/>
          </a:xfrm>
          <a:prstGeom prst="straightConnector1">
            <a:avLst/>
          </a:prstGeom>
          <a:noFill/>
          <a:ln w="19050" cap="flat" cmpd="sng">
            <a:solidFill>
              <a:srgbClr val="38761D"/>
            </a:solidFill>
            <a:prstDash val="solid"/>
            <a:round/>
            <a:headEnd type="none" w="med" len="med"/>
            <a:tailEnd type="triangle" w="med" len="med"/>
          </a:ln>
        </p:spPr>
      </p:cxnSp>
      <p:cxnSp>
        <p:nvCxnSpPr>
          <p:cNvPr id="453" name="Shape 453"/>
          <p:cNvCxnSpPr>
            <a:stCxn id="450" idx="6"/>
          </p:cNvCxnSpPr>
          <p:nvPr/>
        </p:nvCxnSpPr>
        <p:spPr>
          <a:xfrm>
            <a:off x="6470900" y="2242055"/>
            <a:ext cx="2274300" cy="0"/>
          </a:xfrm>
          <a:prstGeom prst="straightConnector1">
            <a:avLst/>
          </a:prstGeom>
          <a:noFill/>
          <a:ln w="19050" cap="flat" cmpd="sng">
            <a:solidFill>
              <a:srgbClr val="38761D"/>
            </a:solidFill>
            <a:prstDash val="solid"/>
            <a:round/>
            <a:headEnd type="none" w="med" len="med"/>
            <a:tailEnd type="triangle" w="med" len="med"/>
          </a:ln>
        </p:spPr>
      </p:cxnSp>
      <p:pic>
        <p:nvPicPr>
          <p:cNvPr id="454" name="Shape 454"/>
          <p:cNvPicPr preferRelativeResize="0"/>
          <p:nvPr/>
        </p:nvPicPr>
        <p:blipFill>
          <a:blip r:embed="rId3">
            <a:alphaModFix/>
          </a:blip>
          <a:stretch>
            <a:fillRect/>
          </a:stretch>
        </p:blipFill>
        <p:spPr>
          <a:xfrm>
            <a:off x="1380514" y="233100"/>
            <a:ext cx="352425" cy="274320"/>
          </a:xfrm>
          <a:prstGeom prst="rect">
            <a:avLst/>
          </a:prstGeom>
          <a:noFill/>
          <a:ln w="19050" cap="flat" cmpd="sng">
            <a:solidFill>
              <a:srgbClr val="38761D"/>
            </a:solidFill>
            <a:prstDash val="solid"/>
            <a:round/>
            <a:headEnd type="none" w="sm" len="sm"/>
            <a:tailEnd type="none" w="sm" len="sm"/>
          </a:ln>
        </p:spPr>
      </p:pic>
      <p:pic>
        <p:nvPicPr>
          <p:cNvPr id="455" name="Shape 455"/>
          <p:cNvPicPr preferRelativeResize="0"/>
          <p:nvPr/>
        </p:nvPicPr>
        <p:blipFill>
          <a:blip r:embed="rId4">
            <a:alphaModFix/>
          </a:blip>
          <a:stretch>
            <a:fillRect/>
          </a:stretch>
        </p:blipFill>
        <p:spPr>
          <a:xfrm>
            <a:off x="1300364" y="3061025"/>
            <a:ext cx="295275" cy="325755"/>
          </a:xfrm>
          <a:prstGeom prst="rect">
            <a:avLst/>
          </a:prstGeom>
          <a:noFill/>
          <a:ln w="19050" cap="flat" cmpd="sng">
            <a:solidFill>
              <a:srgbClr val="38761D"/>
            </a:solidFill>
            <a:prstDash val="solid"/>
            <a:round/>
            <a:headEnd type="none" w="sm" len="sm"/>
            <a:tailEnd type="none" w="sm" len="sm"/>
          </a:ln>
        </p:spPr>
      </p:pic>
      <p:pic>
        <p:nvPicPr>
          <p:cNvPr id="456" name="Shape 456"/>
          <p:cNvPicPr preferRelativeResize="0"/>
          <p:nvPr/>
        </p:nvPicPr>
        <p:blipFill>
          <a:blip r:embed="rId5">
            <a:alphaModFix/>
          </a:blip>
          <a:stretch>
            <a:fillRect/>
          </a:stretch>
        </p:blipFill>
        <p:spPr>
          <a:xfrm>
            <a:off x="7245939" y="1758700"/>
            <a:ext cx="352425" cy="274320"/>
          </a:xfrm>
          <a:prstGeom prst="rect">
            <a:avLst/>
          </a:prstGeom>
          <a:noFill/>
          <a:ln w="19050" cap="flat" cmpd="sng">
            <a:solidFill>
              <a:srgbClr val="38761D"/>
            </a:solidFill>
            <a:prstDash val="solid"/>
            <a:round/>
            <a:headEnd type="none" w="sm" len="sm"/>
            <a:tailEnd type="none" w="sm" len="sm"/>
          </a:ln>
        </p:spPr>
      </p:pic>
      <p:cxnSp>
        <p:nvCxnSpPr>
          <p:cNvPr id="457" name="Shape 457"/>
          <p:cNvCxnSpPr/>
          <p:nvPr/>
        </p:nvCxnSpPr>
        <p:spPr>
          <a:xfrm rot="10800000">
            <a:off x="6471113" y="2433625"/>
            <a:ext cx="2226000" cy="0"/>
          </a:xfrm>
          <a:prstGeom prst="straightConnector1">
            <a:avLst/>
          </a:prstGeom>
          <a:noFill/>
          <a:ln w="19050" cap="flat" cmpd="sng">
            <a:solidFill>
              <a:srgbClr val="FF0000"/>
            </a:solidFill>
            <a:prstDash val="solid"/>
            <a:round/>
            <a:headEnd type="none" w="med" len="med"/>
            <a:tailEnd type="triangle" w="med" len="med"/>
          </a:ln>
        </p:spPr>
      </p:cxnSp>
      <p:sp>
        <p:nvSpPr>
          <p:cNvPr id="458" name="Shape 458"/>
          <p:cNvSpPr txBox="1"/>
          <p:nvPr/>
        </p:nvSpPr>
        <p:spPr>
          <a:xfrm>
            <a:off x="2122250" y="-87750"/>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38761D"/>
                </a:solidFill>
              </a:rPr>
              <a:t>activations</a:t>
            </a:r>
            <a:endParaRPr sz="3000">
              <a:solidFill>
                <a:srgbClr val="38761D"/>
              </a:solidFill>
            </a:endParaRPr>
          </a:p>
        </p:txBody>
      </p:sp>
      <p:pic>
        <p:nvPicPr>
          <p:cNvPr id="459" name="Shape 459"/>
          <p:cNvPicPr preferRelativeResize="0"/>
          <p:nvPr/>
        </p:nvPicPr>
        <p:blipFill>
          <a:blip r:embed="rId6">
            <a:alphaModFix/>
          </a:blip>
          <a:stretch>
            <a:fillRect/>
          </a:stretch>
        </p:blipFill>
        <p:spPr>
          <a:xfrm>
            <a:off x="7164988" y="2555188"/>
            <a:ext cx="514350" cy="608648"/>
          </a:xfrm>
          <a:prstGeom prst="rect">
            <a:avLst/>
          </a:prstGeom>
          <a:noFill/>
          <a:ln w="19050" cap="flat" cmpd="sng">
            <a:solidFill>
              <a:srgbClr val="FF0000"/>
            </a:solidFill>
            <a:prstDash val="solid"/>
            <a:round/>
            <a:headEnd type="none" w="sm" len="sm"/>
            <a:tailEnd type="none" w="sm" len="sm"/>
          </a:ln>
        </p:spPr>
      </p:pic>
      <p:pic>
        <p:nvPicPr>
          <p:cNvPr id="460" name="Shape 460"/>
          <p:cNvPicPr preferRelativeResize="0"/>
          <p:nvPr/>
        </p:nvPicPr>
        <p:blipFill>
          <a:blip r:embed="rId7">
            <a:alphaModFix/>
          </a:blip>
          <a:stretch>
            <a:fillRect/>
          </a:stretch>
        </p:blipFill>
        <p:spPr>
          <a:xfrm>
            <a:off x="3398764" y="1290437"/>
            <a:ext cx="485775" cy="574358"/>
          </a:xfrm>
          <a:prstGeom prst="rect">
            <a:avLst/>
          </a:prstGeom>
          <a:noFill/>
          <a:ln w="19050" cap="flat" cmpd="sng">
            <a:solidFill>
              <a:srgbClr val="FF0000"/>
            </a:solidFill>
            <a:prstDash val="solid"/>
            <a:round/>
            <a:headEnd type="none" w="sm" len="sm"/>
            <a:tailEnd type="none" w="sm" len="sm"/>
          </a:ln>
        </p:spPr>
      </p:pic>
      <p:pic>
        <p:nvPicPr>
          <p:cNvPr id="461" name="Shape 461"/>
          <p:cNvPicPr preferRelativeResize="0"/>
          <p:nvPr/>
        </p:nvPicPr>
        <p:blipFill>
          <a:blip r:embed="rId8">
            <a:alphaModFix/>
          </a:blip>
          <a:stretch>
            <a:fillRect/>
          </a:stretch>
        </p:blipFill>
        <p:spPr>
          <a:xfrm>
            <a:off x="3398764" y="2493038"/>
            <a:ext cx="409575" cy="634365"/>
          </a:xfrm>
          <a:prstGeom prst="rect">
            <a:avLst/>
          </a:prstGeom>
          <a:noFill/>
          <a:ln w="19050" cap="flat" cmpd="sng">
            <a:solidFill>
              <a:srgbClr val="FF0000"/>
            </a:solidFill>
            <a:prstDash val="solid"/>
            <a:round/>
            <a:headEnd type="none" w="sm" len="sm"/>
            <a:tailEnd type="none" w="sm" len="sm"/>
          </a:ln>
        </p:spPr>
      </p:pic>
      <p:sp>
        <p:nvSpPr>
          <p:cNvPr id="462" name="Shape 462"/>
          <p:cNvSpPr txBox="1"/>
          <p:nvPr/>
        </p:nvSpPr>
        <p:spPr>
          <a:xfrm>
            <a:off x="6712600" y="3544575"/>
            <a:ext cx="4061400" cy="3936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FF0000"/>
                </a:solidFill>
              </a:rPr>
              <a:t>gradients</a:t>
            </a:r>
            <a:endParaRPr sz="3000">
              <a:solidFill>
                <a:srgbClr val="FF0000"/>
              </a:solidFill>
            </a:endParaRPr>
          </a:p>
        </p:txBody>
      </p:sp>
      <p:sp>
        <p:nvSpPr>
          <p:cNvPr id="463" name="Shape 463"/>
          <p:cNvSpPr txBox="1"/>
          <p:nvPr/>
        </p:nvSpPr>
        <p:spPr>
          <a:xfrm>
            <a:off x="3945275" y="893675"/>
            <a:ext cx="2114400" cy="5745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0000"/>
                </a:solidFill>
              </a:rPr>
              <a:t>“local gradient”</a:t>
            </a:r>
            <a:endParaRPr sz="1800">
              <a:solidFill>
                <a:srgbClr val="FF0000"/>
              </a:solidFill>
            </a:endParaRPr>
          </a:p>
        </p:txBody>
      </p:sp>
      <p:pic>
        <p:nvPicPr>
          <p:cNvPr id="464" name="Shape 464"/>
          <p:cNvPicPr preferRelativeResize="0"/>
          <p:nvPr/>
        </p:nvPicPr>
        <p:blipFill>
          <a:blip r:embed="rId9">
            <a:alphaModFix/>
          </a:blip>
          <a:stretch>
            <a:fillRect/>
          </a:stretch>
        </p:blipFill>
        <p:spPr>
          <a:xfrm rot="1599977">
            <a:off x="854575" y="1085200"/>
            <a:ext cx="2019300" cy="651510"/>
          </a:xfrm>
          <a:prstGeom prst="rect">
            <a:avLst/>
          </a:prstGeom>
          <a:noFill/>
          <a:ln>
            <a:noFill/>
          </a:ln>
        </p:spPr>
      </p:pic>
      <p:sp>
        <p:nvSpPr>
          <p:cNvPr id="465" name="Shape 465"/>
          <p:cNvSpPr/>
          <p:nvPr/>
        </p:nvSpPr>
        <p:spPr>
          <a:xfrm rot="1717718">
            <a:off x="888544" y="844931"/>
            <a:ext cx="603593" cy="626172"/>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66" name="Shape 466"/>
          <p:cNvPicPr preferRelativeResize="0"/>
          <p:nvPr/>
        </p:nvPicPr>
        <p:blipFill>
          <a:blip r:embed="rId10">
            <a:alphaModFix/>
          </a:blip>
          <a:stretch>
            <a:fillRect/>
          </a:stretch>
        </p:blipFill>
        <p:spPr>
          <a:xfrm rot="-1120751">
            <a:off x="1263976" y="3526364"/>
            <a:ext cx="2009775" cy="642938"/>
          </a:xfrm>
          <a:prstGeom prst="rect">
            <a:avLst/>
          </a:prstGeom>
          <a:noFill/>
          <a:ln>
            <a:noFill/>
          </a:ln>
        </p:spPr>
      </p:pic>
      <p:sp>
        <p:nvSpPr>
          <p:cNvPr id="467" name="Shape 467"/>
          <p:cNvSpPr/>
          <p:nvPr/>
        </p:nvSpPr>
        <p:spPr>
          <a:xfrm rot="-1263861">
            <a:off x="1280507" y="3753422"/>
            <a:ext cx="597636" cy="631598"/>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68" name="Shape 468"/>
          <p:cNvCxnSpPr/>
          <p:nvPr/>
        </p:nvCxnSpPr>
        <p:spPr>
          <a:xfrm rot="10800000">
            <a:off x="948800" y="608495"/>
            <a:ext cx="2147100" cy="947430"/>
          </a:xfrm>
          <a:prstGeom prst="straightConnector1">
            <a:avLst/>
          </a:prstGeom>
          <a:noFill/>
          <a:ln w="19050" cap="flat" cmpd="sng">
            <a:solidFill>
              <a:srgbClr val="FF0000"/>
            </a:solidFill>
            <a:prstDash val="solid"/>
            <a:round/>
            <a:headEnd type="none" w="med" len="med"/>
            <a:tailEnd type="triangle" w="med" len="med"/>
          </a:ln>
        </p:spPr>
      </p:cxnSp>
      <p:cxnSp>
        <p:nvCxnSpPr>
          <p:cNvPr id="469" name="Shape 469"/>
          <p:cNvCxnSpPr/>
          <p:nvPr/>
        </p:nvCxnSpPr>
        <p:spPr>
          <a:xfrm flipH="1">
            <a:off x="773875" y="3105100"/>
            <a:ext cx="2386200" cy="780570"/>
          </a:xfrm>
          <a:prstGeom prst="straightConnector1">
            <a:avLst/>
          </a:prstGeom>
          <a:noFill/>
          <a:ln w="19050" cap="flat" cmpd="sng">
            <a:solidFill>
              <a:srgbClr val="FF0000"/>
            </a:solidFill>
            <a:prstDash val="solid"/>
            <a:round/>
            <a:headEnd type="none" w="med" len="med"/>
            <a:tailEnd type="triangle" w="med" len="med"/>
          </a:ln>
        </p:spPr>
      </p:cxnSp>
      <p:sp>
        <p:nvSpPr>
          <p:cNvPr id="470" name="Shape 470"/>
          <p:cNvSpPr/>
          <p:nvPr/>
        </p:nvSpPr>
        <p:spPr>
          <a:xfrm>
            <a:off x="-2292200" y="-2282450"/>
            <a:ext cx="3494700" cy="349461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a:p>
        </p:txBody>
      </p:sp>
      <p:sp>
        <p:nvSpPr>
          <p:cNvPr id="471" name="Shape 471"/>
          <p:cNvSpPr/>
          <p:nvPr/>
        </p:nvSpPr>
        <p:spPr>
          <a:xfrm>
            <a:off x="-2792525" y="2626300"/>
            <a:ext cx="3494700" cy="349461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a:p>
        </p:txBody>
      </p:sp>
      <p:sp>
        <p:nvSpPr>
          <p:cNvPr id="472" name="Shape 472"/>
          <p:cNvSpPr txBox="1"/>
          <p:nvPr/>
        </p:nvSpPr>
        <p:spPr>
          <a:xfrm rot="-3138778">
            <a:off x="45175" y="79460"/>
            <a:ext cx="1234403" cy="855926"/>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another node OR local parameter</a:t>
            </a:r>
            <a:endParaRPr sz="1200"/>
          </a:p>
        </p:txBody>
      </p:sp>
      <p:sp>
        <p:nvSpPr>
          <p:cNvPr id="473" name="Shape 473"/>
          <p:cNvSpPr txBox="1"/>
          <p:nvPr/>
        </p:nvSpPr>
        <p:spPr>
          <a:xfrm rot="-5400000">
            <a:off x="-189277" y="3805094"/>
            <a:ext cx="1234440" cy="855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another node OR local parameter</a:t>
            </a:r>
            <a:endParaRPr sz="1200"/>
          </a:p>
        </p:txBody>
      </p:sp>
    </p:spTree>
    <p:extLst>
      <p:ext uri="{BB962C8B-B14F-4D97-AF65-F5344CB8AC3E}">
        <p14:creationId xmlns:p14="http://schemas.microsoft.com/office/powerpoint/2010/main" val="1507868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92</a:t>
            </a:fld>
            <a:endParaRPr/>
          </a:p>
        </p:txBody>
      </p:sp>
      <p:sp>
        <p:nvSpPr>
          <p:cNvPr id="341" name="Shape 341"/>
          <p:cNvSpPr txBox="1"/>
          <p:nvPr/>
        </p:nvSpPr>
        <p:spPr>
          <a:xfrm>
            <a:off x="339025" y="154975"/>
            <a:ext cx="6713100" cy="110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t>Gradient Descent</a:t>
            </a:r>
            <a:endParaRPr sz="3600"/>
          </a:p>
        </p:txBody>
      </p:sp>
      <p:pic>
        <p:nvPicPr>
          <p:cNvPr id="342" name="Shape 342"/>
          <p:cNvPicPr preferRelativeResize="0"/>
          <p:nvPr/>
        </p:nvPicPr>
        <p:blipFill>
          <a:blip r:embed="rId3">
            <a:alphaModFix/>
          </a:blip>
          <a:stretch>
            <a:fillRect/>
          </a:stretch>
        </p:blipFill>
        <p:spPr>
          <a:xfrm>
            <a:off x="304800" y="1809750"/>
            <a:ext cx="8534400" cy="1371600"/>
          </a:xfrm>
          <a:prstGeom prst="rect">
            <a:avLst/>
          </a:prstGeom>
          <a:noFill/>
          <a:ln>
            <a:noFill/>
          </a:ln>
        </p:spPr>
      </p:pic>
      <p:pic>
        <p:nvPicPr>
          <p:cNvPr id="343" name="Shape 343"/>
          <p:cNvPicPr preferRelativeResize="0"/>
          <p:nvPr/>
        </p:nvPicPr>
        <p:blipFill>
          <a:blip r:embed="rId4">
            <a:alphaModFix/>
          </a:blip>
          <a:stretch>
            <a:fillRect/>
          </a:stretch>
        </p:blipFill>
        <p:spPr>
          <a:xfrm>
            <a:off x="3792050" y="1094047"/>
            <a:ext cx="1028700" cy="351473"/>
          </a:xfrm>
          <a:prstGeom prst="rect">
            <a:avLst/>
          </a:prstGeom>
          <a:noFill/>
          <a:ln>
            <a:noFill/>
          </a:ln>
        </p:spPr>
      </p:pic>
    </p:spTree>
    <p:extLst>
      <p:ext uri="{BB962C8B-B14F-4D97-AF65-F5344CB8AC3E}">
        <p14:creationId xmlns:p14="http://schemas.microsoft.com/office/powerpoint/2010/main" val="419244552"/>
      </p:ext>
    </p:extLst>
  </p:cSld>
  <p:clrMapOvr>
    <a:masterClrMapping/>
  </p:clrMapOvr>
  <mc:AlternateContent xmlns:mc="http://schemas.openxmlformats.org/markup-compatibility/2006" xmlns:p14="http://schemas.microsoft.com/office/powerpoint/2010/main">
    <mc:Choice Requires="p14">
      <p:transition spd="slow" p14:dur="2000" advTm="40999"/>
    </mc:Choice>
    <mc:Fallback xmlns="">
      <p:transition spd="slow" advTm="40999"/>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197" y="193463"/>
            <a:ext cx="8221436" cy="994172"/>
          </a:xfrm>
        </p:spPr>
        <p:txBody>
          <a:bodyPr>
            <a:normAutofit fontScale="90000"/>
          </a:bodyPr>
          <a:lstStyle/>
          <a:p>
            <a:r>
              <a:rPr lang="en-US" dirty="0"/>
              <a:t>Loss is a </a:t>
            </a:r>
            <a:r>
              <a:rPr lang="en-US" b="1" dirty="0"/>
              <a:t>function</a:t>
            </a:r>
            <a:r>
              <a:rPr lang="en-US" dirty="0"/>
              <a:t> of the model’s parameters </a:t>
            </a:r>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93</a:t>
            </a:fld>
            <a:endParaRPr lang="en-US" dirty="0"/>
          </a:p>
        </p:txBody>
      </p:sp>
      <p:pic>
        <p:nvPicPr>
          <p:cNvPr id="5" name="Picture 4"/>
          <p:cNvPicPr>
            <a:picLocks noChangeAspect="1"/>
          </p:cNvPicPr>
          <p:nvPr/>
        </p:nvPicPr>
        <p:blipFill>
          <a:blip r:embed="rId2"/>
          <a:stretch>
            <a:fillRect/>
          </a:stretch>
        </p:blipFill>
        <p:spPr>
          <a:xfrm>
            <a:off x="2092125" y="1741870"/>
            <a:ext cx="4585581" cy="2282321"/>
          </a:xfrm>
          <a:prstGeom prst="rect">
            <a:avLst/>
          </a:prstGeom>
        </p:spPr>
      </p:pic>
      <p:pic>
        <p:nvPicPr>
          <p:cNvPr id="6" name="Picture 5"/>
          <p:cNvPicPr>
            <a:picLocks noChangeAspect="1"/>
          </p:cNvPicPr>
          <p:nvPr/>
        </p:nvPicPr>
        <p:blipFill>
          <a:blip r:embed="rId2"/>
          <a:stretch>
            <a:fillRect/>
          </a:stretch>
        </p:blipFill>
        <p:spPr>
          <a:xfrm>
            <a:off x="2196188" y="1897115"/>
            <a:ext cx="4440114" cy="2209920"/>
          </a:xfrm>
          <a:prstGeom prst="rect">
            <a:avLst/>
          </a:prstGeom>
        </p:spPr>
      </p:pic>
    </p:spTree>
    <p:extLst>
      <p:ext uri="{BB962C8B-B14F-4D97-AF65-F5344CB8AC3E}">
        <p14:creationId xmlns:p14="http://schemas.microsoft.com/office/powerpoint/2010/main" val="131324301"/>
      </p:ext>
    </p:extLst>
  </p:cSld>
  <p:clrMapOvr>
    <a:masterClrMapping/>
  </p:clrMapOvr>
  <mc:AlternateContent xmlns:mc="http://schemas.openxmlformats.org/markup-compatibility/2006" xmlns:p14="http://schemas.microsoft.com/office/powerpoint/2010/main">
    <mc:Choice Requires="p14">
      <p:transition spd="slow" p14:dur="2000" advTm="8997"/>
    </mc:Choice>
    <mc:Fallback xmlns="">
      <p:transition spd="slow" advTm="8997"/>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minimize loss?</a:t>
            </a:r>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94</a:t>
            </a:fld>
            <a:endParaRPr lang="en-US" dirty="0"/>
          </a:p>
        </p:txBody>
      </p:sp>
      <p:pic>
        <p:nvPicPr>
          <p:cNvPr id="6" name="Picture 5"/>
          <p:cNvPicPr>
            <a:picLocks noChangeAspect="1"/>
          </p:cNvPicPr>
          <p:nvPr/>
        </p:nvPicPr>
        <p:blipFill>
          <a:blip r:embed="rId2"/>
          <a:stretch>
            <a:fillRect/>
          </a:stretch>
        </p:blipFill>
        <p:spPr>
          <a:xfrm>
            <a:off x="2222340" y="1890136"/>
            <a:ext cx="4424199" cy="2201999"/>
          </a:xfrm>
          <a:prstGeom prst="rect">
            <a:avLst/>
          </a:prstGeom>
        </p:spPr>
      </p:pic>
      <p:pic>
        <p:nvPicPr>
          <p:cNvPr id="3" name="Picture 2"/>
          <p:cNvPicPr>
            <a:picLocks noChangeAspect="1"/>
          </p:cNvPicPr>
          <p:nvPr/>
        </p:nvPicPr>
        <p:blipFill>
          <a:blip r:embed="rId3">
            <a:alphaModFix amt="85000"/>
          </a:blip>
          <a:stretch>
            <a:fillRect/>
          </a:stretch>
        </p:blipFill>
        <p:spPr>
          <a:xfrm>
            <a:off x="2144211" y="1783769"/>
            <a:ext cx="4435996" cy="2323617"/>
          </a:xfrm>
          <a:prstGeom prst="rect">
            <a:avLst/>
          </a:prstGeom>
        </p:spPr>
      </p:pic>
      <p:sp>
        <p:nvSpPr>
          <p:cNvPr id="5" name="Rectangle 4"/>
          <p:cNvSpPr/>
          <p:nvPr/>
        </p:nvSpPr>
        <p:spPr>
          <a:xfrm>
            <a:off x="1501058" y="1806976"/>
            <a:ext cx="2579778" cy="400110"/>
          </a:xfrm>
          <a:prstGeom prst="rect">
            <a:avLst/>
          </a:prstGeom>
          <a:solidFill>
            <a:schemeClr val="bg1"/>
          </a:solidFill>
        </p:spPr>
        <p:txBody>
          <a:bodyPr wrap="none">
            <a:spAutoFit/>
          </a:bodyPr>
          <a:lstStyle/>
          <a:p>
            <a:r>
              <a:rPr lang="en-US" sz="2000" dirty="0">
                <a:latin typeface="Montserrat Light" charset="0"/>
                <a:ea typeface="Montserrat Light" charset="0"/>
                <a:cs typeface="Montserrat Light" charset="0"/>
              </a:rPr>
              <a:t>Start at random point</a:t>
            </a:r>
          </a:p>
        </p:txBody>
      </p:sp>
    </p:spTree>
    <p:extLst>
      <p:ext uri="{BB962C8B-B14F-4D97-AF65-F5344CB8AC3E}">
        <p14:creationId xmlns:p14="http://schemas.microsoft.com/office/powerpoint/2010/main" val="1701821438"/>
      </p:ext>
    </p:extLst>
  </p:cSld>
  <p:clrMapOvr>
    <a:masterClrMapping/>
  </p:clrMapOvr>
  <mc:AlternateContent xmlns:mc="http://schemas.openxmlformats.org/markup-compatibility/2006" xmlns:p14="http://schemas.microsoft.com/office/powerpoint/2010/main">
    <mc:Choice Requires="p14">
      <p:transition spd="slow" p14:dur="2000" advTm="2722"/>
    </mc:Choice>
    <mc:Fallback xmlns="">
      <p:transition spd="slow" advTm="2722"/>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minimize loss?</a:t>
            </a:r>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95</a:t>
            </a:fld>
            <a:endParaRPr lang="en-US" dirty="0"/>
          </a:p>
        </p:txBody>
      </p:sp>
      <p:pic>
        <p:nvPicPr>
          <p:cNvPr id="3" name="Picture 2"/>
          <p:cNvPicPr>
            <a:picLocks noChangeAspect="1"/>
          </p:cNvPicPr>
          <p:nvPr/>
        </p:nvPicPr>
        <p:blipFill>
          <a:blip r:embed="rId2">
            <a:alphaModFix amt="85000"/>
          </a:blip>
          <a:stretch>
            <a:fillRect/>
          </a:stretch>
        </p:blipFill>
        <p:spPr>
          <a:xfrm>
            <a:off x="2144211" y="1783769"/>
            <a:ext cx="4435996" cy="2323617"/>
          </a:xfrm>
          <a:prstGeom prst="rect">
            <a:avLst/>
          </a:prstGeom>
        </p:spPr>
      </p:pic>
      <p:pic>
        <p:nvPicPr>
          <p:cNvPr id="5" name="Picture 4"/>
          <p:cNvPicPr>
            <a:picLocks noChangeAspect="1"/>
          </p:cNvPicPr>
          <p:nvPr/>
        </p:nvPicPr>
        <p:blipFill>
          <a:blip r:embed="rId3">
            <a:alphaModFix/>
          </a:blip>
          <a:stretch>
            <a:fillRect/>
          </a:stretch>
        </p:blipFill>
        <p:spPr>
          <a:xfrm>
            <a:off x="2177360" y="1646199"/>
            <a:ext cx="4426943" cy="2445937"/>
          </a:xfrm>
          <a:prstGeom prst="rect">
            <a:avLst/>
          </a:prstGeom>
        </p:spPr>
      </p:pic>
      <p:sp>
        <p:nvSpPr>
          <p:cNvPr id="7" name="Rectangle 6"/>
          <p:cNvSpPr/>
          <p:nvPr/>
        </p:nvSpPr>
        <p:spPr>
          <a:xfrm>
            <a:off x="1935872" y="1766033"/>
            <a:ext cx="1296624" cy="400110"/>
          </a:xfrm>
          <a:prstGeom prst="rect">
            <a:avLst/>
          </a:prstGeom>
          <a:solidFill>
            <a:schemeClr val="bg1"/>
          </a:solidFill>
        </p:spPr>
        <p:txBody>
          <a:bodyPr wrap="none">
            <a:spAutoFit/>
          </a:bodyPr>
          <a:lstStyle/>
          <a:p>
            <a:r>
              <a:rPr lang="en-US" sz="2000" dirty="0">
                <a:latin typeface="Montserrat Light" charset="0"/>
                <a:ea typeface="Montserrat Light" charset="0"/>
                <a:cs typeface="Montserrat Light" charset="0"/>
              </a:rPr>
              <a:t>Compute:</a:t>
            </a:r>
          </a:p>
        </p:txBody>
      </p:sp>
    </p:spTree>
    <p:extLst>
      <p:ext uri="{BB962C8B-B14F-4D97-AF65-F5344CB8AC3E}">
        <p14:creationId xmlns:p14="http://schemas.microsoft.com/office/powerpoint/2010/main" val="178214073"/>
      </p:ext>
    </p:extLst>
  </p:cSld>
  <p:clrMapOvr>
    <a:masterClrMapping/>
  </p:clrMapOvr>
  <mc:AlternateContent xmlns:mc="http://schemas.openxmlformats.org/markup-compatibility/2006" xmlns:p14="http://schemas.microsoft.com/office/powerpoint/2010/main">
    <mc:Choice Requires="p14">
      <p:transition spd="slow" p14:dur="2000" advTm="8321"/>
    </mc:Choice>
    <mc:Fallback xmlns="">
      <p:transition spd="slow" advTm="8321"/>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minimize loss?</a:t>
            </a:r>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96</a:t>
            </a:fld>
            <a:endParaRPr lang="en-US" dirty="0"/>
          </a:p>
        </p:txBody>
      </p:sp>
      <p:pic>
        <p:nvPicPr>
          <p:cNvPr id="5" name="Picture 4"/>
          <p:cNvPicPr>
            <a:picLocks noChangeAspect="1"/>
          </p:cNvPicPr>
          <p:nvPr/>
        </p:nvPicPr>
        <p:blipFill>
          <a:blip r:embed="rId2">
            <a:alphaModFix/>
          </a:blip>
          <a:stretch>
            <a:fillRect/>
          </a:stretch>
        </p:blipFill>
        <p:spPr>
          <a:xfrm>
            <a:off x="2177360" y="1646199"/>
            <a:ext cx="4426943" cy="2445937"/>
          </a:xfrm>
          <a:prstGeom prst="rect">
            <a:avLst/>
          </a:prstGeom>
        </p:spPr>
      </p:pic>
      <p:pic>
        <p:nvPicPr>
          <p:cNvPr id="6" name="Picture 5"/>
          <p:cNvPicPr>
            <a:picLocks noChangeAspect="1"/>
          </p:cNvPicPr>
          <p:nvPr/>
        </p:nvPicPr>
        <p:blipFill>
          <a:blip r:embed="rId3">
            <a:alphaModFix/>
          </a:blip>
          <a:stretch>
            <a:fillRect/>
          </a:stretch>
        </p:blipFill>
        <p:spPr>
          <a:xfrm>
            <a:off x="2308487" y="1783768"/>
            <a:ext cx="4271721" cy="2377656"/>
          </a:xfrm>
          <a:prstGeom prst="rect">
            <a:avLst/>
          </a:prstGeom>
        </p:spPr>
      </p:pic>
      <p:sp>
        <p:nvSpPr>
          <p:cNvPr id="7" name="Rectangle 6"/>
          <p:cNvSpPr/>
          <p:nvPr/>
        </p:nvSpPr>
        <p:spPr>
          <a:xfrm>
            <a:off x="958838" y="1783768"/>
            <a:ext cx="3164373" cy="707886"/>
          </a:xfrm>
          <a:prstGeom prst="rect">
            <a:avLst/>
          </a:prstGeom>
          <a:solidFill>
            <a:schemeClr val="bg1"/>
          </a:solidFill>
        </p:spPr>
        <p:txBody>
          <a:bodyPr wrap="none">
            <a:spAutoFit/>
          </a:bodyPr>
          <a:lstStyle/>
          <a:p>
            <a:r>
              <a:rPr lang="en-US" sz="2000" dirty="0">
                <a:latin typeface="Montserrat Light" charset="0"/>
                <a:ea typeface="Montserrat Light" charset="0"/>
                <a:cs typeface="Montserrat Light" charset="0"/>
              </a:rPr>
              <a:t>Move in direction opposite </a:t>
            </a:r>
            <a:br>
              <a:rPr lang="en-US" sz="2000" dirty="0">
                <a:latin typeface="Montserrat Light" charset="0"/>
                <a:ea typeface="Montserrat Light" charset="0"/>
                <a:cs typeface="Montserrat Light" charset="0"/>
              </a:rPr>
            </a:br>
            <a:r>
              <a:rPr lang="en-US" sz="2000" dirty="0">
                <a:latin typeface="Montserrat Light" charset="0"/>
                <a:ea typeface="Montserrat Light" charset="0"/>
                <a:cs typeface="Montserrat Light" charset="0"/>
              </a:rPr>
              <a:t>of gradient to new point</a:t>
            </a:r>
          </a:p>
        </p:txBody>
      </p:sp>
    </p:spTree>
    <p:extLst>
      <p:ext uri="{BB962C8B-B14F-4D97-AF65-F5344CB8AC3E}">
        <p14:creationId xmlns:p14="http://schemas.microsoft.com/office/powerpoint/2010/main" val="1651720993"/>
      </p:ext>
    </p:extLst>
  </p:cSld>
  <p:clrMapOvr>
    <a:masterClrMapping/>
  </p:clrMapOvr>
  <mc:AlternateContent xmlns:mc="http://schemas.openxmlformats.org/markup-compatibility/2006" xmlns:p14="http://schemas.microsoft.com/office/powerpoint/2010/main">
    <mc:Choice Requires="p14">
      <p:transition spd="slow" p14:dur="2000" advTm="7185"/>
    </mc:Choice>
    <mc:Fallback xmlns="">
      <p:transition spd="slow" advTm="7185"/>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minimize loss?</a:t>
            </a:r>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97</a:t>
            </a:fld>
            <a:endParaRPr lang="en-US" dirty="0"/>
          </a:p>
        </p:txBody>
      </p:sp>
      <p:pic>
        <p:nvPicPr>
          <p:cNvPr id="6" name="Picture 5"/>
          <p:cNvPicPr>
            <a:picLocks noChangeAspect="1"/>
          </p:cNvPicPr>
          <p:nvPr/>
        </p:nvPicPr>
        <p:blipFill>
          <a:blip r:embed="rId2">
            <a:alphaModFix/>
          </a:blip>
          <a:stretch>
            <a:fillRect/>
          </a:stretch>
        </p:blipFill>
        <p:spPr>
          <a:xfrm>
            <a:off x="2308487" y="1783768"/>
            <a:ext cx="4271721" cy="2377656"/>
          </a:xfrm>
          <a:prstGeom prst="rect">
            <a:avLst/>
          </a:prstGeom>
        </p:spPr>
      </p:pic>
      <p:pic>
        <p:nvPicPr>
          <p:cNvPr id="3" name="Picture 2"/>
          <p:cNvPicPr>
            <a:picLocks noChangeAspect="1"/>
          </p:cNvPicPr>
          <p:nvPr/>
        </p:nvPicPr>
        <p:blipFill>
          <a:blip r:embed="rId3">
            <a:alphaModFix/>
          </a:blip>
          <a:stretch>
            <a:fillRect/>
          </a:stretch>
        </p:blipFill>
        <p:spPr>
          <a:xfrm>
            <a:off x="2211227" y="1719445"/>
            <a:ext cx="4499196" cy="2390198"/>
          </a:xfrm>
          <a:prstGeom prst="rect">
            <a:avLst/>
          </a:prstGeom>
        </p:spPr>
      </p:pic>
      <p:sp>
        <p:nvSpPr>
          <p:cNvPr id="8" name="Rectangle 7"/>
          <p:cNvSpPr/>
          <p:nvPr/>
        </p:nvSpPr>
        <p:spPr>
          <a:xfrm>
            <a:off x="958838" y="1783768"/>
            <a:ext cx="3164373" cy="707886"/>
          </a:xfrm>
          <a:prstGeom prst="rect">
            <a:avLst/>
          </a:prstGeom>
          <a:solidFill>
            <a:schemeClr val="bg1"/>
          </a:solidFill>
        </p:spPr>
        <p:txBody>
          <a:bodyPr wrap="none">
            <a:spAutoFit/>
          </a:bodyPr>
          <a:lstStyle/>
          <a:p>
            <a:r>
              <a:rPr lang="en-US" sz="2000" dirty="0">
                <a:latin typeface="Montserrat Light" charset="0"/>
                <a:ea typeface="Montserrat Light" charset="0"/>
                <a:cs typeface="Montserrat Light" charset="0"/>
              </a:rPr>
              <a:t>Move in direction opposite </a:t>
            </a:r>
            <a:br>
              <a:rPr lang="en-US" sz="2000" dirty="0">
                <a:latin typeface="Montserrat Light" charset="0"/>
                <a:ea typeface="Montserrat Light" charset="0"/>
                <a:cs typeface="Montserrat Light" charset="0"/>
              </a:rPr>
            </a:br>
            <a:r>
              <a:rPr lang="en-US" sz="2000" dirty="0">
                <a:latin typeface="Montserrat Light" charset="0"/>
                <a:ea typeface="Montserrat Light" charset="0"/>
                <a:cs typeface="Montserrat Light" charset="0"/>
              </a:rPr>
              <a:t>of gradient to new point</a:t>
            </a:r>
          </a:p>
        </p:txBody>
      </p:sp>
    </p:spTree>
    <p:extLst>
      <p:ext uri="{BB962C8B-B14F-4D97-AF65-F5344CB8AC3E}">
        <p14:creationId xmlns:p14="http://schemas.microsoft.com/office/powerpoint/2010/main" val="2101108229"/>
      </p:ext>
    </p:extLst>
  </p:cSld>
  <p:clrMapOvr>
    <a:masterClrMapping/>
  </p:clrMapOvr>
  <mc:AlternateContent xmlns:mc="http://schemas.openxmlformats.org/markup-compatibility/2006" xmlns:p14="http://schemas.microsoft.com/office/powerpoint/2010/main">
    <mc:Choice Requires="p14">
      <p:transition spd="slow" p14:dur="2000" advTm="2769"/>
    </mc:Choice>
    <mc:Fallback xmlns="">
      <p:transition spd="slow" advTm="2769"/>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2308487" y="1667663"/>
            <a:ext cx="4379875" cy="2407414"/>
          </a:xfrm>
          <a:prstGeom prst="rect">
            <a:avLst/>
          </a:prstGeom>
        </p:spPr>
      </p:pic>
      <p:sp>
        <p:nvSpPr>
          <p:cNvPr id="2" name="Title 1"/>
          <p:cNvSpPr>
            <a:spLocks noGrp="1"/>
          </p:cNvSpPr>
          <p:nvPr>
            <p:ph type="title"/>
          </p:nvPr>
        </p:nvSpPr>
        <p:spPr/>
        <p:txBody>
          <a:bodyPr>
            <a:normAutofit fontScale="90000"/>
          </a:bodyPr>
          <a:lstStyle/>
          <a:p>
            <a:r>
              <a:rPr lang="en-US" dirty="0"/>
              <a:t>How to minimize loss?</a:t>
            </a:r>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98</a:t>
            </a:fld>
            <a:endParaRPr lang="en-US" dirty="0"/>
          </a:p>
        </p:txBody>
      </p:sp>
      <p:sp>
        <p:nvSpPr>
          <p:cNvPr id="7" name="Rectangle 6"/>
          <p:cNvSpPr/>
          <p:nvPr/>
        </p:nvSpPr>
        <p:spPr>
          <a:xfrm>
            <a:off x="1625463" y="1276350"/>
            <a:ext cx="2031325" cy="1015663"/>
          </a:xfrm>
          <a:prstGeom prst="rect">
            <a:avLst/>
          </a:prstGeom>
          <a:solidFill>
            <a:schemeClr val="bg1"/>
          </a:solidFill>
        </p:spPr>
        <p:txBody>
          <a:bodyPr wrap="none">
            <a:spAutoFit/>
          </a:bodyPr>
          <a:lstStyle/>
          <a:p>
            <a:pPr algn="r"/>
            <a:r>
              <a:rPr lang="en-US" sz="2000" dirty="0">
                <a:latin typeface="Montserrat Light" charset="0"/>
                <a:ea typeface="Montserrat Light" charset="0"/>
                <a:cs typeface="Montserrat Light" charset="0"/>
              </a:rPr>
              <a:t>Repeat!</a:t>
            </a:r>
          </a:p>
          <a:p>
            <a:pPr algn="r"/>
            <a:r>
              <a:rPr lang="en-US" sz="2000" dirty="0">
                <a:latin typeface="Montserrat Light" charset="0"/>
                <a:ea typeface="Montserrat Light" charset="0"/>
                <a:cs typeface="Montserrat Light" charset="0"/>
              </a:rPr>
              <a:t>  				</a:t>
            </a:r>
          </a:p>
        </p:txBody>
      </p:sp>
    </p:spTree>
    <p:extLst>
      <p:ext uri="{BB962C8B-B14F-4D97-AF65-F5344CB8AC3E}">
        <p14:creationId xmlns:p14="http://schemas.microsoft.com/office/powerpoint/2010/main" val="104913535"/>
      </p:ext>
    </p:extLst>
  </p:cSld>
  <p:clrMapOvr>
    <a:masterClrMapping/>
  </p:clrMapOvr>
  <mc:AlternateContent xmlns:mc="http://schemas.openxmlformats.org/markup-compatibility/2006" xmlns:p14="http://schemas.microsoft.com/office/powerpoint/2010/main">
    <mc:Choice Requires="p14">
      <p:transition spd="slow" p14:dur="2000" advTm="6972"/>
    </mc:Choice>
    <mc:Fallback xmlns="">
      <p:transition spd="slow" advTm="6972"/>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2308487" y="1667663"/>
            <a:ext cx="4379875" cy="2407414"/>
          </a:xfrm>
          <a:prstGeom prst="rect">
            <a:avLst/>
          </a:prstGeom>
        </p:spPr>
      </p:pic>
      <p:sp>
        <p:nvSpPr>
          <p:cNvPr id="2" name="Title 1"/>
          <p:cNvSpPr>
            <a:spLocks noGrp="1"/>
          </p:cNvSpPr>
          <p:nvPr>
            <p:ph type="title"/>
          </p:nvPr>
        </p:nvSpPr>
        <p:spPr>
          <a:xfrm>
            <a:off x="302596" y="173622"/>
            <a:ext cx="8221436" cy="994172"/>
          </a:xfrm>
        </p:spPr>
        <p:txBody>
          <a:bodyPr>
            <a:normAutofit fontScale="90000"/>
          </a:bodyPr>
          <a:lstStyle/>
          <a:p>
            <a:r>
              <a:rPr lang="en-US" dirty="0"/>
              <a:t>This is called Stochastic Gradient Descent (SGD)</a:t>
            </a:r>
          </a:p>
        </p:txBody>
      </p:sp>
      <p:sp>
        <p:nvSpPr>
          <p:cNvPr id="4" name="Slide Number Placeholder 3"/>
          <p:cNvSpPr>
            <a:spLocks noGrp="1"/>
          </p:cNvSpPr>
          <p:nvPr>
            <p:ph type="sldNum" sz="quarter" idx="4294967295"/>
          </p:nvPr>
        </p:nvSpPr>
        <p:spPr>
          <a:xfrm>
            <a:off x="8626996" y="4963887"/>
            <a:ext cx="541565" cy="179614"/>
          </a:xfrm>
          <a:prstGeom prst="rect">
            <a:avLst/>
          </a:prstGeom>
        </p:spPr>
        <p:txBody>
          <a:bodyPr/>
          <a:lstStyle/>
          <a:p>
            <a:fld id="{271E6326-1547-5F4D-8B40-0AC5E55B53D7}" type="slidenum">
              <a:rPr lang="en-US" smtClean="0"/>
              <a:pPr/>
              <a:t>99</a:t>
            </a:fld>
            <a:endParaRPr lang="en-US" dirty="0"/>
          </a:p>
        </p:txBody>
      </p:sp>
      <p:sp>
        <p:nvSpPr>
          <p:cNvPr id="7" name="Rectangle 6"/>
          <p:cNvSpPr/>
          <p:nvPr/>
        </p:nvSpPr>
        <p:spPr>
          <a:xfrm>
            <a:off x="1371600" y="1352550"/>
            <a:ext cx="2031325" cy="1015663"/>
          </a:xfrm>
          <a:prstGeom prst="rect">
            <a:avLst/>
          </a:prstGeom>
          <a:solidFill>
            <a:schemeClr val="bg1"/>
          </a:solidFill>
        </p:spPr>
        <p:txBody>
          <a:bodyPr wrap="none">
            <a:spAutoFit/>
          </a:bodyPr>
          <a:lstStyle/>
          <a:p>
            <a:pPr algn="r"/>
            <a:r>
              <a:rPr lang="en-US" sz="2000" dirty="0">
                <a:latin typeface="Montserrat Light" charset="0"/>
                <a:ea typeface="Montserrat Light" charset="0"/>
                <a:cs typeface="Montserrat Light" charset="0"/>
              </a:rPr>
              <a:t>Repeat!</a:t>
            </a:r>
          </a:p>
          <a:p>
            <a:pPr algn="r"/>
            <a:r>
              <a:rPr lang="en-US" sz="2000" dirty="0">
                <a:latin typeface="Montserrat Light" charset="0"/>
                <a:ea typeface="Montserrat Light" charset="0"/>
                <a:cs typeface="Montserrat Light" charset="0"/>
              </a:rPr>
              <a:t>  				</a:t>
            </a:r>
          </a:p>
        </p:txBody>
      </p:sp>
    </p:spTree>
    <p:extLst>
      <p:ext uri="{BB962C8B-B14F-4D97-AF65-F5344CB8AC3E}">
        <p14:creationId xmlns:p14="http://schemas.microsoft.com/office/powerpoint/2010/main" val="197708558"/>
      </p:ext>
    </p:extLst>
  </p:cSld>
  <p:clrMapOvr>
    <a:masterClrMapping/>
  </p:clrMapOvr>
  <mc:AlternateContent xmlns:mc="http://schemas.openxmlformats.org/markup-compatibility/2006" xmlns:p14="http://schemas.microsoft.com/office/powerpoint/2010/main">
    <mc:Choice Requires="p14">
      <p:transition spd="slow" p14:dur="2000" advTm="2952"/>
    </mc:Choice>
    <mc:Fallback xmlns="">
      <p:transition spd="slow" advTm="295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7|8.2|48.6"/>
</p:tagLst>
</file>

<file path=ppt/tags/tag2.xml><?xml version="1.0" encoding="utf-8"?>
<p:tagLst xmlns:a="http://schemas.openxmlformats.org/drawingml/2006/main" xmlns:r="http://schemas.openxmlformats.org/officeDocument/2006/relationships" xmlns:p="http://schemas.openxmlformats.org/presentationml/2006/main">
  <p:tag name="TIMING" val="|51.5|7.3|15.6|0.8|1.2|0.4|0.7|13.2|19.9|3.8|17.7|2.3|11.2"/>
</p:tagLst>
</file>

<file path=ppt/tags/tag3.xml><?xml version="1.0" encoding="utf-8"?>
<p:tagLst xmlns:a="http://schemas.openxmlformats.org/drawingml/2006/main" xmlns:r="http://schemas.openxmlformats.org/officeDocument/2006/relationships" xmlns:p="http://schemas.openxmlformats.org/presentationml/2006/main">
  <p:tag name="TIMING" val="|37.8"/>
</p:tagLst>
</file>

<file path=ppt/tags/tag4.xml><?xml version="1.0" encoding="utf-8"?>
<p:tagLst xmlns:a="http://schemas.openxmlformats.org/drawingml/2006/main" xmlns:r="http://schemas.openxmlformats.org/officeDocument/2006/relationships" xmlns:p="http://schemas.openxmlformats.org/presentationml/2006/main">
  <p:tag name="TIMING" val="|21.9"/>
</p:tagLst>
</file>

<file path=ppt/tags/tag5.xml><?xml version="1.0" encoding="utf-8"?>
<p:tagLst xmlns:a="http://schemas.openxmlformats.org/drawingml/2006/main" xmlns:r="http://schemas.openxmlformats.org/officeDocument/2006/relationships" xmlns:p="http://schemas.openxmlformats.org/presentationml/2006/main">
  <p:tag name="TIMING" val="|6.1"/>
</p:tagLst>
</file>

<file path=ppt/tags/tag6.xml><?xml version="1.0" encoding="utf-8"?>
<p:tagLst xmlns:a="http://schemas.openxmlformats.org/drawingml/2006/main" xmlns:r="http://schemas.openxmlformats.org/officeDocument/2006/relationships" xmlns:p="http://schemas.openxmlformats.org/presentationml/2006/main">
  <p:tag name="TIMING" val="|0.9|39.3|8.7"/>
</p:tagLst>
</file>

<file path=ppt/tags/tag7.xml><?xml version="1.0" encoding="utf-8"?>
<p:tagLst xmlns:a="http://schemas.openxmlformats.org/drawingml/2006/main" xmlns:r="http://schemas.openxmlformats.org/officeDocument/2006/relationships" xmlns:p="http://schemas.openxmlformats.org/presentationml/2006/main">
  <p:tag name="TIMING" val="|18.5"/>
</p:tagLst>
</file>

<file path=ppt/tags/tag8.xml><?xml version="1.0" encoding="utf-8"?>
<p:tagLst xmlns:a="http://schemas.openxmlformats.org/drawingml/2006/main" xmlns:r="http://schemas.openxmlformats.org/officeDocument/2006/relationships" xmlns:p="http://schemas.openxmlformats.org/presentationml/2006/main">
  <p:tag name="TIMING" val="|20.8|4.6"/>
</p:tagLst>
</file>

<file path=ppt/theme/theme1.xml><?xml version="1.0" encoding="utf-8"?>
<a:theme xmlns:a="http://schemas.openxmlformats.org/drawingml/2006/main" name="Default Design">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Default Design">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TM03457475[[fn=Çerçeve]]</Template>
  <TotalTime>14401</TotalTime>
  <Words>4153</Words>
  <Application>Microsoft Macintosh PowerPoint</Application>
  <PresentationFormat>On-screen Show (16:9)</PresentationFormat>
  <Paragraphs>1206</Paragraphs>
  <Slides>155</Slides>
  <Notes>56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155</vt:i4>
      </vt:variant>
    </vt:vector>
  </HeadingPairs>
  <TitlesOfParts>
    <vt:vector size="169" baseType="lpstr">
      <vt:lpstr>ＭＳ Ｐゴシック</vt:lpstr>
      <vt:lpstr>Arial</vt:lpstr>
      <vt:lpstr>Calibri</vt:lpstr>
      <vt:lpstr>Cambria Math</vt:lpstr>
      <vt:lpstr>CambriaMath</vt:lpstr>
      <vt:lpstr>Century Gothic</vt:lpstr>
      <vt:lpstr>Helvetica</vt:lpstr>
      <vt:lpstr>Helvetica Light</vt:lpstr>
      <vt:lpstr>Helvetica Neue</vt:lpstr>
      <vt:lpstr>Lantinghei TC Extralight</vt:lpstr>
      <vt:lpstr>Montserrat</vt:lpstr>
      <vt:lpstr>Montserrat Light</vt:lpstr>
      <vt:lpstr>Times New Roman</vt:lpstr>
      <vt:lpstr>Default Design</vt:lpstr>
      <vt:lpstr>Today's agenda </vt:lpstr>
      <vt:lpstr>Today's agenda </vt:lpstr>
      <vt:lpstr>Perceptron</vt:lpstr>
      <vt:lpstr>Aside: Inspiration from Biology</vt:lpstr>
      <vt:lpstr>Perceptron: for image classification</vt:lpstr>
      <vt:lpstr>Recall: image classification pipeline</vt:lpstr>
      <vt:lpstr>Recall: we can featurize images into a vector</vt:lpstr>
      <vt:lpstr>Recall: we can featurize images into a vector</vt:lpstr>
      <vt:lpstr>Perceptron: for image classification</vt:lpstr>
      <vt:lpstr>Perceptron: simplified view with one perceptron</vt:lpstr>
      <vt:lpstr>Perceptron: simplified view with two perceptrons</vt:lpstr>
      <vt:lpstr>Linear classifier as a set of perceptrons</vt:lpstr>
      <vt:lpstr>Today's agenda </vt:lpstr>
      <vt:lpstr>Linear classifier: input layer</vt:lpstr>
      <vt:lpstr>Linear classifier: output layer</vt:lpstr>
      <vt:lpstr>Linear classifier: mathematical formulation</vt:lpstr>
      <vt:lpstr>Linear classifier: mathematical formulation</vt:lpstr>
      <vt:lpstr>Linear classifier: mathematical formulation</vt:lpstr>
      <vt:lpstr>Linear classifier: function visualized</vt:lpstr>
      <vt:lpstr>Linear classifier: function visualized</vt:lpstr>
      <vt:lpstr>Linear classifier: function visualized</vt:lpstr>
      <vt:lpstr>Linear classifier: function visualized</vt:lpstr>
      <vt:lpstr>Linear classifier: function visualized</vt:lpstr>
      <vt:lpstr>Linear classifier: bias vector</vt:lpstr>
      <vt:lpstr>Linear classifier: size</vt:lpstr>
      <vt:lpstr>Linear classifier: Making a classification</vt:lpstr>
      <vt:lpstr>Interpreting the weights</vt:lpstr>
      <vt:lpstr>Interpreting the weights as templates</vt:lpstr>
      <vt:lpstr>Interpreting the weights as templates</vt:lpstr>
      <vt:lpstr>Let's visualize what the templates look like</vt:lpstr>
      <vt:lpstr>Interpreting the weights geometrically</vt:lpstr>
      <vt:lpstr>Today's agenda </vt:lpstr>
      <vt:lpstr>Training linear classifiers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Softmax Classifier (Multinomial 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Today's agenda </vt:lpstr>
      <vt:lpstr>Gradient descent visualized: Minimizing loss</vt:lpstr>
      <vt:lpstr>Gradient descent visualized: Minimizing loss</vt:lpstr>
      <vt:lpstr>Gradient descent visualized: Minimizing loss</vt:lpstr>
      <vt:lpstr>Gradient descent visualized: Minimizing loss</vt:lpstr>
      <vt:lpstr>Gradient descent visualized: Minimizing loss</vt:lpstr>
      <vt:lpstr>Gradient descent visualized: Minimizing loss</vt:lpstr>
      <vt:lpstr>Gradient descent visualized: Minimizing loss</vt:lpstr>
      <vt:lpstr> Gradient descent visualized: Minimizing loss</vt:lpstr>
      <vt:lpstr>Partial derivative of loss to update weights</vt:lpstr>
      <vt:lpstr>Backprop – another way of computing 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Loss is a function of the model’s parameters </vt:lpstr>
      <vt:lpstr>How to minimize loss?</vt:lpstr>
      <vt:lpstr>How to minimize loss?</vt:lpstr>
      <vt:lpstr>How to minimize loss?</vt:lpstr>
      <vt:lpstr>How to minimize loss?</vt:lpstr>
      <vt:lpstr>How to minimize loss?</vt:lpstr>
      <vt:lpstr>This is called Stochastic Gradient Descent (SGD)</vt:lpstr>
      <vt:lpstr>Stochastic Gradient Descent (SGD)</vt:lpstr>
      <vt:lpstr>Why is it Stochastic Gradient Descent?</vt:lpstr>
      <vt:lpstr>Why is it Stochastic Gradient Descent?</vt:lpstr>
      <vt:lpstr>PowerPoint Presentation</vt:lpstr>
      <vt:lpstr>PowerPoint Presentation</vt:lpstr>
      <vt:lpstr>PowerPoint Presentation</vt:lpstr>
      <vt:lpstr>PowerPoint Presentation</vt:lpstr>
      <vt:lpstr>Remember our linear classifier</vt:lpstr>
      <vt:lpstr>Let's change the features by adding another layer</vt:lpstr>
      <vt:lpstr>2-layer network: mathematical formula</vt:lpstr>
      <vt:lpstr>2-layer network: mathematical formula</vt:lpstr>
      <vt:lpstr>2-layer network: mathematical formula</vt:lpstr>
      <vt:lpstr>Activation function</vt:lpstr>
      <vt:lpstr>Today's agenda </vt:lpstr>
      <vt:lpstr>Recall: image classification pipeline</vt:lpstr>
      <vt:lpstr>Recall convolutions…</vt:lpstr>
      <vt:lpstr>Recall convolutions…</vt:lpstr>
      <vt:lpstr>Recall convolutions…</vt:lpstr>
      <vt:lpstr>Recall convolutions…</vt:lpstr>
      <vt:lpstr>Recall convolutions…</vt:lpstr>
      <vt:lpstr>Recall convolutions…</vt:lpstr>
      <vt:lpstr>Recall convolutions…</vt:lpstr>
      <vt:lpstr>Recall convolutions…</vt:lpstr>
      <vt:lpstr>Why they are useful</vt:lpstr>
      <vt:lpstr>Recall Image Classification…</vt:lpstr>
      <vt:lpstr>Wait a Minute…</vt:lpstr>
      <vt:lpstr>Wait a Minute…</vt:lpstr>
      <vt:lpstr>In Specific…</vt:lpstr>
      <vt:lpstr>Feature Extractor</vt:lpstr>
      <vt:lpstr>Feature Extractor</vt:lpstr>
      <vt:lpstr>Feature Extractor</vt:lpstr>
      <vt:lpstr>Feature Extractor</vt:lpstr>
      <vt:lpstr>Feature Extractor</vt:lpstr>
      <vt:lpstr>Feature Extractor</vt:lpstr>
      <vt:lpstr>Feature Extractor</vt:lpstr>
      <vt:lpstr>PowerPoint Presentation</vt:lpstr>
      <vt:lpstr>The Whole Matter</vt:lpstr>
      <vt:lpstr>The Whole Matter</vt:lpstr>
      <vt:lpstr>PowerPoint Presentation</vt:lpstr>
      <vt:lpstr>Reframed Feature Extractor</vt:lpstr>
      <vt:lpstr>Reframed Feature Extractor</vt:lpstr>
      <vt:lpstr>New Feature Extractor</vt:lpstr>
      <vt:lpstr>New Feature Extractor</vt:lpstr>
      <vt:lpstr>New Feature Extractor</vt:lpstr>
      <vt:lpstr>New Feature Extractor</vt:lpstr>
      <vt:lpstr>New Feature Extractor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2-layer neural network performance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Vision</dc:title>
  <dc:creator>nazli</dc:creator>
  <cp:lastModifiedBy>Microsoft Office User</cp:lastModifiedBy>
  <cp:revision>285</cp:revision>
  <cp:lastPrinted>2020-04-20T16:42:56Z</cp:lastPrinted>
  <dcterms:created xsi:type="dcterms:W3CDTF">2011-03-20T14:07:19Z</dcterms:created>
  <dcterms:modified xsi:type="dcterms:W3CDTF">2022-03-29T06:54:35Z</dcterms:modified>
</cp:coreProperties>
</file>